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8" name="Google Shape;45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3" name="Google Shape;46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8" name="Google Shape;46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3" name="Google Shape;47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6" name="Shape 476"/>
        <p:cNvGrpSpPr/>
        <p:nvPr/>
      </p:nvGrpSpPr>
      <p:grpSpPr>
        <a:xfrm>
          <a:off x="0" y="0"/>
          <a:ext cx="0" cy="0"/>
          <a:chOff x="0" y="0"/>
          <a:chExt cx="0" cy="0"/>
        </a:xfrm>
      </p:grpSpPr>
      <p:sp>
        <p:nvSpPr>
          <p:cNvPr id="477" name="Google Shape;477;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8" name="Google Shape;47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5" name="Google Shape;485;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8" name="Shape 488"/>
        <p:cNvGrpSpPr/>
        <p:nvPr/>
      </p:nvGrpSpPr>
      <p:grpSpPr>
        <a:xfrm>
          <a:off x="0" y="0"/>
          <a:ext cx="0" cy="0"/>
          <a:chOff x="0" y="0"/>
          <a:chExt cx="0" cy="0"/>
        </a:xfrm>
      </p:grpSpPr>
      <p:sp>
        <p:nvSpPr>
          <p:cNvPr id="489" name="Google Shape;48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0" name="Google Shape;49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5" name="Google Shape;49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8" name="Shape 498"/>
        <p:cNvGrpSpPr/>
        <p:nvPr/>
      </p:nvGrpSpPr>
      <p:grpSpPr>
        <a:xfrm>
          <a:off x="0" y="0"/>
          <a:ext cx="0" cy="0"/>
          <a:chOff x="0" y="0"/>
          <a:chExt cx="0" cy="0"/>
        </a:xfrm>
      </p:grpSpPr>
      <p:sp>
        <p:nvSpPr>
          <p:cNvPr id="499" name="Google Shape;499;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0" name="Google Shape;50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4" name="Shape 504"/>
        <p:cNvGrpSpPr/>
        <p:nvPr/>
      </p:nvGrpSpPr>
      <p:grpSpPr>
        <a:xfrm>
          <a:off x="0" y="0"/>
          <a:ext cx="0" cy="0"/>
          <a:chOff x="0" y="0"/>
          <a:chExt cx="0" cy="0"/>
        </a:xfrm>
      </p:grpSpPr>
      <p:sp>
        <p:nvSpPr>
          <p:cNvPr id="505" name="Google Shape;505;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6" name="Google Shape;506;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2" name="Google Shape;512;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7" name="Google Shape;517;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0" name="Shape 520"/>
        <p:cNvGrpSpPr/>
        <p:nvPr/>
      </p:nvGrpSpPr>
      <p:grpSpPr>
        <a:xfrm>
          <a:off x="0" y="0"/>
          <a:ext cx="0" cy="0"/>
          <a:chOff x="0" y="0"/>
          <a:chExt cx="0" cy="0"/>
        </a:xfrm>
      </p:grpSpPr>
      <p:sp>
        <p:nvSpPr>
          <p:cNvPr id="521" name="Google Shape;521;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2" name="Google Shape;522;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5" name="Shape 525"/>
        <p:cNvGrpSpPr/>
        <p:nvPr/>
      </p:nvGrpSpPr>
      <p:grpSpPr>
        <a:xfrm>
          <a:off x="0" y="0"/>
          <a:ext cx="0" cy="0"/>
          <a:chOff x="0" y="0"/>
          <a:chExt cx="0" cy="0"/>
        </a:xfrm>
      </p:grpSpPr>
      <p:sp>
        <p:nvSpPr>
          <p:cNvPr id="526" name="Google Shape;526;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7" name="Google Shape;527;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0" name="Shape 530"/>
        <p:cNvGrpSpPr/>
        <p:nvPr/>
      </p:nvGrpSpPr>
      <p:grpSpPr>
        <a:xfrm>
          <a:off x="0" y="0"/>
          <a:ext cx="0" cy="0"/>
          <a:chOff x="0" y="0"/>
          <a:chExt cx="0" cy="0"/>
        </a:xfrm>
      </p:grpSpPr>
      <p:sp>
        <p:nvSpPr>
          <p:cNvPr id="531" name="Google Shape;531;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2" name="Google Shape;532;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7" name="Google Shape;53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0" name="Shape 540"/>
        <p:cNvGrpSpPr/>
        <p:nvPr/>
      </p:nvGrpSpPr>
      <p:grpSpPr>
        <a:xfrm>
          <a:off x="0" y="0"/>
          <a:ext cx="0" cy="0"/>
          <a:chOff x="0" y="0"/>
          <a:chExt cx="0" cy="0"/>
        </a:xfrm>
      </p:grpSpPr>
      <p:sp>
        <p:nvSpPr>
          <p:cNvPr id="541" name="Google Shape;541;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2" name="Google Shape;542;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7" name="Google Shape;547;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2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552" name="Google Shape;552;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53" name="Google Shape;553;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7" name="Shape 567"/>
        <p:cNvGrpSpPr/>
        <p:nvPr/>
      </p:nvGrpSpPr>
      <p:grpSpPr>
        <a:xfrm>
          <a:off x="0" y="0"/>
          <a:ext cx="0" cy="0"/>
          <a:chOff x="0" y="0"/>
          <a:chExt cx="0" cy="0"/>
        </a:xfrm>
      </p:grpSpPr>
      <p:sp>
        <p:nvSpPr>
          <p:cNvPr id="568" name="Google Shape;568;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9" name="Google Shape;569;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101" name="Google Shape;101;p3: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Times New Roman"/>
              <a:buNone/>
            </a:pPr>
            <a:fld id="{00000000-1234-1234-1234-123412341234}" type="slidenum">
              <a:rPr b="0" i="0" lang="en-US" sz="1800" u="none" cap="none" strike="noStrike">
                <a:solidFill>
                  <a:srgbClr val="000000"/>
                </a:solidFill>
                <a:latin typeface="Times New Roman"/>
                <a:ea typeface="Times New Roman"/>
                <a:cs typeface="Times New Roman"/>
                <a:sym typeface="Times New Roman"/>
              </a:rPr>
              <a:t>‹#›</a:t>
            </a:fld>
            <a:endParaRPr/>
          </a:p>
        </p:txBody>
      </p:sp>
      <p:sp>
        <p:nvSpPr>
          <p:cNvPr id="102" name="Google Shape;102;p3:notes"/>
          <p:cNvSpPr/>
          <p:nvPr>
            <p:ph idx="2" type="sldImg"/>
          </p:nvPr>
        </p:nvSpPr>
        <p:spPr>
          <a:xfrm>
            <a:off x="1092200" y="609600"/>
            <a:ext cx="4775100" cy="35814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03" name="Google Shape;103;p3:notes"/>
          <p:cNvSpPr txBox="1"/>
          <p:nvPr>
            <p:ph idx="1" type="body"/>
          </p:nvPr>
        </p:nvSpPr>
        <p:spPr>
          <a:xfrm>
            <a:off x="966787" y="4343400"/>
            <a:ext cx="5029200" cy="4114800"/>
          </a:xfrm>
          <a:prstGeom prst="rect">
            <a:avLst/>
          </a:prstGeom>
          <a:solidFill>
            <a:srgbClr val="FFFFFF"/>
          </a:solidFill>
          <a:ln cap="flat" cmpd="sng" w="9525">
            <a:solidFill>
              <a:srgbClr val="000000"/>
            </a:solidFill>
            <a:prstDash val="solid"/>
            <a:miter lim="524288"/>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4" name="Google Shape;574;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7" name="Shape 577"/>
        <p:cNvGrpSpPr/>
        <p:nvPr/>
      </p:nvGrpSpPr>
      <p:grpSpPr>
        <a:xfrm>
          <a:off x="0" y="0"/>
          <a:ext cx="0" cy="0"/>
          <a:chOff x="0" y="0"/>
          <a:chExt cx="0" cy="0"/>
        </a:xfrm>
      </p:grpSpPr>
      <p:sp>
        <p:nvSpPr>
          <p:cNvPr id="578" name="Google Shape;578;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9" name="Google Shape;579;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4" name="Google Shape;58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109" name="Google Shape;109;p4: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Times New Roman"/>
              <a:buNone/>
            </a:pPr>
            <a:fld id="{00000000-1234-1234-1234-123412341234}" type="slidenum">
              <a:rPr b="0" i="0" lang="en-US" sz="1800" u="none" cap="none" strike="noStrike">
                <a:solidFill>
                  <a:srgbClr val="000000"/>
                </a:solidFill>
                <a:latin typeface="Times New Roman"/>
                <a:ea typeface="Times New Roman"/>
                <a:cs typeface="Times New Roman"/>
                <a:sym typeface="Times New Roman"/>
              </a:rPr>
              <a:t>‹#›</a:t>
            </a:fld>
            <a:endParaRPr/>
          </a:p>
        </p:txBody>
      </p:sp>
      <p:sp>
        <p:nvSpPr>
          <p:cNvPr id="110" name="Google Shape;110;p4:notes"/>
          <p:cNvSpPr/>
          <p:nvPr>
            <p:ph idx="2" type="sldImg"/>
          </p:nvPr>
        </p:nvSpPr>
        <p:spPr>
          <a:xfrm>
            <a:off x="1092200" y="609600"/>
            <a:ext cx="4775100" cy="35814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1" name="Google Shape;111;p4:notes"/>
          <p:cNvSpPr txBox="1"/>
          <p:nvPr>
            <p:ph idx="1" type="body"/>
          </p:nvPr>
        </p:nvSpPr>
        <p:spPr>
          <a:xfrm>
            <a:off x="966787" y="4343400"/>
            <a:ext cx="5029200" cy="4114800"/>
          </a:xfrm>
          <a:prstGeom prst="rect">
            <a:avLst/>
          </a:prstGeom>
          <a:solidFill>
            <a:srgbClr val="FFFFFF"/>
          </a:solidFill>
          <a:ln cap="flat" cmpd="sng" w="9525">
            <a:solidFill>
              <a:srgbClr val="000000"/>
            </a:solidFill>
            <a:prstDash val="solid"/>
            <a:miter lim="524288"/>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cap="none" strike="noStrike">
                <a:solidFill>
                  <a:srgbClr val="000000"/>
                </a:solidFill>
                <a:latin typeface="Arial"/>
                <a:ea typeface="Arial"/>
                <a:cs typeface="Arial"/>
                <a:sym typeface="Arial"/>
              </a:rPr>
              <a:t>‹#›</a:t>
            </a:fld>
            <a:endParaRPr/>
          </a:p>
        </p:txBody>
      </p:sp>
      <p:sp>
        <p:nvSpPr>
          <p:cNvPr id="117" name="Google Shape;117;p5: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Times New Roman"/>
              <a:buNone/>
            </a:pPr>
            <a:fld id="{00000000-1234-1234-1234-123412341234}" type="slidenum">
              <a:rPr b="0" i="0" lang="en-US" sz="1800" u="none" cap="none" strike="noStrike">
                <a:solidFill>
                  <a:srgbClr val="000000"/>
                </a:solidFill>
                <a:latin typeface="Times New Roman"/>
                <a:ea typeface="Times New Roman"/>
                <a:cs typeface="Times New Roman"/>
                <a:sym typeface="Times New Roman"/>
              </a:rPr>
              <a:t>‹#›</a:t>
            </a:fld>
            <a:endParaRPr/>
          </a:p>
        </p:txBody>
      </p:sp>
      <p:sp>
        <p:nvSpPr>
          <p:cNvPr id="118" name="Google Shape;118;p5:notes"/>
          <p:cNvSpPr/>
          <p:nvPr>
            <p:ph idx="2" type="sldImg"/>
          </p:nvPr>
        </p:nvSpPr>
        <p:spPr>
          <a:xfrm>
            <a:off x="1092200" y="609600"/>
            <a:ext cx="4775100" cy="35814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19" name="Google Shape;119;p5:notes"/>
          <p:cNvSpPr txBox="1"/>
          <p:nvPr>
            <p:ph idx="1" type="body"/>
          </p:nvPr>
        </p:nvSpPr>
        <p:spPr>
          <a:xfrm>
            <a:off x="966787" y="4343400"/>
            <a:ext cx="5029200" cy="4114800"/>
          </a:xfrm>
          <a:prstGeom prst="rect">
            <a:avLst/>
          </a:prstGeom>
          <a:solidFill>
            <a:srgbClr val="FFFFFF"/>
          </a:solidFill>
          <a:ln cap="flat" cmpd="sng" w="9525">
            <a:solidFill>
              <a:srgbClr val="000000"/>
            </a:solidFill>
            <a:prstDash val="solid"/>
            <a:miter lim="524288"/>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fld id="{00000000-1234-1234-1234-123412341234}" type="slidenum">
              <a:rPr b="0" i="0" lang="en-US" sz="1800" u="none">
                <a:solidFill>
                  <a:srgbClr val="000000"/>
                </a:solidFill>
                <a:latin typeface="Arial"/>
                <a:ea typeface="Arial"/>
                <a:cs typeface="Arial"/>
                <a:sym typeface="Arial"/>
              </a:rPr>
              <a:t>‹#›</a:t>
            </a:fld>
            <a:endParaRPr/>
          </a:p>
        </p:txBody>
      </p:sp>
      <p:sp>
        <p:nvSpPr>
          <p:cNvPr id="136" name="Google Shape;136;p8:notes"/>
          <p:cNvSpPr txBox="1"/>
          <p:nvPr/>
        </p:nvSpPr>
        <p:spPr>
          <a:xfrm>
            <a:off x="3886200" y="8686800"/>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Times New Roman"/>
              <a:buNone/>
            </a:pPr>
            <a:fld id="{00000000-1234-1234-1234-123412341234}" type="slidenum">
              <a:rPr b="0" i="0" lang="en-US" sz="1800" u="none">
                <a:solidFill>
                  <a:srgbClr val="000000"/>
                </a:solidFill>
                <a:latin typeface="Times New Roman"/>
                <a:ea typeface="Times New Roman"/>
                <a:cs typeface="Times New Roman"/>
                <a:sym typeface="Times New Roman"/>
              </a:rPr>
              <a:t>‹#›</a:t>
            </a:fld>
            <a:endParaRPr/>
          </a:p>
        </p:txBody>
      </p:sp>
      <p:sp>
        <p:nvSpPr>
          <p:cNvPr id="137" name="Google Shape;137;p8:notes"/>
          <p:cNvSpPr/>
          <p:nvPr>
            <p:ph idx="2" type="sldImg"/>
          </p:nvPr>
        </p:nvSpPr>
        <p:spPr>
          <a:xfrm>
            <a:off x="1092200" y="609600"/>
            <a:ext cx="4775100" cy="3581400"/>
          </a:xfrm>
          <a:custGeom>
            <a:rect b="b" l="l" r="r" t="t"/>
            <a:pathLst>
              <a:path extrusionOk="0" h="120000" w="120000">
                <a:moveTo>
                  <a:pt x="0" y="0"/>
                </a:moveTo>
                <a:lnTo>
                  <a:pt x="120000" y="0"/>
                </a:lnTo>
                <a:lnTo>
                  <a:pt x="120000" y="120000"/>
                </a:lnTo>
                <a:lnTo>
                  <a:pt x="0" y="120000"/>
                </a:lnTo>
                <a:close/>
              </a:path>
            </a:pathLst>
          </a:custGeom>
          <a:solidFill>
            <a:srgbClr val="FFFFFF"/>
          </a:solidFill>
          <a:ln>
            <a:noFill/>
          </a:ln>
        </p:spPr>
      </p:sp>
      <p:sp>
        <p:nvSpPr>
          <p:cNvPr id="138" name="Google Shape;138;p8:notes"/>
          <p:cNvSpPr txBox="1"/>
          <p:nvPr>
            <p:ph idx="1" type="body"/>
          </p:nvPr>
        </p:nvSpPr>
        <p:spPr>
          <a:xfrm>
            <a:off x="966787" y="4343400"/>
            <a:ext cx="5029200" cy="4114800"/>
          </a:xfrm>
          <a:prstGeom prst="rect">
            <a:avLst/>
          </a:prstGeom>
          <a:solidFill>
            <a:srgbClr val="FFFFFF"/>
          </a:solidFill>
          <a:ln cap="flat" cmpd="sng" w="9525">
            <a:solidFill>
              <a:srgbClr val="000000"/>
            </a:solidFill>
            <a:prstDash val="solid"/>
            <a:miter lim="524288"/>
            <a:headEnd len="sm" w="sm" type="none"/>
            <a:tailEnd len="sm" w="sm" type="none"/>
          </a:ln>
        </p:spPr>
        <p:txBody>
          <a:bodyPr anchorCtr="0" anchor="t" bIns="45700" lIns="91425" spcFirstLastPara="1" rIns="91425" wrap="square" tIns="45700">
            <a:noAutofit/>
          </a:bodyPr>
          <a:lstStyle/>
          <a:p>
            <a:pPr indent="0" lvl="0" marL="0" rtl="0" algn="l">
              <a:spcBef>
                <a:spcPts val="0"/>
              </a:spcBef>
              <a:spcAft>
                <a:spcPts val="0"/>
              </a:spcAft>
              <a:buSzPts val="1800"/>
              <a:buNone/>
            </a:pPr>
            <a:r>
              <a:rPr lang="en-US"/>
              <a:t>Uses a radioactive source to bombard the formation with neutrons</a:t>
            </a:r>
            <a:endParaRPr/>
          </a:p>
          <a:p>
            <a:pPr indent="0" lvl="0" marL="0" rtl="0" algn="l">
              <a:spcBef>
                <a:spcPts val="900"/>
              </a:spcBef>
              <a:spcAft>
                <a:spcPts val="0"/>
              </a:spcAft>
              <a:buSzPts val="1800"/>
              <a:buNone/>
            </a:pPr>
            <a:r>
              <a:rPr lang="en-US"/>
              <a:t>For a given formation, amount of hydrogen in the formation (I.e. hydrogen index) impacts the number of neutrons that reach the receiver</a:t>
            </a:r>
            <a:endParaRPr/>
          </a:p>
          <a:p>
            <a:pPr indent="0" lvl="0" marL="0" rtl="0" algn="l">
              <a:spcBef>
                <a:spcPts val="900"/>
              </a:spcBef>
              <a:spcAft>
                <a:spcPts val="0"/>
              </a:spcAft>
              <a:buSzPts val="1800"/>
              <a:buNone/>
            </a:pPr>
            <a:r>
              <a:rPr lang="en-US"/>
              <a:t>A large hydrogen index implies a large liquid-filled porosity (oil or water).  The hydrogen index is calibrated to limestone porosity.  If the lithology is sandstone or dolomite, the following chart can be used to correct the porosity.</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3" name="Google Shape;45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685800" y="2130425"/>
            <a:ext cx="7772400" cy="1470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7" name="Google Shape;17;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rtl="0" algn="ctr">
              <a:spcBef>
                <a:spcPts val="640"/>
              </a:spcBef>
              <a:spcAft>
                <a:spcPts val="0"/>
              </a:spcAft>
              <a:buClr>
                <a:schemeClr val="dk1"/>
              </a:buClr>
              <a:buSzPts val="3200"/>
              <a:buFont typeface="Arial"/>
              <a:buNone/>
              <a:defRPr/>
            </a:lvl1pPr>
            <a:lvl2pPr lvl="1" rtl="0" algn="ctr">
              <a:spcBef>
                <a:spcPts val="560"/>
              </a:spcBef>
              <a:spcAft>
                <a:spcPts val="0"/>
              </a:spcAft>
              <a:buClr>
                <a:schemeClr val="dk1"/>
              </a:buClr>
              <a:buSzPts val="2800"/>
              <a:buFont typeface="Arial"/>
              <a:buNone/>
              <a:defRPr/>
            </a:lvl2pPr>
            <a:lvl3pPr lvl="2" rtl="0" algn="ctr">
              <a:spcBef>
                <a:spcPts val="480"/>
              </a:spcBef>
              <a:spcAft>
                <a:spcPts val="0"/>
              </a:spcAft>
              <a:buClr>
                <a:schemeClr val="dk1"/>
              </a:buClr>
              <a:buSzPts val="2400"/>
              <a:buFont typeface="Arial"/>
              <a:buNone/>
              <a:defRPr/>
            </a:lvl3pPr>
            <a:lvl4pPr lvl="3" rtl="0" algn="ctr">
              <a:spcBef>
                <a:spcPts val="400"/>
              </a:spcBef>
              <a:spcAft>
                <a:spcPts val="0"/>
              </a:spcAft>
              <a:buClr>
                <a:schemeClr val="dk1"/>
              </a:buClr>
              <a:buSzPts val="2000"/>
              <a:buFont typeface="Arial"/>
              <a:buNone/>
              <a:defRPr/>
            </a:lvl4pPr>
            <a:lvl5pPr lvl="4" rtl="0" algn="ctr">
              <a:spcBef>
                <a:spcPts val="400"/>
              </a:spcBef>
              <a:spcAft>
                <a:spcPts val="0"/>
              </a:spcAft>
              <a:buClr>
                <a:schemeClr val="dk1"/>
              </a:buClr>
              <a:buSzPts val="2000"/>
              <a:buFont typeface="Arial"/>
              <a:buNone/>
              <a:defRPr/>
            </a:lvl5pPr>
            <a:lvl6pPr lvl="5" rtl="0" algn="ctr">
              <a:spcBef>
                <a:spcPts val="400"/>
              </a:spcBef>
              <a:spcAft>
                <a:spcPts val="0"/>
              </a:spcAft>
              <a:buClr>
                <a:schemeClr val="dk1"/>
              </a:buClr>
              <a:buSzPts val="2000"/>
              <a:buFont typeface="Arial"/>
              <a:buNone/>
              <a:defRPr/>
            </a:lvl6pPr>
            <a:lvl7pPr lvl="6" rtl="0" algn="ctr">
              <a:spcBef>
                <a:spcPts val="400"/>
              </a:spcBef>
              <a:spcAft>
                <a:spcPts val="0"/>
              </a:spcAft>
              <a:buClr>
                <a:schemeClr val="dk1"/>
              </a:buClr>
              <a:buSzPts val="2000"/>
              <a:buFont typeface="Arial"/>
              <a:buNone/>
              <a:defRPr/>
            </a:lvl7pPr>
            <a:lvl8pPr lvl="7" rtl="0" algn="ctr">
              <a:spcBef>
                <a:spcPts val="400"/>
              </a:spcBef>
              <a:spcAft>
                <a:spcPts val="0"/>
              </a:spcAft>
              <a:buClr>
                <a:schemeClr val="dk1"/>
              </a:buClr>
              <a:buSzPts val="2000"/>
              <a:buFont typeface="Arial"/>
              <a:buNone/>
              <a:defRPr/>
            </a:lvl8pPr>
            <a:lvl9pPr lvl="8" rtl="0" algn="ctr">
              <a:spcBef>
                <a:spcPts val="400"/>
              </a:spcBef>
              <a:spcAft>
                <a:spcPts val="0"/>
              </a:spcAft>
              <a:buClr>
                <a:schemeClr val="dk1"/>
              </a:buClr>
              <a:buSzPts val="2000"/>
              <a:buFont typeface="Arial"/>
              <a:buNone/>
              <a:defRPr/>
            </a:lvl9pPr>
          </a:lstStyle>
          <a:p/>
        </p:txBody>
      </p:sp>
      <p:sp>
        <p:nvSpPr>
          <p:cNvPr id="18" name="Google Shape;18;p2"/>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7" name="Shape 67"/>
        <p:cNvGrpSpPr/>
        <p:nvPr/>
      </p:nvGrpSpPr>
      <p:grpSpPr>
        <a:xfrm>
          <a:off x="0" y="0"/>
          <a:ext cx="0" cy="0"/>
          <a:chOff x="0" y="0"/>
          <a:chExt cx="0" cy="0"/>
        </a:xfrm>
      </p:grpSpPr>
      <p:sp>
        <p:nvSpPr>
          <p:cNvPr id="68" name="Google Shape;68;p1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69" name="Google Shape;69;p11"/>
          <p:cNvSpPr txBox="1"/>
          <p:nvPr>
            <p:ph idx="1" type="body"/>
          </p:nvPr>
        </p:nvSpPr>
        <p:spPr>
          <a:xfrm>
            <a:off x="457200" y="1535113"/>
            <a:ext cx="40401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spcBef>
                <a:spcPts val="320"/>
              </a:spcBef>
              <a:spcAft>
                <a:spcPts val="0"/>
              </a:spcAft>
              <a:buClr>
                <a:schemeClr val="dk1"/>
              </a:buClr>
              <a:buSzPts val="1600"/>
              <a:buFont typeface="Arial"/>
              <a:buNone/>
              <a:defRPr b="1" sz="1600"/>
            </a:lvl6pPr>
            <a:lvl7pPr indent="-228600" lvl="6" marL="3200400" rtl="0" algn="l">
              <a:spcBef>
                <a:spcPts val="320"/>
              </a:spcBef>
              <a:spcAft>
                <a:spcPts val="0"/>
              </a:spcAft>
              <a:buClr>
                <a:schemeClr val="dk1"/>
              </a:buClr>
              <a:buSzPts val="1600"/>
              <a:buFont typeface="Arial"/>
              <a:buNone/>
              <a:defRPr b="1" sz="1600"/>
            </a:lvl7pPr>
            <a:lvl8pPr indent="-228600" lvl="7" marL="3657600" rtl="0" algn="l">
              <a:spcBef>
                <a:spcPts val="320"/>
              </a:spcBef>
              <a:spcAft>
                <a:spcPts val="0"/>
              </a:spcAft>
              <a:buClr>
                <a:schemeClr val="dk1"/>
              </a:buClr>
              <a:buSzPts val="1600"/>
              <a:buFont typeface="Arial"/>
              <a:buNone/>
              <a:defRPr b="1" sz="1600"/>
            </a:lvl8pPr>
            <a:lvl9pPr indent="-228600" lvl="8" marL="4114800" rtl="0" algn="l">
              <a:spcBef>
                <a:spcPts val="320"/>
              </a:spcBef>
              <a:spcAft>
                <a:spcPts val="0"/>
              </a:spcAft>
              <a:buClr>
                <a:schemeClr val="dk1"/>
              </a:buClr>
              <a:buSzPts val="1600"/>
              <a:buFont typeface="Arial"/>
              <a:buNone/>
              <a:defRPr b="1" sz="1600"/>
            </a:lvl9pPr>
          </a:lstStyle>
          <a:p/>
        </p:txBody>
      </p:sp>
      <p:sp>
        <p:nvSpPr>
          <p:cNvPr id="70" name="Google Shape;70;p11"/>
          <p:cNvSpPr txBox="1"/>
          <p:nvPr>
            <p:ph idx="2" type="body"/>
          </p:nvPr>
        </p:nvSpPr>
        <p:spPr>
          <a:xfrm>
            <a:off x="457200" y="2174875"/>
            <a:ext cx="40401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Font typeface="Arial"/>
              <a:buChar char="•"/>
              <a:defRPr sz="2400"/>
            </a:lvl1pPr>
            <a:lvl2pPr indent="-355600" lvl="1" marL="914400" rtl="0" algn="l">
              <a:spcBef>
                <a:spcPts val="400"/>
              </a:spcBef>
              <a:spcAft>
                <a:spcPts val="0"/>
              </a:spcAft>
              <a:buClr>
                <a:schemeClr val="dk1"/>
              </a:buClr>
              <a:buSzPts val="2000"/>
              <a:buFont typeface="Arial"/>
              <a:buChar char="–"/>
              <a:defRPr sz="2000"/>
            </a:lvl2pPr>
            <a:lvl3pPr indent="-342900" lvl="2" marL="1371600" rtl="0" algn="l">
              <a:spcBef>
                <a:spcPts val="360"/>
              </a:spcBef>
              <a:spcAft>
                <a:spcPts val="0"/>
              </a:spcAft>
              <a:buClr>
                <a:schemeClr val="dk1"/>
              </a:buClr>
              <a:buSzPts val="1800"/>
              <a:buFont typeface="Arial"/>
              <a:buChar char="•"/>
              <a:defRPr sz="1800"/>
            </a:lvl3pPr>
            <a:lvl4pPr indent="-330200" lvl="3" marL="1828800" rtl="0" algn="l">
              <a:spcBef>
                <a:spcPts val="320"/>
              </a:spcBef>
              <a:spcAft>
                <a:spcPts val="0"/>
              </a:spcAft>
              <a:buClr>
                <a:schemeClr val="dk1"/>
              </a:buClr>
              <a:buSzPts val="1600"/>
              <a:buFont typeface="Arial"/>
              <a:buChar char="–"/>
              <a:defRPr sz="1600"/>
            </a:lvl4pPr>
            <a:lvl5pPr indent="-330200" lvl="4" marL="2286000" rtl="0" algn="l">
              <a:spcBef>
                <a:spcPts val="320"/>
              </a:spcBef>
              <a:spcAft>
                <a:spcPts val="0"/>
              </a:spcAft>
              <a:buClr>
                <a:schemeClr val="dk1"/>
              </a:buClr>
              <a:buSzPts val="1600"/>
              <a:buFont typeface="Arial"/>
              <a:buChar char="»"/>
              <a:defRPr sz="1600"/>
            </a:lvl5pPr>
            <a:lvl6pPr indent="-330200" lvl="5" marL="2743200" rtl="0" algn="l">
              <a:spcBef>
                <a:spcPts val="320"/>
              </a:spcBef>
              <a:spcAft>
                <a:spcPts val="0"/>
              </a:spcAft>
              <a:buClr>
                <a:schemeClr val="dk1"/>
              </a:buClr>
              <a:buSzPts val="1600"/>
              <a:buFont typeface="Arial"/>
              <a:buChar char="»"/>
              <a:defRPr sz="1600"/>
            </a:lvl6pPr>
            <a:lvl7pPr indent="-330200" lvl="6" marL="3200400" rtl="0" algn="l">
              <a:spcBef>
                <a:spcPts val="320"/>
              </a:spcBef>
              <a:spcAft>
                <a:spcPts val="0"/>
              </a:spcAft>
              <a:buClr>
                <a:schemeClr val="dk1"/>
              </a:buClr>
              <a:buSzPts val="1600"/>
              <a:buFont typeface="Arial"/>
              <a:buChar char="»"/>
              <a:defRPr sz="1600"/>
            </a:lvl7pPr>
            <a:lvl8pPr indent="-330200" lvl="7" marL="3657600" rtl="0" algn="l">
              <a:spcBef>
                <a:spcPts val="320"/>
              </a:spcBef>
              <a:spcAft>
                <a:spcPts val="0"/>
              </a:spcAft>
              <a:buClr>
                <a:schemeClr val="dk1"/>
              </a:buClr>
              <a:buSzPts val="1600"/>
              <a:buFont typeface="Arial"/>
              <a:buChar char="»"/>
              <a:defRPr sz="1600"/>
            </a:lvl8pPr>
            <a:lvl9pPr indent="-330200" lvl="8" marL="4114800" rtl="0" algn="l">
              <a:spcBef>
                <a:spcPts val="320"/>
              </a:spcBef>
              <a:spcAft>
                <a:spcPts val="0"/>
              </a:spcAft>
              <a:buClr>
                <a:schemeClr val="dk1"/>
              </a:buClr>
              <a:buSzPts val="1600"/>
              <a:buFont typeface="Arial"/>
              <a:buChar char="»"/>
              <a:defRPr sz="1600"/>
            </a:lvl9pPr>
          </a:lstStyle>
          <a:p/>
        </p:txBody>
      </p:sp>
      <p:sp>
        <p:nvSpPr>
          <p:cNvPr id="71" name="Google Shape;71;p11"/>
          <p:cNvSpPr txBox="1"/>
          <p:nvPr>
            <p:ph idx="3" type="body"/>
          </p:nvPr>
        </p:nvSpPr>
        <p:spPr>
          <a:xfrm>
            <a:off x="4645025" y="1535113"/>
            <a:ext cx="4041900" cy="639900"/>
          </a:xfrm>
          <a:prstGeom prst="rect">
            <a:avLst/>
          </a:prstGeom>
          <a:noFill/>
          <a:ln>
            <a:noFill/>
          </a:ln>
        </p:spPr>
        <p:txBody>
          <a:bodyPr anchorCtr="0" anchor="b" bIns="45700" lIns="91425" spcFirstLastPara="1" rIns="91425" wrap="square" tIns="45700">
            <a:noAutofit/>
          </a:bodyPr>
          <a:lstStyle>
            <a:lvl1pPr indent="-228600" lvl="0" marL="457200" rtl="0" algn="l">
              <a:spcBef>
                <a:spcPts val="480"/>
              </a:spcBef>
              <a:spcAft>
                <a:spcPts val="0"/>
              </a:spcAft>
              <a:buClr>
                <a:schemeClr val="dk1"/>
              </a:buClr>
              <a:buSzPts val="2400"/>
              <a:buFont typeface="Arial"/>
              <a:buNone/>
              <a:defRPr b="1" sz="2400"/>
            </a:lvl1pPr>
            <a:lvl2pPr indent="-228600" lvl="1" marL="914400" rtl="0" algn="l">
              <a:spcBef>
                <a:spcPts val="400"/>
              </a:spcBef>
              <a:spcAft>
                <a:spcPts val="0"/>
              </a:spcAft>
              <a:buClr>
                <a:schemeClr val="dk1"/>
              </a:buClr>
              <a:buSzPts val="2000"/>
              <a:buFont typeface="Arial"/>
              <a:buNone/>
              <a:defRPr b="1" sz="2000"/>
            </a:lvl2pPr>
            <a:lvl3pPr indent="-228600" lvl="2" marL="1371600" rtl="0" algn="l">
              <a:spcBef>
                <a:spcPts val="360"/>
              </a:spcBef>
              <a:spcAft>
                <a:spcPts val="0"/>
              </a:spcAft>
              <a:buClr>
                <a:schemeClr val="dk1"/>
              </a:buClr>
              <a:buSzPts val="1800"/>
              <a:buFont typeface="Arial"/>
              <a:buNone/>
              <a:defRPr b="1" sz="1800"/>
            </a:lvl3pPr>
            <a:lvl4pPr indent="-228600" lvl="3" marL="1828800" rtl="0" algn="l">
              <a:spcBef>
                <a:spcPts val="320"/>
              </a:spcBef>
              <a:spcAft>
                <a:spcPts val="0"/>
              </a:spcAft>
              <a:buClr>
                <a:schemeClr val="dk1"/>
              </a:buClr>
              <a:buSzPts val="1600"/>
              <a:buFont typeface="Arial"/>
              <a:buNone/>
              <a:defRPr b="1" sz="1600"/>
            </a:lvl4pPr>
            <a:lvl5pPr indent="-228600" lvl="4" marL="2286000" rtl="0" algn="l">
              <a:spcBef>
                <a:spcPts val="320"/>
              </a:spcBef>
              <a:spcAft>
                <a:spcPts val="0"/>
              </a:spcAft>
              <a:buClr>
                <a:schemeClr val="dk1"/>
              </a:buClr>
              <a:buSzPts val="1600"/>
              <a:buFont typeface="Arial"/>
              <a:buNone/>
              <a:defRPr b="1" sz="1600"/>
            </a:lvl5pPr>
            <a:lvl6pPr indent="-228600" lvl="5" marL="2743200" rtl="0" algn="l">
              <a:spcBef>
                <a:spcPts val="320"/>
              </a:spcBef>
              <a:spcAft>
                <a:spcPts val="0"/>
              </a:spcAft>
              <a:buClr>
                <a:schemeClr val="dk1"/>
              </a:buClr>
              <a:buSzPts val="1600"/>
              <a:buFont typeface="Arial"/>
              <a:buNone/>
              <a:defRPr b="1" sz="1600"/>
            </a:lvl6pPr>
            <a:lvl7pPr indent="-228600" lvl="6" marL="3200400" rtl="0" algn="l">
              <a:spcBef>
                <a:spcPts val="320"/>
              </a:spcBef>
              <a:spcAft>
                <a:spcPts val="0"/>
              </a:spcAft>
              <a:buClr>
                <a:schemeClr val="dk1"/>
              </a:buClr>
              <a:buSzPts val="1600"/>
              <a:buFont typeface="Arial"/>
              <a:buNone/>
              <a:defRPr b="1" sz="1600"/>
            </a:lvl7pPr>
            <a:lvl8pPr indent="-228600" lvl="7" marL="3657600" rtl="0" algn="l">
              <a:spcBef>
                <a:spcPts val="320"/>
              </a:spcBef>
              <a:spcAft>
                <a:spcPts val="0"/>
              </a:spcAft>
              <a:buClr>
                <a:schemeClr val="dk1"/>
              </a:buClr>
              <a:buSzPts val="1600"/>
              <a:buFont typeface="Arial"/>
              <a:buNone/>
              <a:defRPr b="1" sz="1600"/>
            </a:lvl8pPr>
            <a:lvl9pPr indent="-228600" lvl="8" marL="4114800" rtl="0" algn="l">
              <a:spcBef>
                <a:spcPts val="320"/>
              </a:spcBef>
              <a:spcAft>
                <a:spcPts val="0"/>
              </a:spcAft>
              <a:buClr>
                <a:schemeClr val="dk1"/>
              </a:buClr>
              <a:buSzPts val="1600"/>
              <a:buFont typeface="Arial"/>
              <a:buNone/>
              <a:defRPr b="1" sz="1600"/>
            </a:lvl9pPr>
          </a:lstStyle>
          <a:p/>
        </p:txBody>
      </p:sp>
      <p:sp>
        <p:nvSpPr>
          <p:cNvPr id="72" name="Google Shape;72;p11"/>
          <p:cNvSpPr txBox="1"/>
          <p:nvPr>
            <p:ph idx="4" type="body"/>
          </p:nvPr>
        </p:nvSpPr>
        <p:spPr>
          <a:xfrm>
            <a:off x="4645025" y="2174875"/>
            <a:ext cx="4041900" cy="39513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Font typeface="Arial"/>
              <a:buChar char="•"/>
              <a:defRPr sz="2400"/>
            </a:lvl1pPr>
            <a:lvl2pPr indent="-355600" lvl="1" marL="914400" rtl="0" algn="l">
              <a:spcBef>
                <a:spcPts val="400"/>
              </a:spcBef>
              <a:spcAft>
                <a:spcPts val="0"/>
              </a:spcAft>
              <a:buClr>
                <a:schemeClr val="dk1"/>
              </a:buClr>
              <a:buSzPts val="2000"/>
              <a:buFont typeface="Arial"/>
              <a:buChar char="–"/>
              <a:defRPr sz="2000"/>
            </a:lvl2pPr>
            <a:lvl3pPr indent="-342900" lvl="2" marL="1371600" rtl="0" algn="l">
              <a:spcBef>
                <a:spcPts val="360"/>
              </a:spcBef>
              <a:spcAft>
                <a:spcPts val="0"/>
              </a:spcAft>
              <a:buClr>
                <a:schemeClr val="dk1"/>
              </a:buClr>
              <a:buSzPts val="1800"/>
              <a:buFont typeface="Arial"/>
              <a:buChar char="•"/>
              <a:defRPr sz="1800"/>
            </a:lvl3pPr>
            <a:lvl4pPr indent="-330200" lvl="3" marL="1828800" rtl="0" algn="l">
              <a:spcBef>
                <a:spcPts val="320"/>
              </a:spcBef>
              <a:spcAft>
                <a:spcPts val="0"/>
              </a:spcAft>
              <a:buClr>
                <a:schemeClr val="dk1"/>
              </a:buClr>
              <a:buSzPts val="1600"/>
              <a:buFont typeface="Arial"/>
              <a:buChar char="–"/>
              <a:defRPr sz="1600"/>
            </a:lvl4pPr>
            <a:lvl5pPr indent="-330200" lvl="4" marL="2286000" rtl="0" algn="l">
              <a:spcBef>
                <a:spcPts val="320"/>
              </a:spcBef>
              <a:spcAft>
                <a:spcPts val="0"/>
              </a:spcAft>
              <a:buClr>
                <a:schemeClr val="dk1"/>
              </a:buClr>
              <a:buSzPts val="1600"/>
              <a:buFont typeface="Arial"/>
              <a:buChar char="»"/>
              <a:defRPr sz="1600"/>
            </a:lvl5pPr>
            <a:lvl6pPr indent="-330200" lvl="5" marL="2743200" rtl="0" algn="l">
              <a:spcBef>
                <a:spcPts val="320"/>
              </a:spcBef>
              <a:spcAft>
                <a:spcPts val="0"/>
              </a:spcAft>
              <a:buClr>
                <a:schemeClr val="dk1"/>
              </a:buClr>
              <a:buSzPts val="1600"/>
              <a:buFont typeface="Arial"/>
              <a:buChar char="»"/>
              <a:defRPr sz="1600"/>
            </a:lvl6pPr>
            <a:lvl7pPr indent="-330200" lvl="6" marL="3200400" rtl="0" algn="l">
              <a:spcBef>
                <a:spcPts val="320"/>
              </a:spcBef>
              <a:spcAft>
                <a:spcPts val="0"/>
              </a:spcAft>
              <a:buClr>
                <a:schemeClr val="dk1"/>
              </a:buClr>
              <a:buSzPts val="1600"/>
              <a:buFont typeface="Arial"/>
              <a:buChar char="»"/>
              <a:defRPr sz="1600"/>
            </a:lvl7pPr>
            <a:lvl8pPr indent="-330200" lvl="7" marL="3657600" rtl="0" algn="l">
              <a:spcBef>
                <a:spcPts val="320"/>
              </a:spcBef>
              <a:spcAft>
                <a:spcPts val="0"/>
              </a:spcAft>
              <a:buClr>
                <a:schemeClr val="dk1"/>
              </a:buClr>
              <a:buSzPts val="1600"/>
              <a:buFont typeface="Arial"/>
              <a:buChar char="»"/>
              <a:defRPr sz="1600"/>
            </a:lvl8pPr>
            <a:lvl9pPr indent="-330200" lvl="8" marL="4114800" rtl="0" algn="l">
              <a:spcBef>
                <a:spcPts val="320"/>
              </a:spcBef>
              <a:spcAft>
                <a:spcPts val="0"/>
              </a:spcAft>
              <a:buClr>
                <a:schemeClr val="dk1"/>
              </a:buClr>
              <a:buSzPts val="1600"/>
              <a:buFont typeface="Arial"/>
              <a:buChar char="»"/>
              <a:defRPr sz="1600"/>
            </a:lvl9pPr>
          </a:lstStyle>
          <a:p/>
        </p:txBody>
      </p:sp>
      <p:sp>
        <p:nvSpPr>
          <p:cNvPr id="73" name="Google Shape;73;p11"/>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4" name="Google Shape;74;p11"/>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5" name="Google Shape;75;p11"/>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6" name="Shape 76"/>
        <p:cNvGrpSpPr/>
        <p:nvPr/>
      </p:nvGrpSpPr>
      <p:grpSpPr>
        <a:xfrm>
          <a:off x="0" y="0"/>
          <a:ext cx="0" cy="0"/>
          <a:chOff x="0" y="0"/>
          <a:chExt cx="0" cy="0"/>
        </a:xfrm>
      </p:grpSpPr>
      <p:sp>
        <p:nvSpPr>
          <p:cNvPr id="77" name="Google Shape;77;p1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78" name="Google Shape;78;p12"/>
          <p:cNvSpPr txBox="1"/>
          <p:nvPr>
            <p:ph idx="1" type="body"/>
          </p:nvPr>
        </p:nvSpPr>
        <p:spPr>
          <a:xfrm>
            <a:off x="457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Font typeface="Arial"/>
              <a:buChar char="•"/>
              <a:defRPr sz="2800"/>
            </a:lvl1pPr>
            <a:lvl2pPr indent="-381000" lvl="1" marL="914400" rtl="0" algn="l">
              <a:spcBef>
                <a:spcPts val="480"/>
              </a:spcBef>
              <a:spcAft>
                <a:spcPts val="0"/>
              </a:spcAft>
              <a:buClr>
                <a:schemeClr val="dk1"/>
              </a:buClr>
              <a:buSzPts val="2400"/>
              <a:buFont typeface="Arial"/>
              <a:buChar char="–"/>
              <a:defRPr sz="2400"/>
            </a:lvl2pPr>
            <a:lvl3pPr indent="-355600" lvl="2" marL="1371600" rtl="0" algn="l">
              <a:spcBef>
                <a:spcPts val="400"/>
              </a:spcBef>
              <a:spcAft>
                <a:spcPts val="0"/>
              </a:spcAft>
              <a:buClr>
                <a:schemeClr val="dk1"/>
              </a:buClr>
              <a:buSzPts val="2000"/>
              <a:buFont typeface="Arial"/>
              <a:buChar char="•"/>
              <a:defRPr sz="2000"/>
            </a:lvl3pPr>
            <a:lvl4pPr indent="-342900" lvl="3" marL="1828800" rtl="0" algn="l">
              <a:spcBef>
                <a:spcPts val="360"/>
              </a:spcBef>
              <a:spcAft>
                <a:spcPts val="0"/>
              </a:spcAft>
              <a:buClr>
                <a:schemeClr val="dk1"/>
              </a:buClr>
              <a:buSzPts val="1800"/>
              <a:buFont typeface="Arial"/>
              <a:buChar char="–"/>
              <a:defRPr sz="1800"/>
            </a:lvl4pPr>
            <a:lvl5pPr indent="-342900" lvl="4" marL="2286000" rtl="0" algn="l">
              <a:spcBef>
                <a:spcPts val="360"/>
              </a:spcBef>
              <a:spcAft>
                <a:spcPts val="0"/>
              </a:spcAft>
              <a:buClr>
                <a:schemeClr val="dk1"/>
              </a:buClr>
              <a:buSzPts val="1800"/>
              <a:buFont typeface="Arial"/>
              <a:buChar char="»"/>
              <a:defRPr sz="1800"/>
            </a:lvl5pPr>
            <a:lvl6pPr indent="-342900" lvl="5" marL="2743200" rtl="0" algn="l">
              <a:spcBef>
                <a:spcPts val="360"/>
              </a:spcBef>
              <a:spcAft>
                <a:spcPts val="0"/>
              </a:spcAft>
              <a:buClr>
                <a:schemeClr val="dk1"/>
              </a:buClr>
              <a:buSzPts val="1800"/>
              <a:buFont typeface="Arial"/>
              <a:buChar char="»"/>
              <a:defRPr sz="1800"/>
            </a:lvl6pPr>
            <a:lvl7pPr indent="-342900" lvl="6" marL="3200400" rtl="0" algn="l">
              <a:spcBef>
                <a:spcPts val="360"/>
              </a:spcBef>
              <a:spcAft>
                <a:spcPts val="0"/>
              </a:spcAft>
              <a:buClr>
                <a:schemeClr val="dk1"/>
              </a:buClr>
              <a:buSzPts val="1800"/>
              <a:buFont typeface="Arial"/>
              <a:buChar char="»"/>
              <a:defRPr sz="1800"/>
            </a:lvl7pPr>
            <a:lvl8pPr indent="-342900" lvl="7" marL="3657600" rtl="0" algn="l">
              <a:spcBef>
                <a:spcPts val="360"/>
              </a:spcBef>
              <a:spcAft>
                <a:spcPts val="0"/>
              </a:spcAft>
              <a:buClr>
                <a:schemeClr val="dk1"/>
              </a:buClr>
              <a:buSzPts val="1800"/>
              <a:buFont typeface="Arial"/>
              <a:buChar char="»"/>
              <a:defRPr sz="1800"/>
            </a:lvl8pPr>
            <a:lvl9pPr indent="-342900" lvl="8" marL="4114800" rtl="0" algn="l">
              <a:spcBef>
                <a:spcPts val="360"/>
              </a:spcBef>
              <a:spcAft>
                <a:spcPts val="0"/>
              </a:spcAft>
              <a:buClr>
                <a:schemeClr val="dk1"/>
              </a:buClr>
              <a:buSzPts val="1800"/>
              <a:buFont typeface="Arial"/>
              <a:buChar char="»"/>
              <a:defRPr sz="1800"/>
            </a:lvl9pPr>
          </a:lstStyle>
          <a:p/>
        </p:txBody>
      </p:sp>
      <p:sp>
        <p:nvSpPr>
          <p:cNvPr id="79" name="Google Shape;79;p12"/>
          <p:cNvSpPr txBox="1"/>
          <p:nvPr>
            <p:ph idx="2" type="body"/>
          </p:nvPr>
        </p:nvSpPr>
        <p:spPr>
          <a:xfrm>
            <a:off x="4648200" y="1600200"/>
            <a:ext cx="4038600" cy="45261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Font typeface="Arial"/>
              <a:buChar char="•"/>
              <a:defRPr sz="2800"/>
            </a:lvl1pPr>
            <a:lvl2pPr indent="-381000" lvl="1" marL="914400" rtl="0" algn="l">
              <a:spcBef>
                <a:spcPts val="480"/>
              </a:spcBef>
              <a:spcAft>
                <a:spcPts val="0"/>
              </a:spcAft>
              <a:buClr>
                <a:schemeClr val="dk1"/>
              </a:buClr>
              <a:buSzPts val="2400"/>
              <a:buFont typeface="Arial"/>
              <a:buChar char="–"/>
              <a:defRPr sz="2400"/>
            </a:lvl2pPr>
            <a:lvl3pPr indent="-355600" lvl="2" marL="1371600" rtl="0" algn="l">
              <a:spcBef>
                <a:spcPts val="400"/>
              </a:spcBef>
              <a:spcAft>
                <a:spcPts val="0"/>
              </a:spcAft>
              <a:buClr>
                <a:schemeClr val="dk1"/>
              </a:buClr>
              <a:buSzPts val="2000"/>
              <a:buFont typeface="Arial"/>
              <a:buChar char="•"/>
              <a:defRPr sz="2000"/>
            </a:lvl3pPr>
            <a:lvl4pPr indent="-342900" lvl="3" marL="1828800" rtl="0" algn="l">
              <a:spcBef>
                <a:spcPts val="360"/>
              </a:spcBef>
              <a:spcAft>
                <a:spcPts val="0"/>
              </a:spcAft>
              <a:buClr>
                <a:schemeClr val="dk1"/>
              </a:buClr>
              <a:buSzPts val="1800"/>
              <a:buFont typeface="Arial"/>
              <a:buChar char="–"/>
              <a:defRPr sz="1800"/>
            </a:lvl4pPr>
            <a:lvl5pPr indent="-342900" lvl="4" marL="2286000" rtl="0" algn="l">
              <a:spcBef>
                <a:spcPts val="360"/>
              </a:spcBef>
              <a:spcAft>
                <a:spcPts val="0"/>
              </a:spcAft>
              <a:buClr>
                <a:schemeClr val="dk1"/>
              </a:buClr>
              <a:buSzPts val="1800"/>
              <a:buFont typeface="Arial"/>
              <a:buChar char="»"/>
              <a:defRPr sz="1800"/>
            </a:lvl5pPr>
            <a:lvl6pPr indent="-342900" lvl="5" marL="2743200" rtl="0" algn="l">
              <a:spcBef>
                <a:spcPts val="360"/>
              </a:spcBef>
              <a:spcAft>
                <a:spcPts val="0"/>
              </a:spcAft>
              <a:buClr>
                <a:schemeClr val="dk1"/>
              </a:buClr>
              <a:buSzPts val="1800"/>
              <a:buFont typeface="Arial"/>
              <a:buChar char="»"/>
              <a:defRPr sz="1800"/>
            </a:lvl6pPr>
            <a:lvl7pPr indent="-342900" lvl="6" marL="3200400" rtl="0" algn="l">
              <a:spcBef>
                <a:spcPts val="360"/>
              </a:spcBef>
              <a:spcAft>
                <a:spcPts val="0"/>
              </a:spcAft>
              <a:buClr>
                <a:schemeClr val="dk1"/>
              </a:buClr>
              <a:buSzPts val="1800"/>
              <a:buFont typeface="Arial"/>
              <a:buChar char="»"/>
              <a:defRPr sz="1800"/>
            </a:lvl7pPr>
            <a:lvl8pPr indent="-342900" lvl="7" marL="3657600" rtl="0" algn="l">
              <a:spcBef>
                <a:spcPts val="360"/>
              </a:spcBef>
              <a:spcAft>
                <a:spcPts val="0"/>
              </a:spcAft>
              <a:buClr>
                <a:schemeClr val="dk1"/>
              </a:buClr>
              <a:buSzPts val="1800"/>
              <a:buFont typeface="Arial"/>
              <a:buChar char="»"/>
              <a:defRPr sz="1800"/>
            </a:lvl8pPr>
            <a:lvl9pPr indent="-342900" lvl="8" marL="4114800" rtl="0" algn="l">
              <a:spcBef>
                <a:spcPts val="360"/>
              </a:spcBef>
              <a:spcAft>
                <a:spcPts val="0"/>
              </a:spcAft>
              <a:buClr>
                <a:schemeClr val="dk1"/>
              </a:buClr>
              <a:buSzPts val="1800"/>
              <a:buFont typeface="Arial"/>
              <a:buChar char="»"/>
              <a:defRPr sz="1800"/>
            </a:lvl9pPr>
          </a:lstStyle>
          <a:p/>
        </p:txBody>
      </p:sp>
      <p:sp>
        <p:nvSpPr>
          <p:cNvPr id="80" name="Google Shape;80;p12"/>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1" name="Google Shape;81;p12"/>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2" name="Google Shape;82;p12"/>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83" name="Shape 83"/>
        <p:cNvGrpSpPr/>
        <p:nvPr/>
      </p:nvGrpSpPr>
      <p:grpSpPr>
        <a:xfrm>
          <a:off x="0" y="0"/>
          <a:ext cx="0" cy="0"/>
          <a:chOff x="0" y="0"/>
          <a:chExt cx="0" cy="0"/>
        </a:xfrm>
      </p:grpSpPr>
      <p:sp>
        <p:nvSpPr>
          <p:cNvPr id="84" name="Google Shape;84;p13"/>
          <p:cNvSpPr txBox="1"/>
          <p:nvPr>
            <p:ph type="title"/>
          </p:nvPr>
        </p:nvSpPr>
        <p:spPr>
          <a:xfrm>
            <a:off x="722313" y="4406900"/>
            <a:ext cx="7772400" cy="13620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b="1" sz="4000" cap="none"/>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85" name="Google Shape;85;p13"/>
          <p:cNvSpPr txBox="1"/>
          <p:nvPr>
            <p:ph idx="1" type="body"/>
          </p:nvPr>
        </p:nvSpPr>
        <p:spPr>
          <a:xfrm>
            <a:off x="722313" y="2906713"/>
            <a:ext cx="7772400" cy="1500300"/>
          </a:xfrm>
          <a:prstGeom prst="rect">
            <a:avLst/>
          </a:prstGeom>
          <a:noFill/>
          <a:ln>
            <a:noFill/>
          </a:ln>
        </p:spPr>
        <p:txBody>
          <a:bodyPr anchorCtr="0" anchor="b" bIns="45700" lIns="91425" spcFirstLastPara="1" rIns="91425" wrap="square" tIns="45700">
            <a:noAutofit/>
          </a:bodyPr>
          <a:lstStyle>
            <a:lvl1pPr indent="-228600" lvl="0" marL="457200" rtl="0" algn="l">
              <a:spcBef>
                <a:spcPts val="400"/>
              </a:spcBef>
              <a:spcAft>
                <a:spcPts val="0"/>
              </a:spcAft>
              <a:buClr>
                <a:schemeClr val="dk1"/>
              </a:buClr>
              <a:buSzPts val="2000"/>
              <a:buFont typeface="Arial"/>
              <a:buNone/>
              <a:defRPr sz="2000"/>
            </a:lvl1pPr>
            <a:lvl2pPr indent="-228600" lvl="1" marL="914400" rtl="0" algn="l">
              <a:spcBef>
                <a:spcPts val="360"/>
              </a:spcBef>
              <a:spcAft>
                <a:spcPts val="0"/>
              </a:spcAft>
              <a:buClr>
                <a:schemeClr val="dk1"/>
              </a:buClr>
              <a:buSzPts val="1800"/>
              <a:buFont typeface="Arial"/>
              <a:buNone/>
              <a:defRPr sz="1800"/>
            </a:lvl2pPr>
            <a:lvl3pPr indent="-228600" lvl="2" marL="1371600" rtl="0" algn="l">
              <a:spcBef>
                <a:spcPts val="320"/>
              </a:spcBef>
              <a:spcAft>
                <a:spcPts val="0"/>
              </a:spcAft>
              <a:buClr>
                <a:schemeClr val="dk1"/>
              </a:buClr>
              <a:buSzPts val="1600"/>
              <a:buFont typeface="Arial"/>
              <a:buNone/>
              <a:defRPr sz="1600"/>
            </a:lvl3pPr>
            <a:lvl4pPr indent="-228600" lvl="3" marL="1828800" rtl="0" algn="l">
              <a:spcBef>
                <a:spcPts val="280"/>
              </a:spcBef>
              <a:spcAft>
                <a:spcPts val="0"/>
              </a:spcAft>
              <a:buClr>
                <a:schemeClr val="dk1"/>
              </a:buClr>
              <a:buSzPts val="1400"/>
              <a:buFont typeface="Arial"/>
              <a:buNone/>
              <a:defRPr sz="1400"/>
            </a:lvl4pPr>
            <a:lvl5pPr indent="-228600" lvl="4" marL="2286000" rtl="0" algn="l">
              <a:spcBef>
                <a:spcPts val="280"/>
              </a:spcBef>
              <a:spcAft>
                <a:spcPts val="0"/>
              </a:spcAft>
              <a:buClr>
                <a:schemeClr val="dk1"/>
              </a:buClr>
              <a:buSzPts val="1400"/>
              <a:buFont typeface="Arial"/>
              <a:buNone/>
              <a:defRPr sz="1400"/>
            </a:lvl5pPr>
            <a:lvl6pPr indent="-228600" lvl="5" marL="2743200" rtl="0" algn="l">
              <a:spcBef>
                <a:spcPts val="280"/>
              </a:spcBef>
              <a:spcAft>
                <a:spcPts val="0"/>
              </a:spcAft>
              <a:buClr>
                <a:schemeClr val="dk1"/>
              </a:buClr>
              <a:buSzPts val="1400"/>
              <a:buFont typeface="Arial"/>
              <a:buNone/>
              <a:defRPr sz="1400"/>
            </a:lvl6pPr>
            <a:lvl7pPr indent="-228600" lvl="6" marL="3200400" rtl="0" algn="l">
              <a:spcBef>
                <a:spcPts val="280"/>
              </a:spcBef>
              <a:spcAft>
                <a:spcPts val="0"/>
              </a:spcAft>
              <a:buClr>
                <a:schemeClr val="dk1"/>
              </a:buClr>
              <a:buSzPts val="1400"/>
              <a:buFont typeface="Arial"/>
              <a:buNone/>
              <a:defRPr sz="1400"/>
            </a:lvl7pPr>
            <a:lvl8pPr indent="-228600" lvl="7" marL="3657600" rtl="0" algn="l">
              <a:spcBef>
                <a:spcPts val="280"/>
              </a:spcBef>
              <a:spcAft>
                <a:spcPts val="0"/>
              </a:spcAft>
              <a:buClr>
                <a:schemeClr val="dk1"/>
              </a:buClr>
              <a:buSzPts val="1400"/>
              <a:buFont typeface="Arial"/>
              <a:buNone/>
              <a:defRPr sz="1400"/>
            </a:lvl8pPr>
            <a:lvl9pPr indent="-228600" lvl="8" marL="4114800" rtl="0" algn="l">
              <a:spcBef>
                <a:spcPts val="280"/>
              </a:spcBef>
              <a:spcAft>
                <a:spcPts val="0"/>
              </a:spcAft>
              <a:buClr>
                <a:schemeClr val="dk1"/>
              </a:buClr>
              <a:buSzPts val="1400"/>
              <a:buFont typeface="Arial"/>
              <a:buNone/>
              <a:defRPr sz="1400"/>
            </a:lvl9pPr>
          </a:lstStyle>
          <a:p/>
        </p:txBody>
      </p:sp>
      <p:sp>
        <p:nvSpPr>
          <p:cNvPr id="86" name="Google Shape;86;p1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7" name="Google Shape;87;p1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8" name="Google Shape;88;p1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21" name="Shape 21"/>
        <p:cNvGrpSpPr/>
        <p:nvPr/>
      </p:nvGrpSpPr>
      <p:grpSpPr>
        <a:xfrm>
          <a:off x="0" y="0"/>
          <a:ext cx="0" cy="0"/>
          <a:chOff x="0" y="0"/>
          <a:chExt cx="0" cy="0"/>
        </a:xfrm>
      </p:grpSpPr>
      <p:sp>
        <p:nvSpPr>
          <p:cNvPr id="22" name="Google Shape;22;p3"/>
          <p:cNvSpPr txBox="1"/>
          <p:nvPr>
            <p:ph idx="1" type="body"/>
          </p:nvPr>
        </p:nvSpPr>
        <p:spPr>
          <a:xfrm>
            <a:off x="457200" y="274638"/>
            <a:ext cx="8229600" cy="58515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23" name="Google Shape;23;p3"/>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4" name="Google Shape;24;p3"/>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2" name="Google Shape;32;p5"/>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33" name="Google Shape;33;p5"/>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6" name="Shape 36"/>
        <p:cNvGrpSpPr/>
        <p:nvPr/>
      </p:nvGrpSpPr>
      <p:grpSpPr>
        <a:xfrm>
          <a:off x="0" y="0"/>
          <a:ext cx="0" cy="0"/>
          <a:chOff x="0" y="0"/>
          <a:chExt cx="0" cy="0"/>
        </a:xfrm>
      </p:grpSpPr>
      <p:sp>
        <p:nvSpPr>
          <p:cNvPr id="37" name="Google Shape;37;p6"/>
          <p:cNvSpPr txBox="1"/>
          <p:nvPr>
            <p:ph type="title"/>
          </p:nvPr>
        </p:nvSpPr>
        <p:spPr>
          <a:xfrm rot="5400000">
            <a:off x="4732350" y="2171688"/>
            <a:ext cx="5851500" cy="20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8" name="Google Shape;38;p6"/>
          <p:cNvSpPr txBox="1"/>
          <p:nvPr>
            <p:ph idx="1" type="body"/>
          </p:nvPr>
        </p:nvSpPr>
        <p:spPr>
          <a:xfrm rot="5400000">
            <a:off x="541350" y="190488"/>
            <a:ext cx="5851500" cy="60198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39" name="Google Shape;39;p6"/>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0" name="Google Shape;40;p6"/>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1" name="Google Shape;41;p6"/>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2" name="Shape 42"/>
        <p:cNvGrpSpPr/>
        <p:nvPr/>
      </p:nvGrpSpPr>
      <p:grpSpPr>
        <a:xfrm>
          <a:off x="0" y="0"/>
          <a:ext cx="0" cy="0"/>
          <a:chOff x="0" y="0"/>
          <a:chExt cx="0" cy="0"/>
        </a:xfrm>
      </p:grpSpPr>
      <p:sp>
        <p:nvSpPr>
          <p:cNvPr id="43" name="Google Shape;43;p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 name="Google Shape;44;p7"/>
          <p:cNvSpPr txBox="1"/>
          <p:nvPr>
            <p:ph idx="1" type="body"/>
          </p:nvPr>
        </p:nvSpPr>
        <p:spPr>
          <a:xfrm rot="5400000">
            <a:off x="2308950" y="-251550"/>
            <a:ext cx="4526100" cy="8229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45" name="Google Shape;45;p7"/>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6" name="Google Shape;46;p7"/>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7" name="Google Shape;47;p7"/>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8" name="Shape 48"/>
        <p:cNvGrpSpPr/>
        <p:nvPr/>
      </p:nvGrpSpPr>
      <p:grpSpPr>
        <a:xfrm>
          <a:off x="0" y="0"/>
          <a:ext cx="0" cy="0"/>
          <a:chOff x="0" y="0"/>
          <a:chExt cx="0" cy="0"/>
        </a:xfrm>
      </p:grpSpPr>
      <p:sp>
        <p:nvSpPr>
          <p:cNvPr id="49" name="Google Shape;49;p8"/>
          <p:cNvSpPr txBox="1"/>
          <p:nvPr>
            <p:ph type="title"/>
          </p:nvPr>
        </p:nvSpPr>
        <p:spPr>
          <a:xfrm>
            <a:off x="1792288" y="4800600"/>
            <a:ext cx="5486400" cy="5667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 name="Google Shape;50;p8"/>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51" name="Google Shape;51;p8"/>
          <p:cNvSpPr txBox="1"/>
          <p:nvPr>
            <p:ph idx="1" type="body"/>
          </p:nvPr>
        </p:nvSpPr>
        <p:spPr>
          <a:xfrm>
            <a:off x="1792288" y="5367338"/>
            <a:ext cx="5486400" cy="8049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Font typeface="Arial"/>
              <a:buNone/>
              <a:defRPr sz="1400"/>
            </a:lvl1pPr>
            <a:lvl2pPr indent="-228600" lvl="1" marL="914400" rtl="0" algn="l">
              <a:spcBef>
                <a:spcPts val="240"/>
              </a:spcBef>
              <a:spcAft>
                <a:spcPts val="0"/>
              </a:spcAft>
              <a:buClr>
                <a:schemeClr val="dk1"/>
              </a:buClr>
              <a:buSzPts val="1200"/>
              <a:buFont typeface="Arial"/>
              <a:buNone/>
              <a:defRPr sz="1200"/>
            </a:lvl2pPr>
            <a:lvl3pPr indent="-228600" lvl="2" marL="1371600" rtl="0" algn="l">
              <a:spcBef>
                <a:spcPts val="200"/>
              </a:spcBef>
              <a:spcAft>
                <a:spcPts val="0"/>
              </a:spcAft>
              <a:buClr>
                <a:schemeClr val="dk1"/>
              </a:buClr>
              <a:buSzPts val="1000"/>
              <a:buFont typeface="Arial"/>
              <a:buNone/>
              <a:defRPr sz="1000"/>
            </a:lvl3pPr>
            <a:lvl4pPr indent="-228600" lvl="3" marL="1828800" rtl="0" algn="l">
              <a:spcBef>
                <a:spcPts val="180"/>
              </a:spcBef>
              <a:spcAft>
                <a:spcPts val="0"/>
              </a:spcAft>
              <a:buClr>
                <a:schemeClr val="dk1"/>
              </a:buClr>
              <a:buSzPts val="900"/>
              <a:buFont typeface="Arial"/>
              <a:buNone/>
              <a:defRPr sz="900"/>
            </a:lvl4pPr>
            <a:lvl5pPr indent="-228600" lvl="4" marL="2286000" rtl="0" algn="l">
              <a:spcBef>
                <a:spcPts val="180"/>
              </a:spcBef>
              <a:spcAft>
                <a:spcPts val="0"/>
              </a:spcAft>
              <a:buClr>
                <a:schemeClr val="dk1"/>
              </a:buClr>
              <a:buSzPts val="900"/>
              <a:buFont typeface="Arial"/>
              <a:buNone/>
              <a:defRPr sz="900"/>
            </a:lvl5pPr>
            <a:lvl6pPr indent="-228600" lvl="5" marL="2743200" rtl="0" algn="l">
              <a:spcBef>
                <a:spcPts val="180"/>
              </a:spcBef>
              <a:spcAft>
                <a:spcPts val="0"/>
              </a:spcAft>
              <a:buClr>
                <a:schemeClr val="dk1"/>
              </a:buClr>
              <a:buSzPts val="900"/>
              <a:buFont typeface="Arial"/>
              <a:buNone/>
              <a:defRPr sz="900"/>
            </a:lvl6pPr>
            <a:lvl7pPr indent="-228600" lvl="6" marL="3200400" rtl="0" algn="l">
              <a:spcBef>
                <a:spcPts val="180"/>
              </a:spcBef>
              <a:spcAft>
                <a:spcPts val="0"/>
              </a:spcAft>
              <a:buClr>
                <a:schemeClr val="dk1"/>
              </a:buClr>
              <a:buSzPts val="900"/>
              <a:buFont typeface="Arial"/>
              <a:buNone/>
              <a:defRPr sz="900"/>
            </a:lvl7pPr>
            <a:lvl8pPr indent="-228600" lvl="7" marL="3657600" rtl="0" algn="l">
              <a:spcBef>
                <a:spcPts val="180"/>
              </a:spcBef>
              <a:spcAft>
                <a:spcPts val="0"/>
              </a:spcAft>
              <a:buClr>
                <a:schemeClr val="dk1"/>
              </a:buClr>
              <a:buSzPts val="900"/>
              <a:buFont typeface="Arial"/>
              <a:buNone/>
              <a:defRPr sz="900"/>
            </a:lvl8pPr>
            <a:lvl9pPr indent="-228600" lvl="8" marL="4114800" rtl="0" algn="l">
              <a:spcBef>
                <a:spcPts val="180"/>
              </a:spcBef>
              <a:spcAft>
                <a:spcPts val="0"/>
              </a:spcAft>
              <a:buClr>
                <a:schemeClr val="dk1"/>
              </a:buClr>
              <a:buSzPts val="900"/>
              <a:buFont typeface="Arial"/>
              <a:buNone/>
              <a:defRPr sz="900"/>
            </a:lvl9pPr>
          </a:lstStyle>
          <a:p/>
        </p:txBody>
      </p:sp>
      <p:sp>
        <p:nvSpPr>
          <p:cNvPr id="52" name="Google Shape;52;p8"/>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3" name="Google Shape;53;p8"/>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4" name="Google Shape;54;p8"/>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5" name="Shape 55"/>
        <p:cNvGrpSpPr/>
        <p:nvPr/>
      </p:nvGrpSpPr>
      <p:grpSpPr>
        <a:xfrm>
          <a:off x="0" y="0"/>
          <a:ext cx="0" cy="0"/>
          <a:chOff x="0" y="0"/>
          <a:chExt cx="0" cy="0"/>
        </a:xfrm>
      </p:grpSpPr>
      <p:sp>
        <p:nvSpPr>
          <p:cNvPr id="56" name="Google Shape;56;p9"/>
          <p:cNvSpPr txBox="1"/>
          <p:nvPr>
            <p:ph type="title"/>
          </p:nvPr>
        </p:nvSpPr>
        <p:spPr>
          <a:xfrm>
            <a:off x="457200" y="273050"/>
            <a:ext cx="3008400" cy="11622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7" name="Google Shape;57;p9"/>
          <p:cNvSpPr txBox="1"/>
          <p:nvPr>
            <p:ph idx="1" type="body"/>
          </p:nvPr>
        </p:nvSpPr>
        <p:spPr>
          <a:xfrm>
            <a:off x="3575050" y="273050"/>
            <a:ext cx="5111700" cy="5853000"/>
          </a:xfrm>
          <a:prstGeom prst="rect">
            <a:avLst/>
          </a:prstGeom>
          <a:noFill/>
          <a:ln>
            <a:noFill/>
          </a:ln>
        </p:spPr>
        <p:txBody>
          <a:bodyPr anchorCtr="0" anchor="t" bIns="45700" lIns="91425" spcFirstLastPara="1" rIns="91425" wrap="square" tIns="45700">
            <a:noAutofit/>
          </a:bodyPr>
          <a:lstStyle>
            <a:lvl1pPr indent="-431800" lvl="0" marL="457200" rtl="0" algn="l">
              <a:spcBef>
                <a:spcPts val="640"/>
              </a:spcBef>
              <a:spcAft>
                <a:spcPts val="0"/>
              </a:spcAft>
              <a:buClr>
                <a:schemeClr val="dk1"/>
              </a:buClr>
              <a:buSzPts val="3200"/>
              <a:buFont typeface="Arial"/>
              <a:buChar char="•"/>
              <a:defRPr sz="3200"/>
            </a:lvl1pPr>
            <a:lvl2pPr indent="-406400" lvl="1" marL="914400" rtl="0" algn="l">
              <a:spcBef>
                <a:spcPts val="560"/>
              </a:spcBef>
              <a:spcAft>
                <a:spcPts val="0"/>
              </a:spcAft>
              <a:buClr>
                <a:schemeClr val="dk1"/>
              </a:buClr>
              <a:buSzPts val="2800"/>
              <a:buFont typeface="Arial"/>
              <a:buChar char="–"/>
              <a:defRPr sz="2800"/>
            </a:lvl2pPr>
            <a:lvl3pPr indent="-381000" lvl="2" marL="1371600" rtl="0" algn="l">
              <a:spcBef>
                <a:spcPts val="480"/>
              </a:spcBef>
              <a:spcAft>
                <a:spcPts val="0"/>
              </a:spcAft>
              <a:buClr>
                <a:schemeClr val="dk1"/>
              </a:buClr>
              <a:buSzPts val="2400"/>
              <a:buFont typeface="Arial"/>
              <a:buChar char="•"/>
              <a:defRPr sz="2400"/>
            </a:lvl3pPr>
            <a:lvl4pPr indent="-355600" lvl="3" marL="1828800" rtl="0" algn="l">
              <a:spcBef>
                <a:spcPts val="400"/>
              </a:spcBef>
              <a:spcAft>
                <a:spcPts val="0"/>
              </a:spcAft>
              <a:buClr>
                <a:schemeClr val="dk1"/>
              </a:buClr>
              <a:buSzPts val="2000"/>
              <a:buFont typeface="Arial"/>
              <a:buChar char="–"/>
              <a:defRPr sz="2000"/>
            </a:lvl4pPr>
            <a:lvl5pPr indent="-355600" lvl="4" marL="2286000" rtl="0" algn="l">
              <a:spcBef>
                <a:spcPts val="400"/>
              </a:spcBef>
              <a:spcAft>
                <a:spcPts val="0"/>
              </a:spcAft>
              <a:buClr>
                <a:schemeClr val="dk1"/>
              </a:buClr>
              <a:buSzPts val="2000"/>
              <a:buFont typeface="Arial"/>
              <a:buChar char="»"/>
              <a:defRPr sz="2000"/>
            </a:lvl5pPr>
            <a:lvl6pPr indent="-355600" lvl="5" marL="2743200" rtl="0" algn="l">
              <a:spcBef>
                <a:spcPts val="400"/>
              </a:spcBef>
              <a:spcAft>
                <a:spcPts val="0"/>
              </a:spcAft>
              <a:buClr>
                <a:schemeClr val="dk1"/>
              </a:buClr>
              <a:buSzPts val="2000"/>
              <a:buFont typeface="Arial"/>
              <a:buChar char="»"/>
              <a:defRPr sz="2000"/>
            </a:lvl6pPr>
            <a:lvl7pPr indent="-355600" lvl="6" marL="3200400" rtl="0" algn="l">
              <a:spcBef>
                <a:spcPts val="400"/>
              </a:spcBef>
              <a:spcAft>
                <a:spcPts val="0"/>
              </a:spcAft>
              <a:buClr>
                <a:schemeClr val="dk1"/>
              </a:buClr>
              <a:buSzPts val="2000"/>
              <a:buFont typeface="Arial"/>
              <a:buChar char="»"/>
              <a:defRPr sz="2000"/>
            </a:lvl7pPr>
            <a:lvl8pPr indent="-355600" lvl="7" marL="3657600" rtl="0" algn="l">
              <a:spcBef>
                <a:spcPts val="400"/>
              </a:spcBef>
              <a:spcAft>
                <a:spcPts val="0"/>
              </a:spcAft>
              <a:buClr>
                <a:schemeClr val="dk1"/>
              </a:buClr>
              <a:buSzPts val="2000"/>
              <a:buFont typeface="Arial"/>
              <a:buChar char="»"/>
              <a:defRPr sz="2000"/>
            </a:lvl8pPr>
            <a:lvl9pPr indent="-355600" lvl="8" marL="4114800" rtl="0" algn="l">
              <a:spcBef>
                <a:spcPts val="400"/>
              </a:spcBef>
              <a:spcAft>
                <a:spcPts val="0"/>
              </a:spcAft>
              <a:buClr>
                <a:schemeClr val="dk1"/>
              </a:buClr>
              <a:buSzPts val="2000"/>
              <a:buFont typeface="Arial"/>
              <a:buChar char="»"/>
              <a:defRPr sz="2000"/>
            </a:lvl9pPr>
          </a:lstStyle>
          <a:p/>
        </p:txBody>
      </p:sp>
      <p:sp>
        <p:nvSpPr>
          <p:cNvPr id="58" name="Google Shape;58;p9"/>
          <p:cNvSpPr txBox="1"/>
          <p:nvPr>
            <p:ph idx="2" type="body"/>
          </p:nvPr>
        </p:nvSpPr>
        <p:spPr>
          <a:xfrm>
            <a:off x="457200" y="1435100"/>
            <a:ext cx="3008400" cy="46911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Font typeface="Arial"/>
              <a:buNone/>
              <a:defRPr sz="1400"/>
            </a:lvl1pPr>
            <a:lvl2pPr indent="-228600" lvl="1" marL="914400" rtl="0" algn="l">
              <a:spcBef>
                <a:spcPts val="240"/>
              </a:spcBef>
              <a:spcAft>
                <a:spcPts val="0"/>
              </a:spcAft>
              <a:buClr>
                <a:schemeClr val="dk1"/>
              </a:buClr>
              <a:buSzPts val="1200"/>
              <a:buFont typeface="Arial"/>
              <a:buNone/>
              <a:defRPr sz="1200"/>
            </a:lvl2pPr>
            <a:lvl3pPr indent="-228600" lvl="2" marL="1371600" rtl="0" algn="l">
              <a:spcBef>
                <a:spcPts val="200"/>
              </a:spcBef>
              <a:spcAft>
                <a:spcPts val="0"/>
              </a:spcAft>
              <a:buClr>
                <a:schemeClr val="dk1"/>
              </a:buClr>
              <a:buSzPts val="1000"/>
              <a:buFont typeface="Arial"/>
              <a:buNone/>
              <a:defRPr sz="1000"/>
            </a:lvl3pPr>
            <a:lvl4pPr indent="-228600" lvl="3" marL="1828800" rtl="0" algn="l">
              <a:spcBef>
                <a:spcPts val="180"/>
              </a:spcBef>
              <a:spcAft>
                <a:spcPts val="0"/>
              </a:spcAft>
              <a:buClr>
                <a:schemeClr val="dk1"/>
              </a:buClr>
              <a:buSzPts val="900"/>
              <a:buFont typeface="Arial"/>
              <a:buNone/>
              <a:defRPr sz="900"/>
            </a:lvl4pPr>
            <a:lvl5pPr indent="-228600" lvl="4" marL="2286000" rtl="0" algn="l">
              <a:spcBef>
                <a:spcPts val="180"/>
              </a:spcBef>
              <a:spcAft>
                <a:spcPts val="0"/>
              </a:spcAft>
              <a:buClr>
                <a:schemeClr val="dk1"/>
              </a:buClr>
              <a:buSzPts val="900"/>
              <a:buFont typeface="Arial"/>
              <a:buNone/>
              <a:defRPr sz="900"/>
            </a:lvl5pPr>
            <a:lvl6pPr indent="-228600" lvl="5" marL="2743200" rtl="0" algn="l">
              <a:spcBef>
                <a:spcPts val="180"/>
              </a:spcBef>
              <a:spcAft>
                <a:spcPts val="0"/>
              </a:spcAft>
              <a:buClr>
                <a:schemeClr val="dk1"/>
              </a:buClr>
              <a:buSzPts val="900"/>
              <a:buFont typeface="Arial"/>
              <a:buNone/>
              <a:defRPr sz="900"/>
            </a:lvl6pPr>
            <a:lvl7pPr indent="-228600" lvl="6" marL="3200400" rtl="0" algn="l">
              <a:spcBef>
                <a:spcPts val="180"/>
              </a:spcBef>
              <a:spcAft>
                <a:spcPts val="0"/>
              </a:spcAft>
              <a:buClr>
                <a:schemeClr val="dk1"/>
              </a:buClr>
              <a:buSzPts val="900"/>
              <a:buFont typeface="Arial"/>
              <a:buNone/>
              <a:defRPr sz="900"/>
            </a:lvl7pPr>
            <a:lvl8pPr indent="-228600" lvl="7" marL="3657600" rtl="0" algn="l">
              <a:spcBef>
                <a:spcPts val="180"/>
              </a:spcBef>
              <a:spcAft>
                <a:spcPts val="0"/>
              </a:spcAft>
              <a:buClr>
                <a:schemeClr val="dk1"/>
              </a:buClr>
              <a:buSzPts val="900"/>
              <a:buFont typeface="Arial"/>
              <a:buNone/>
              <a:defRPr sz="900"/>
            </a:lvl8pPr>
            <a:lvl9pPr indent="-228600" lvl="8" marL="4114800" rtl="0" algn="l">
              <a:spcBef>
                <a:spcPts val="180"/>
              </a:spcBef>
              <a:spcAft>
                <a:spcPts val="0"/>
              </a:spcAft>
              <a:buClr>
                <a:schemeClr val="dk1"/>
              </a:buClr>
              <a:buSzPts val="900"/>
              <a:buFont typeface="Arial"/>
              <a:buNone/>
              <a:defRPr sz="900"/>
            </a:lvl9pPr>
          </a:lstStyle>
          <a:p/>
        </p:txBody>
      </p:sp>
      <p:sp>
        <p:nvSpPr>
          <p:cNvPr id="59" name="Google Shape;59;p9"/>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0" name="Google Shape;60;p9"/>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1" name="Google Shape;61;p9"/>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64" name="Google Shape;64;p10"/>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5" name="Google Shape;65;p10"/>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0"/>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2" name="Google Shape;12;p1"/>
          <p:cNvSpPr txBox="1"/>
          <p:nvPr>
            <p:ph idx="10" type="dt"/>
          </p:nvPr>
        </p:nvSpPr>
        <p:spPr>
          <a:xfrm>
            <a:off x="457200" y="6245225"/>
            <a:ext cx="2133600" cy="476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245225"/>
            <a:ext cx="2895600" cy="4764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245225"/>
            <a:ext cx="2133600" cy="4764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www.wellog.com/charts/api_test_well.jp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5.png"/><Relationship Id="rId4" Type="http://schemas.openxmlformats.org/officeDocument/2006/relationships/image" Target="../media/image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nvSpPr>
        <p:spPr>
          <a:xfrm>
            <a:off x="838200" y="1295400"/>
            <a:ext cx="7239000" cy="341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sng" cap="none" strike="noStrike">
                <a:solidFill>
                  <a:schemeClr val="dk1"/>
                </a:solidFill>
                <a:latin typeface="Arial"/>
                <a:ea typeface="Arial"/>
                <a:cs typeface="Arial"/>
                <a:sym typeface="Arial"/>
              </a:rPr>
              <a:t>NEUTRONS</a:t>
            </a:r>
            <a:endParaRPr/>
          </a:p>
          <a:p>
            <a:pPr indent="0" lvl="0" marL="0" marR="0" rtl="0" algn="ctr">
              <a:lnSpc>
                <a:spcPct val="100000"/>
              </a:lnSpc>
              <a:spcBef>
                <a:spcPts val="0"/>
              </a:spcBef>
              <a:spcAft>
                <a:spcPts val="0"/>
              </a:spcAft>
              <a:buClr>
                <a:schemeClr val="dk1"/>
              </a:buClr>
              <a:buSzPts val="2400"/>
              <a:buFont typeface="Arial"/>
              <a:buNone/>
            </a:pPr>
            <a:r>
              <a:t/>
            </a:r>
            <a:endParaRPr b="1" i="0" sz="2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152400" lvl="0" marL="0" marR="0" rtl="0" algn="l">
              <a:lnSpc>
                <a:spcPct val="100000"/>
              </a:lnSpc>
              <a:spcBef>
                <a:spcPts val="0"/>
              </a:spcBef>
              <a:spcAft>
                <a:spcPts val="0"/>
              </a:spcAft>
              <a:buClr>
                <a:srgbClr val="002060"/>
              </a:buClr>
              <a:buSzPts val="2400"/>
              <a:buFont typeface="Arial"/>
              <a:buChar char="•"/>
            </a:pPr>
            <a:r>
              <a:rPr b="1" i="0" lang="en-US" sz="2400" u="none" cap="none" strike="noStrike">
                <a:solidFill>
                  <a:srgbClr val="002060"/>
                </a:solidFill>
                <a:latin typeface="Arial"/>
                <a:ea typeface="Arial"/>
                <a:cs typeface="Arial"/>
                <a:sym typeface="Arial"/>
              </a:rPr>
              <a:t>Electrically neutral</a:t>
            </a:r>
            <a:endParaRPr/>
          </a:p>
          <a:p>
            <a:pPr indent="0" lvl="0" marL="0" marR="0" rtl="0" algn="l">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152400" lvl="0" marL="0" marR="0" rtl="0" algn="l">
              <a:lnSpc>
                <a:spcPct val="100000"/>
              </a:lnSpc>
              <a:spcBef>
                <a:spcPts val="0"/>
              </a:spcBef>
              <a:spcAft>
                <a:spcPts val="0"/>
              </a:spcAft>
              <a:buClr>
                <a:srgbClr val="FF0000"/>
              </a:buClr>
              <a:buSzPts val="2400"/>
              <a:buFont typeface="Arial"/>
              <a:buChar char="•"/>
            </a:pPr>
            <a:r>
              <a:rPr b="1" i="0" lang="en-US" sz="2400" u="none" cap="none" strike="noStrike">
                <a:solidFill>
                  <a:srgbClr val="FF0000"/>
                </a:solidFill>
                <a:latin typeface="Arial"/>
                <a:ea typeface="Arial"/>
                <a:cs typeface="Arial"/>
                <a:sym typeface="Arial"/>
              </a:rPr>
              <a:t>Having mass almost identical to that of Hydrogen</a:t>
            </a:r>
            <a:endParaRPr/>
          </a:p>
          <a:p>
            <a:pPr indent="0" lvl="0" marL="0" marR="0" rtl="0" algn="l">
              <a:lnSpc>
                <a:spcPct val="100000"/>
              </a:lnSpc>
              <a:spcBef>
                <a:spcPts val="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152400" lvl="0" marL="0" marR="0" rtl="0" algn="l">
              <a:lnSpc>
                <a:spcPct val="100000"/>
              </a:lnSpc>
              <a:spcBef>
                <a:spcPts val="0"/>
              </a:spcBef>
              <a:spcAft>
                <a:spcPts val="0"/>
              </a:spcAft>
              <a:buClr>
                <a:schemeClr val="dk1"/>
              </a:buClr>
              <a:buSzPts val="2400"/>
              <a:buFont typeface="Arial"/>
              <a:buChar char="•"/>
            </a:pPr>
            <a:r>
              <a:rPr b="1" i="0" lang="en-US" sz="2400" u="none" cap="none" strike="noStrike">
                <a:solidFill>
                  <a:schemeClr val="dk1"/>
                </a:solidFill>
                <a:latin typeface="Arial"/>
                <a:ea typeface="Arial"/>
                <a:cs typeface="Arial"/>
                <a:sym typeface="Arial"/>
              </a:rPr>
              <a:t> </a:t>
            </a:r>
            <a:r>
              <a:rPr b="1" i="0" lang="en-US" sz="2400" u="none" cap="none" strike="noStrike">
                <a:solidFill>
                  <a:srgbClr val="0070C0"/>
                </a:solidFill>
                <a:latin typeface="Arial"/>
                <a:ea typeface="Arial"/>
                <a:cs typeface="Arial"/>
                <a:sym typeface="Arial"/>
              </a:rPr>
              <a:t>Neutron energy range 0.025 eV to 50 MeV</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23"/>
          <p:cNvSpPr txBox="1"/>
          <p:nvPr/>
        </p:nvSpPr>
        <p:spPr>
          <a:xfrm>
            <a:off x="1050925" y="1447800"/>
            <a:ext cx="7254900" cy="3986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Plutonium 236- Beryllium (Pu Be)</a:t>
            </a:r>
            <a:endParaRPr/>
          </a:p>
          <a:p>
            <a:pPr indent="0" lvl="0" marL="0" marR="0" rtl="0" algn="l">
              <a:lnSpc>
                <a:spcPct val="10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27000" lvl="0" marL="0" marR="0" rtl="0" algn="l">
              <a:lnSpc>
                <a:spcPct val="100000"/>
              </a:lnSpc>
              <a:spcBef>
                <a:spcPts val="600"/>
              </a:spcBef>
              <a:spcAft>
                <a:spcPts val="0"/>
              </a:spcAft>
              <a:buClr>
                <a:schemeClr val="hlink"/>
              </a:buClr>
              <a:buSzPts val="2000"/>
              <a:buFont typeface="Arial"/>
              <a:buChar char="•"/>
            </a:pPr>
            <a:r>
              <a:rPr b="1" i="0" lang="en-US" sz="2000" u="none">
                <a:solidFill>
                  <a:schemeClr val="hlink"/>
                </a:solidFill>
                <a:latin typeface="Arial"/>
                <a:ea typeface="Arial"/>
                <a:cs typeface="Arial"/>
                <a:sym typeface="Arial"/>
              </a:rPr>
              <a:t>5 curies activity, produces 8.5 million neutrons per second with average energy of about 4.5 Mev</a:t>
            </a:r>
            <a:r>
              <a:rPr b="1" i="0" lang="en-US" sz="2000" u="none">
                <a:solidFill>
                  <a:schemeClr val="dk1"/>
                </a:solidFill>
                <a:latin typeface="Arial"/>
                <a:ea typeface="Arial"/>
                <a:cs typeface="Arial"/>
                <a:sym typeface="Arial"/>
              </a:rPr>
              <a:t>. </a:t>
            </a:r>
            <a:endParaRPr/>
          </a:p>
          <a:p>
            <a:pPr indent="-127000" lvl="0" marL="0" marR="0" rtl="0" algn="l">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GR emission is reduced by a factor of two thousand from Ra Be source </a:t>
            </a:r>
            <a:endParaRPr/>
          </a:p>
          <a:p>
            <a:pPr indent="-127000" lvl="0" marL="0" marR="0" rtl="0" algn="l">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Good stability due to long half life 24,360yrs.</a:t>
            </a:r>
            <a:endParaRPr/>
          </a:p>
          <a:p>
            <a:pPr indent="-127000" lvl="0" marL="0" marR="0" rtl="0" algn="l">
              <a:lnSpc>
                <a:spcPct val="100000"/>
              </a:lnSpc>
              <a:spcBef>
                <a:spcPts val="1200"/>
              </a:spcBef>
              <a:spcAft>
                <a:spcPts val="0"/>
              </a:spcAft>
              <a:buClr>
                <a:srgbClr val="9900CC"/>
              </a:buClr>
              <a:buSzPts val="2000"/>
              <a:buFont typeface="Arial"/>
              <a:buChar char="•"/>
            </a:pPr>
            <a:r>
              <a:rPr b="1" i="0" lang="en-US" sz="2000" u="none">
                <a:solidFill>
                  <a:srgbClr val="9900CC"/>
                </a:solidFill>
                <a:latin typeface="Arial"/>
                <a:ea typeface="Arial"/>
                <a:cs typeface="Arial"/>
                <a:sym typeface="Arial"/>
              </a:rPr>
              <a:t>The low specific activity of Plutonium requires this source to have a relatively large physical dimension.</a:t>
            </a:r>
            <a:endParaRPr/>
          </a:p>
          <a:p>
            <a:pPr indent="0" lvl="0" marL="0" marR="0" rtl="0" algn="l">
              <a:lnSpc>
                <a:spcPct val="100000"/>
              </a:lnSpc>
              <a:spcBef>
                <a:spcPts val="600"/>
              </a:spcBef>
              <a:spcAft>
                <a:spcPts val="0"/>
              </a:spcAft>
              <a:buNone/>
            </a:pPr>
            <a:r>
              <a:t/>
            </a:r>
            <a:endParaRPr b="1" i="0" sz="2000" u="none">
              <a:solidFill>
                <a:srgbClr val="9900CC"/>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24"/>
          <p:cNvSpPr txBox="1"/>
          <p:nvPr/>
        </p:nvSpPr>
        <p:spPr>
          <a:xfrm>
            <a:off x="609600" y="1600200"/>
            <a:ext cx="7342200" cy="3816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C00000"/>
              </a:buClr>
              <a:buSzPts val="2800"/>
              <a:buFont typeface="Arial"/>
              <a:buNone/>
            </a:pPr>
            <a:r>
              <a:rPr b="1" i="0" lang="en-US" sz="2800" u="none">
                <a:solidFill>
                  <a:srgbClr val="C00000"/>
                </a:solidFill>
                <a:latin typeface="Arial"/>
                <a:ea typeface="Arial"/>
                <a:cs typeface="Arial"/>
                <a:sym typeface="Arial"/>
              </a:rPr>
              <a:t>Radium 226 – Beryllium  (Ra Be)</a:t>
            </a:r>
            <a:endParaRPr/>
          </a:p>
          <a:p>
            <a:pPr indent="0" lvl="0" marL="0" marR="0" rtl="0" algn="l">
              <a:lnSpc>
                <a:spcPct val="10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27000" lvl="0" marL="0" marR="0" rtl="0" algn="just">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300 milli curi activity- generates about 4.5 million electron volt (Mev) per second with energies from 1 to 13 Mev with average of 4.5 Mev. </a:t>
            </a:r>
            <a:endParaRPr/>
          </a:p>
          <a:p>
            <a:pPr indent="-127000" lvl="0" marL="0" marR="0" rtl="0" algn="just">
              <a:lnSpc>
                <a:spcPct val="100000"/>
              </a:lnSpc>
              <a:spcBef>
                <a:spcPts val="1200"/>
              </a:spcBef>
              <a:spcAft>
                <a:spcPts val="0"/>
              </a:spcAft>
              <a:buClr>
                <a:srgbClr val="FF0000"/>
              </a:buClr>
              <a:buSzPts val="2000"/>
              <a:buFont typeface="Arial"/>
              <a:buChar char="•"/>
            </a:pPr>
            <a:r>
              <a:rPr b="1" i="0" lang="en-US" sz="2000" u="none">
                <a:solidFill>
                  <a:srgbClr val="FF0000"/>
                </a:solidFill>
                <a:latin typeface="Arial"/>
                <a:ea typeface="Arial"/>
                <a:cs typeface="Arial"/>
                <a:sym typeface="Arial"/>
              </a:rPr>
              <a:t>Half life of radium (1620 yrs )</a:t>
            </a:r>
            <a:endParaRPr/>
          </a:p>
          <a:p>
            <a:pPr indent="-127000" lvl="0" marL="0" marR="0" rtl="0" algn="just">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Production of undesired GR is disadvantage.</a:t>
            </a:r>
            <a:endParaRPr/>
          </a:p>
          <a:p>
            <a:pPr indent="-127000" lvl="0" marL="0" marR="0" rtl="0" algn="just">
              <a:lnSpc>
                <a:spcPct val="100000"/>
              </a:lnSpc>
              <a:spcBef>
                <a:spcPts val="1200"/>
              </a:spcBef>
              <a:spcAft>
                <a:spcPts val="0"/>
              </a:spcAft>
              <a:buClr>
                <a:srgbClr val="FF0000"/>
              </a:buClr>
              <a:buSzPts val="2000"/>
              <a:buFont typeface="Arial"/>
              <a:buChar char="•"/>
            </a:pPr>
            <a:r>
              <a:rPr b="1" i="0" lang="en-US" sz="2000" u="none">
                <a:solidFill>
                  <a:srgbClr val="FF0000"/>
                </a:solidFill>
                <a:latin typeface="Arial"/>
                <a:ea typeface="Arial"/>
                <a:cs typeface="Arial"/>
                <a:sym typeface="Arial"/>
              </a:rPr>
              <a:t>The source has to be heavily shielded to protect</a:t>
            </a:r>
            <a:endParaRPr/>
          </a:p>
          <a:p>
            <a:pPr indent="-127000" lvl="0" marL="0" marR="0" rtl="0" algn="just">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GR and also interfere with desired measurements.</a:t>
            </a:r>
            <a:r>
              <a:rPr b="0" i="0" lang="en-US" sz="2000" u="none">
                <a:solidFill>
                  <a:schemeClr val="accent2"/>
                </a:solidFill>
                <a:latin typeface="Arial"/>
                <a:ea typeface="Arial"/>
                <a:cs typeface="Arial"/>
                <a:sym typeface="Arial"/>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25"/>
          <p:cNvSpPr txBox="1"/>
          <p:nvPr/>
        </p:nvSpPr>
        <p:spPr>
          <a:xfrm>
            <a:off x="1066800" y="1447800"/>
            <a:ext cx="6934200" cy="3754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2400"/>
              <a:buFont typeface="Arial"/>
              <a:buNone/>
            </a:pPr>
            <a:r>
              <a:rPr b="1" i="0" lang="en-US" sz="2400" u="none">
                <a:solidFill>
                  <a:srgbClr val="FF0000"/>
                </a:solidFill>
                <a:effectLst>
                  <a:outerShdw blurRad="38100" algn="tl" dir="2700000" dist="38100">
                    <a:srgbClr val="C0C0C0"/>
                  </a:outerShdw>
                </a:effectLst>
                <a:latin typeface="Arial"/>
                <a:ea typeface="Arial"/>
                <a:cs typeface="Arial"/>
                <a:sym typeface="Arial"/>
              </a:rPr>
              <a:t>Americium 241-Beryllium (Am Be)</a:t>
            </a:r>
            <a:endParaRPr/>
          </a:p>
          <a:p>
            <a:pPr indent="0" lvl="0" marL="0" marR="0" rtl="0" algn="l">
              <a:lnSpc>
                <a:spcPct val="10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27000" lvl="0" marL="0" marR="0" rtl="0" algn="l">
              <a:lnSpc>
                <a:spcPct val="100000"/>
              </a:lnSpc>
              <a:spcBef>
                <a:spcPts val="1200"/>
              </a:spcBef>
              <a:spcAft>
                <a:spcPts val="0"/>
              </a:spcAft>
              <a:buClr>
                <a:srgbClr val="C00000"/>
              </a:buClr>
              <a:buSzPts val="2000"/>
              <a:buFont typeface="Arial"/>
              <a:buChar char="•"/>
            </a:pPr>
            <a:r>
              <a:rPr b="1" i="0" lang="en-US" sz="2000" u="none">
                <a:solidFill>
                  <a:srgbClr val="C00000"/>
                </a:solidFill>
                <a:latin typeface="Arial"/>
                <a:ea typeface="Arial"/>
                <a:cs typeface="Arial"/>
                <a:sym typeface="Arial"/>
              </a:rPr>
              <a:t>4 curie activity. </a:t>
            </a:r>
            <a:endParaRPr/>
          </a:p>
          <a:p>
            <a:pPr indent="-127000" lvl="0" marL="0" marR="0" rtl="0" algn="l">
              <a:lnSpc>
                <a:spcPct val="100000"/>
              </a:lnSpc>
              <a:spcBef>
                <a:spcPts val="1800"/>
              </a:spcBef>
              <a:spcAft>
                <a:spcPts val="0"/>
              </a:spcAft>
              <a:buClr>
                <a:srgbClr val="0000CC"/>
              </a:buClr>
              <a:buSzPts val="2000"/>
              <a:buFont typeface="Arial"/>
              <a:buChar char="•"/>
            </a:pPr>
            <a:r>
              <a:rPr b="1" i="0" lang="en-US" sz="2000" u="none">
                <a:solidFill>
                  <a:srgbClr val="0000CC"/>
                </a:solidFill>
                <a:latin typeface="Arial"/>
                <a:ea typeface="Arial"/>
                <a:cs typeface="Arial"/>
                <a:sym typeface="Arial"/>
              </a:rPr>
              <a:t>Neutron emission about ten million per second with 4.5 Mev average energy.</a:t>
            </a:r>
            <a:endParaRPr/>
          </a:p>
          <a:p>
            <a:pPr indent="-127000" lvl="0" marL="0" marR="0" rtl="0" algn="l">
              <a:lnSpc>
                <a:spcPct val="100000"/>
              </a:lnSpc>
              <a:spcBef>
                <a:spcPts val="1800"/>
              </a:spcBef>
              <a:spcAft>
                <a:spcPts val="0"/>
              </a:spcAft>
              <a:buClr>
                <a:schemeClr val="dk1"/>
              </a:buClr>
              <a:buSzPts val="2000"/>
              <a:buFont typeface="Arial"/>
              <a:buChar char="•"/>
            </a:pPr>
            <a:r>
              <a:rPr b="1" i="0" lang="en-US" sz="2000" u="none">
                <a:solidFill>
                  <a:schemeClr val="dk1"/>
                </a:solidFill>
                <a:latin typeface="Arial"/>
                <a:ea typeface="Arial"/>
                <a:cs typeface="Arial"/>
                <a:sym typeface="Arial"/>
              </a:rPr>
              <a:t>Low gamma emission, </a:t>
            </a:r>
            <a:endParaRPr/>
          </a:p>
          <a:p>
            <a:pPr indent="-127000" lvl="0" marL="0" marR="0" rtl="0" algn="l">
              <a:lnSpc>
                <a:spcPct val="100000"/>
              </a:lnSpc>
              <a:spcBef>
                <a:spcPts val="1800"/>
              </a:spcBef>
              <a:spcAft>
                <a:spcPts val="0"/>
              </a:spcAft>
              <a:buClr>
                <a:srgbClr val="FF0000"/>
              </a:buClr>
              <a:buSzPts val="2000"/>
              <a:buFont typeface="Arial"/>
              <a:buChar char="•"/>
            </a:pPr>
            <a:r>
              <a:rPr b="1" i="0" lang="en-US" sz="2000" u="none">
                <a:solidFill>
                  <a:srgbClr val="FF0000"/>
                </a:solidFill>
                <a:latin typeface="Arial"/>
                <a:ea typeface="Arial"/>
                <a:cs typeface="Arial"/>
                <a:sym typeface="Arial"/>
              </a:rPr>
              <a:t>Half life 458 yrs.</a:t>
            </a:r>
            <a:endParaRPr/>
          </a:p>
          <a:p>
            <a:pPr indent="-127000" lvl="0" marL="0" marR="0" rtl="0" algn="l">
              <a:lnSpc>
                <a:spcPct val="100000"/>
              </a:lnSpc>
              <a:spcBef>
                <a:spcPts val="1800"/>
              </a:spcBef>
              <a:spcAft>
                <a:spcPts val="0"/>
              </a:spcAft>
              <a:buClr>
                <a:schemeClr val="dk1"/>
              </a:buClr>
              <a:buSzPts val="2000"/>
              <a:buFont typeface="Arial"/>
              <a:buChar char="•"/>
            </a:pPr>
            <a:r>
              <a:rPr b="1" i="0" lang="en-US" sz="2000" u="none">
                <a:solidFill>
                  <a:schemeClr val="dk1"/>
                </a:solidFill>
                <a:latin typeface="Arial"/>
                <a:ea typeface="Arial"/>
                <a:cs typeface="Arial"/>
                <a:sym typeface="Arial"/>
              </a:rPr>
              <a:t>Gives good source stability.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26"/>
          <p:cNvSpPr txBox="1"/>
          <p:nvPr/>
        </p:nvSpPr>
        <p:spPr>
          <a:xfrm>
            <a:off x="762000" y="649287"/>
            <a:ext cx="7848600" cy="53244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200"/>
              <a:buFont typeface="Arial"/>
              <a:buNone/>
            </a:pPr>
            <a:r>
              <a:rPr b="1" i="0" lang="en-US" sz="3200" u="none">
                <a:solidFill>
                  <a:srgbClr val="FF0000"/>
                </a:solidFill>
                <a:latin typeface="Arial"/>
                <a:ea typeface="Arial"/>
                <a:cs typeface="Arial"/>
                <a:sym typeface="Arial"/>
              </a:rPr>
              <a:t>ALPHA – NEUTRON SOURCES</a:t>
            </a:r>
            <a:r>
              <a:rPr b="1" i="0" lang="en-US" sz="2400" u="none">
                <a:solidFill>
                  <a:srgbClr val="FF0000"/>
                </a:solidFill>
                <a:latin typeface="Arial"/>
                <a:ea typeface="Arial"/>
                <a:cs typeface="Arial"/>
                <a:sym typeface="Arial"/>
              </a:rPr>
              <a:t>  </a:t>
            </a:r>
            <a:endParaRPr/>
          </a:p>
          <a:p>
            <a:pPr indent="0" lvl="0" marL="0" marR="0" rtl="0" algn="l">
              <a:lnSpc>
                <a:spcPct val="10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52400" lvl="0" marL="0" marR="0" rtl="0" algn="l">
              <a:lnSpc>
                <a:spcPct val="100000"/>
              </a:lnSpc>
              <a:spcBef>
                <a:spcPts val="12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This type of source is most commonly used.  Alpha particle sources such as Pu, Po, Am, are combined with Be (beryllium). </a:t>
            </a:r>
            <a:endParaRPr/>
          </a:p>
          <a:p>
            <a:pPr indent="-152400" lvl="0" marL="0" marR="0" rtl="0" algn="l">
              <a:lnSpc>
                <a:spcPct val="100000"/>
              </a:lnSpc>
              <a:spcBef>
                <a:spcPts val="24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As the alpha particles bombard the beryllium, neutrons are produced. The energies of these neutrons are between 1 MeV and 12 MeV. </a:t>
            </a:r>
            <a:endParaRPr/>
          </a:p>
          <a:p>
            <a:pPr indent="-152400" lvl="0" marL="0" marR="0" rtl="0" algn="l">
              <a:lnSpc>
                <a:spcPct val="100000"/>
              </a:lnSpc>
              <a:spcBef>
                <a:spcPts val="24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he higher energy levels permit deeper penetration and greater depths of investigation.</a:t>
            </a:r>
            <a:endParaRPr b="0" i="0" sz="2400" u="none">
              <a:solidFill>
                <a:srgbClr val="0000CC"/>
              </a:solidFill>
              <a:latin typeface="Arial"/>
              <a:ea typeface="Arial"/>
              <a:cs typeface="Arial"/>
              <a:sym typeface="Arial"/>
            </a:endParaRPr>
          </a:p>
          <a:p>
            <a:pPr indent="0" lvl="0" marL="0" marR="0" rtl="0" algn="ctr">
              <a:lnSpc>
                <a:spcPct val="100000"/>
              </a:lnSpc>
              <a:spcBef>
                <a:spcPts val="1200"/>
              </a:spcBef>
              <a:spcAft>
                <a:spcPts val="0"/>
              </a:spcAft>
              <a:buClr>
                <a:schemeClr val="dk1"/>
              </a:buClr>
              <a:buSzPts val="3200"/>
              <a:buFont typeface="Arial"/>
              <a:buNone/>
            </a:pPr>
            <a:r>
              <a:rPr b="1" i="0" lang="en-US" sz="3200" u="none">
                <a:solidFill>
                  <a:schemeClr val="dk1"/>
                </a:solidFill>
                <a:latin typeface="Arial"/>
                <a:ea typeface="Arial"/>
                <a:cs typeface="Arial"/>
                <a:sym typeface="Arial"/>
              </a:rPr>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9" name="Shape 479"/>
        <p:cNvGrpSpPr/>
        <p:nvPr/>
      </p:nvGrpSpPr>
      <p:grpSpPr>
        <a:xfrm>
          <a:off x="0" y="0"/>
          <a:ext cx="0" cy="0"/>
          <a:chOff x="0" y="0"/>
          <a:chExt cx="0" cy="0"/>
        </a:xfrm>
      </p:grpSpPr>
      <p:sp>
        <p:nvSpPr>
          <p:cNvPr id="480" name="Google Shape;480;p27"/>
          <p:cNvSpPr txBox="1"/>
          <p:nvPr>
            <p:ph type="title"/>
          </p:nvPr>
        </p:nvSpPr>
        <p:spPr>
          <a:xfrm>
            <a:off x="533400" y="274637"/>
            <a:ext cx="8153400" cy="1173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br>
              <a:rPr b="0" i="0" lang="en-US" sz="4000" u="none">
                <a:solidFill>
                  <a:schemeClr val="dk2"/>
                </a:solidFill>
                <a:latin typeface="Arial"/>
                <a:ea typeface="Arial"/>
                <a:cs typeface="Arial"/>
                <a:sym typeface="Arial"/>
              </a:rPr>
            </a:br>
            <a:endParaRPr/>
          </a:p>
        </p:txBody>
      </p:sp>
      <p:sp>
        <p:nvSpPr>
          <p:cNvPr id="481" name="Google Shape;481;p27"/>
          <p:cNvSpPr txBox="1"/>
          <p:nvPr>
            <p:ph idx="1" type="body"/>
          </p:nvPr>
        </p:nvSpPr>
        <p:spPr>
          <a:xfrm>
            <a:off x="457200" y="1600200"/>
            <a:ext cx="8229600" cy="4572000"/>
          </a:xfrm>
          <a:prstGeom prst="rect">
            <a:avLst/>
          </a:prstGeom>
          <a:noFill/>
          <a:ln>
            <a:noFill/>
          </a:ln>
        </p:spPr>
        <p:txBody>
          <a:bodyPr anchorCtr="0" anchor="t" bIns="45700" lIns="91425" spcFirstLastPara="1" rIns="91425" wrap="square" tIns="45700">
            <a:noAutofit/>
          </a:bodyPr>
          <a:lstStyle/>
          <a:p>
            <a:pPr indent="-139700" lvl="0" marL="342900" rtl="0" algn="l">
              <a:lnSpc>
                <a:spcPct val="100000"/>
              </a:lnSpc>
              <a:spcBef>
                <a:spcPts val="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b="0" i="0" sz="3200" u="none">
              <a:solidFill>
                <a:schemeClr val="dk1"/>
              </a:solidFill>
              <a:latin typeface="Arial"/>
              <a:ea typeface="Arial"/>
              <a:cs typeface="Arial"/>
              <a:sym typeface="Arial"/>
            </a:endParaRPr>
          </a:p>
        </p:txBody>
      </p:sp>
      <p:sp>
        <p:nvSpPr>
          <p:cNvPr id="482" name="Google Shape;482;p27"/>
          <p:cNvSpPr txBox="1"/>
          <p:nvPr/>
        </p:nvSpPr>
        <p:spPr>
          <a:xfrm>
            <a:off x="762000" y="1106487"/>
            <a:ext cx="7924800" cy="46482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00CC"/>
              </a:buClr>
              <a:buSzPts val="2400"/>
              <a:buFont typeface="Arial"/>
              <a:buNone/>
            </a:pPr>
            <a:r>
              <a:rPr b="1" i="0" lang="en-US" sz="2400" u="sng">
                <a:solidFill>
                  <a:srgbClr val="0000CC"/>
                </a:solidFill>
                <a:effectLst>
                  <a:outerShdw blurRad="38100" algn="tl" dir="2700000" dist="38100">
                    <a:srgbClr val="C0C0C0"/>
                  </a:outerShdw>
                </a:effectLst>
                <a:latin typeface="Arial"/>
                <a:ea typeface="Arial"/>
                <a:cs typeface="Arial"/>
                <a:sym typeface="Arial"/>
              </a:rPr>
              <a:t>FOUR DETECTOR TYPES ARE USED:</a:t>
            </a:r>
            <a:endParaRPr/>
          </a:p>
          <a:p>
            <a:pPr indent="0" lvl="0" marL="0" marR="0" rtl="0" algn="ctr">
              <a:lnSpc>
                <a:spcPct val="100000"/>
              </a:lnSpc>
              <a:spcBef>
                <a:spcPts val="0"/>
              </a:spcBef>
              <a:spcAft>
                <a:spcPts val="0"/>
              </a:spcAft>
              <a:buClr>
                <a:schemeClr val="dk1"/>
              </a:buClr>
              <a:buSzPts val="2400"/>
              <a:buFont typeface="Arial"/>
              <a:buNone/>
            </a:pPr>
            <a:r>
              <a:t/>
            </a:r>
            <a:endParaRPr b="1" i="0" sz="2400" u="sng">
              <a:solidFill>
                <a:srgbClr val="0000CC"/>
              </a:solidFill>
              <a:effectLst>
                <a:outerShdw blurRad="38100" algn="tl" dir="2700000" dist="38100">
                  <a:srgbClr val="C0C0C0"/>
                </a:outerShdw>
              </a:effectLst>
              <a:latin typeface="Arial"/>
              <a:ea typeface="Arial"/>
              <a:cs typeface="Arial"/>
              <a:sym typeface="Arial"/>
            </a:endParaRPr>
          </a:p>
          <a:p>
            <a:pPr indent="0" lvl="0" marL="0" marR="0" rtl="0" algn="ctr">
              <a:lnSpc>
                <a:spcPct val="100000"/>
              </a:lnSpc>
              <a:spcBef>
                <a:spcPts val="0"/>
              </a:spcBef>
              <a:spcAft>
                <a:spcPts val="0"/>
              </a:spcAft>
              <a:buClr>
                <a:schemeClr val="dk1"/>
              </a:buClr>
              <a:buSzPts val="2400"/>
              <a:buFont typeface="Arial"/>
              <a:buNone/>
            </a:pPr>
            <a:r>
              <a:rPr b="1" i="0" lang="en-US" sz="2400" u="none">
                <a:solidFill>
                  <a:schemeClr val="dk1"/>
                </a:solidFill>
                <a:latin typeface="Arial"/>
                <a:ea typeface="Arial"/>
                <a:cs typeface="Arial"/>
                <a:sym typeface="Arial"/>
              </a:rPr>
              <a:t> </a:t>
            </a:r>
            <a:endParaRPr b="0" i="0" sz="2400" u="none">
              <a:solidFill>
                <a:schemeClr val="dk1"/>
              </a:solidFill>
              <a:latin typeface="Arial"/>
              <a:ea typeface="Arial"/>
              <a:cs typeface="Arial"/>
              <a:sym typeface="Arial"/>
            </a:endParaRPr>
          </a:p>
          <a:p>
            <a:pPr indent="-127000" lvl="0" marL="0" marR="0" rtl="0" algn="l">
              <a:lnSpc>
                <a:spcPct val="100000"/>
              </a:lnSpc>
              <a:spcBef>
                <a:spcPts val="0"/>
              </a:spcBef>
              <a:spcAft>
                <a:spcPts val="0"/>
              </a:spcAft>
              <a:buClr>
                <a:srgbClr val="FF0000"/>
              </a:buClr>
              <a:buSzPts val="2000"/>
              <a:buFont typeface="Arial"/>
              <a:buChar char="•"/>
            </a:pPr>
            <a:r>
              <a:rPr b="1" i="0" lang="en-US" sz="2000" u="none">
                <a:solidFill>
                  <a:srgbClr val="FF0000"/>
                </a:solidFill>
                <a:latin typeface="Arial"/>
                <a:ea typeface="Arial"/>
                <a:cs typeface="Arial"/>
                <a:sym typeface="Arial"/>
              </a:rPr>
              <a:t>BF3 counters – This is a common detector similar to a Geiger-muller tube. The efficiency is fairly low.</a:t>
            </a:r>
            <a:endParaRPr b="0" i="0" sz="20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CC"/>
              </a:buClr>
              <a:buSzPts val="2000"/>
              <a:buFont typeface="Arial"/>
              <a:buNone/>
            </a:pPr>
            <a:r>
              <a:rPr b="1" i="0" lang="en-US" sz="2000" u="none">
                <a:solidFill>
                  <a:srgbClr val="0000CC"/>
                </a:solidFill>
                <a:latin typeface="Arial"/>
                <a:ea typeface="Arial"/>
                <a:cs typeface="Arial"/>
                <a:sym typeface="Arial"/>
              </a:rPr>
              <a:t> </a:t>
            </a:r>
            <a:endParaRPr b="0" i="0" sz="2000" u="none">
              <a:solidFill>
                <a:srgbClr val="0000CC"/>
              </a:solidFill>
              <a:latin typeface="Arial"/>
              <a:ea typeface="Arial"/>
              <a:cs typeface="Arial"/>
              <a:sym typeface="Arial"/>
            </a:endParaRPr>
          </a:p>
          <a:p>
            <a:pPr indent="-127000" lvl="0" marL="0" marR="0" rtl="0" algn="l">
              <a:lnSpc>
                <a:spcPct val="100000"/>
              </a:lnSpc>
              <a:spcBef>
                <a:spcPts val="0"/>
              </a:spcBef>
              <a:spcAft>
                <a:spcPts val="0"/>
              </a:spcAft>
              <a:buClr>
                <a:srgbClr val="0000CC"/>
              </a:buClr>
              <a:buSzPts val="2000"/>
              <a:buFont typeface="Arial"/>
              <a:buChar char="•"/>
            </a:pPr>
            <a:r>
              <a:rPr b="1" i="0" lang="en-US" sz="2000" u="none">
                <a:solidFill>
                  <a:srgbClr val="0000CC"/>
                </a:solidFill>
                <a:latin typeface="Arial"/>
                <a:ea typeface="Arial"/>
                <a:cs typeface="Arial"/>
                <a:sym typeface="Arial"/>
              </a:rPr>
              <a:t>He3 counters – This is a more modern detector similar to the BF3 detector but 4 to 20 times more efficient.</a:t>
            </a:r>
            <a:endParaRPr b="0" i="0" sz="2000" u="none">
              <a:solidFill>
                <a:srgbClr val="0000CC"/>
              </a:solidFill>
              <a:latin typeface="Arial"/>
              <a:ea typeface="Arial"/>
              <a:cs typeface="Arial"/>
              <a:sym typeface="Arial"/>
            </a:endParaRPr>
          </a:p>
          <a:p>
            <a:pPr indent="0" lvl="0" marL="0" marR="0" rtl="0" algn="l">
              <a:lnSpc>
                <a:spcPct val="100000"/>
              </a:lnSpc>
              <a:spcBef>
                <a:spcPts val="0"/>
              </a:spcBef>
              <a:spcAft>
                <a:spcPts val="0"/>
              </a:spcAft>
              <a:buClr>
                <a:srgbClr val="0000CC"/>
              </a:buClr>
              <a:buSzPts val="2000"/>
              <a:buFont typeface="Arial"/>
              <a:buNone/>
            </a:pPr>
            <a:r>
              <a:rPr b="1" i="0" lang="en-US" sz="2000" u="none">
                <a:solidFill>
                  <a:srgbClr val="0000CC"/>
                </a:solidFill>
                <a:latin typeface="Arial"/>
                <a:ea typeface="Arial"/>
                <a:cs typeface="Arial"/>
                <a:sym typeface="Arial"/>
              </a:rPr>
              <a:t> </a:t>
            </a:r>
            <a:endParaRPr b="0" i="0" sz="2000" u="none">
              <a:solidFill>
                <a:srgbClr val="0000CC"/>
              </a:solidFill>
              <a:latin typeface="Arial"/>
              <a:ea typeface="Arial"/>
              <a:cs typeface="Arial"/>
              <a:sym typeface="Arial"/>
            </a:endParaRPr>
          </a:p>
          <a:p>
            <a:pPr indent="-127000" lvl="0" marL="0" marR="0" rtl="0" algn="l">
              <a:lnSpc>
                <a:spcPct val="100000"/>
              </a:lnSpc>
              <a:spcBef>
                <a:spcPts val="0"/>
              </a:spcBef>
              <a:spcAft>
                <a:spcPts val="0"/>
              </a:spcAft>
              <a:buClr>
                <a:srgbClr val="FF0000"/>
              </a:buClr>
              <a:buSzPts val="2000"/>
              <a:buFont typeface="Arial"/>
              <a:buChar char="•"/>
            </a:pPr>
            <a:r>
              <a:rPr b="1" i="0" lang="en-US" sz="2000" u="none">
                <a:solidFill>
                  <a:srgbClr val="FF0000"/>
                </a:solidFill>
                <a:latin typeface="Arial"/>
                <a:ea typeface="Arial"/>
                <a:cs typeface="Arial"/>
                <a:sym typeface="Arial"/>
              </a:rPr>
              <a:t>Epithermal neutron detectors – This is a cadmium shielded gas type detector.</a:t>
            </a:r>
            <a:endParaRPr b="0" i="0" sz="2000" u="non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CC"/>
              </a:buClr>
              <a:buSzPts val="2000"/>
              <a:buFont typeface="Arial"/>
              <a:buNone/>
            </a:pPr>
            <a:r>
              <a:rPr b="1" i="0" lang="en-US" sz="2000" u="none">
                <a:solidFill>
                  <a:srgbClr val="0000CC"/>
                </a:solidFill>
                <a:latin typeface="Arial"/>
                <a:ea typeface="Arial"/>
                <a:cs typeface="Arial"/>
                <a:sym typeface="Arial"/>
              </a:rPr>
              <a:t> </a:t>
            </a:r>
            <a:endParaRPr b="0" i="0" sz="2000" u="none">
              <a:solidFill>
                <a:srgbClr val="0000CC"/>
              </a:solidFill>
              <a:latin typeface="Arial"/>
              <a:ea typeface="Arial"/>
              <a:cs typeface="Arial"/>
              <a:sym typeface="Arial"/>
            </a:endParaRPr>
          </a:p>
          <a:p>
            <a:pPr indent="-127000" lvl="0" marL="0" marR="0" rtl="0" algn="l">
              <a:lnSpc>
                <a:spcPct val="100000"/>
              </a:lnSpc>
              <a:spcBef>
                <a:spcPts val="0"/>
              </a:spcBef>
              <a:spcAft>
                <a:spcPts val="0"/>
              </a:spcAft>
              <a:buClr>
                <a:srgbClr val="0000CC"/>
              </a:buClr>
              <a:buSzPts val="2000"/>
              <a:buFont typeface="Arial"/>
              <a:buChar char="•"/>
            </a:pPr>
            <a:r>
              <a:rPr b="1" i="0" lang="en-US" sz="2000" u="none">
                <a:solidFill>
                  <a:srgbClr val="0000CC"/>
                </a:solidFill>
                <a:latin typeface="Arial"/>
                <a:ea typeface="Arial"/>
                <a:cs typeface="Arial"/>
                <a:sym typeface="Arial"/>
              </a:rPr>
              <a:t>Gamma ray detectors – This detector is used to detect gamma rays of capture rather than neutrons</a:t>
            </a:r>
            <a:r>
              <a:rPr b="1" i="0" lang="en-US" sz="2400" u="none">
                <a:solidFill>
                  <a:schemeClr val="dk1"/>
                </a:solidFill>
                <a:latin typeface="Arial"/>
                <a:ea typeface="Arial"/>
                <a:cs typeface="Arial"/>
                <a:sym typeface="Arial"/>
              </a:rPr>
              <a: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28"/>
          <p:cNvSpPr txBox="1"/>
          <p:nvPr/>
        </p:nvSpPr>
        <p:spPr>
          <a:xfrm>
            <a:off x="593725" y="598487"/>
            <a:ext cx="7788300" cy="52005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FF0000"/>
              </a:buClr>
              <a:buSzPts val="3200"/>
              <a:buFont typeface="Arial"/>
              <a:buNone/>
            </a:pPr>
            <a:r>
              <a:rPr b="1" i="0" lang="en-US" sz="3200" u="sng">
                <a:solidFill>
                  <a:srgbClr val="FF0000"/>
                </a:solidFill>
                <a:latin typeface="Arial"/>
                <a:ea typeface="Arial"/>
                <a:cs typeface="Arial"/>
                <a:sym typeface="Arial"/>
              </a:rPr>
              <a:t>Neutron detector</a:t>
            </a:r>
            <a:endParaRPr/>
          </a:p>
          <a:p>
            <a:pPr indent="0" lvl="0" marL="0" marR="0" rtl="0" algn="l">
              <a:lnSpc>
                <a:spcPct val="100000"/>
              </a:lnSpc>
              <a:spcBef>
                <a:spcPts val="0"/>
              </a:spcBef>
              <a:spcAft>
                <a:spcPts val="0"/>
              </a:spcAft>
              <a:buClr>
                <a:schemeClr val="dk1"/>
              </a:buClr>
              <a:buSzPts val="2800"/>
              <a:buFont typeface="Arial"/>
              <a:buNone/>
            </a:pPr>
            <a:r>
              <a:t/>
            </a:r>
            <a:endParaRPr b="1" i="0" sz="2800" u="none">
              <a:solidFill>
                <a:schemeClr val="dk1"/>
              </a:solidFill>
              <a:latin typeface="Arial"/>
              <a:ea typeface="Arial"/>
              <a:cs typeface="Arial"/>
              <a:sym typeface="Arial"/>
            </a:endParaRPr>
          </a:p>
          <a:p>
            <a:pPr indent="-152400" lvl="0" marL="0" marR="0" rtl="0" algn="l">
              <a:lnSpc>
                <a:spcPct val="100000"/>
              </a:lnSpc>
              <a:spcBef>
                <a:spcPts val="12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3He counter</a:t>
            </a:r>
            <a:endParaRPr/>
          </a:p>
          <a:p>
            <a:pPr indent="-152400" lvl="0" marL="0" marR="0" rtl="0" algn="l">
              <a:lnSpc>
                <a:spcPct val="100000"/>
              </a:lnSpc>
              <a:spcBef>
                <a:spcPts val="24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Neutron detector  consists of glass tube filled with a gas which serves as target nucleus for neutron capture and produces alpha particles.</a:t>
            </a:r>
            <a:endParaRPr/>
          </a:p>
          <a:p>
            <a:pPr indent="-152400" lvl="0" marL="0" marR="0" rtl="0" algn="l">
              <a:lnSpc>
                <a:spcPct val="100000"/>
              </a:lnSpc>
              <a:spcBef>
                <a:spcPts val="24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These alpha particles produces</a:t>
            </a:r>
            <a:endParaRPr/>
          </a:p>
          <a:p>
            <a:pPr indent="-152400" lvl="0" marL="0" marR="0" rtl="0" algn="l">
              <a:lnSpc>
                <a:spcPct val="100000"/>
              </a:lnSpc>
              <a:spcBef>
                <a:spcPts val="24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Ionization in the gas, the ionization  current used to detect the neutron population.</a:t>
            </a:r>
            <a:endParaRPr/>
          </a:p>
          <a:p>
            <a:pPr indent="0" lvl="0" marL="0" marR="0" rtl="0" algn="l">
              <a:lnSpc>
                <a:spcPct val="100000"/>
              </a:lnSpc>
              <a:spcBef>
                <a:spcPts val="1200"/>
              </a:spcBef>
              <a:spcAft>
                <a:spcPts val="0"/>
              </a:spcAft>
              <a:buNone/>
            </a:pPr>
            <a:r>
              <a:t/>
            </a:r>
            <a:endParaRPr b="1" i="0" sz="2400" u="none">
              <a:solidFill>
                <a:srgbClr val="0000CC"/>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1" name="Shape 491"/>
        <p:cNvGrpSpPr/>
        <p:nvPr/>
      </p:nvGrpSpPr>
      <p:grpSpPr>
        <a:xfrm>
          <a:off x="0" y="0"/>
          <a:ext cx="0" cy="0"/>
          <a:chOff x="0" y="0"/>
          <a:chExt cx="0" cy="0"/>
        </a:xfrm>
      </p:grpSpPr>
      <p:pic>
        <p:nvPicPr>
          <p:cNvPr id="492" name="Google Shape;492;p29"/>
          <p:cNvPicPr preferRelativeResize="0"/>
          <p:nvPr>
            <p:ph idx="1" type="body"/>
          </p:nvPr>
        </p:nvPicPr>
        <p:blipFill/>
        <p:spPr>
          <a:xfrm>
            <a:off x="457200" y="285750"/>
            <a:ext cx="7924800" cy="5943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30"/>
          <p:cNvSpPr txBox="1"/>
          <p:nvPr/>
        </p:nvSpPr>
        <p:spPr>
          <a:xfrm>
            <a:off x="1066800" y="2590800"/>
            <a:ext cx="6178500" cy="1190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3600"/>
              <a:buFont typeface="Arial"/>
              <a:buNone/>
            </a:pPr>
            <a:r>
              <a:rPr b="1" i="0" lang="en-US" sz="3600" u="none">
                <a:solidFill>
                  <a:schemeClr val="dk1"/>
                </a:solidFill>
                <a:latin typeface="Arial"/>
                <a:ea typeface="Arial"/>
                <a:cs typeface="Arial"/>
                <a:sym typeface="Arial"/>
              </a:rPr>
              <a:t>High energy neutrons 5Mev</a:t>
            </a:r>
            <a:endParaRPr/>
          </a:p>
          <a:p>
            <a:pPr indent="0" lvl="0" marL="0" marR="0" rtl="0" algn="l">
              <a:lnSpc>
                <a:spcPct val="100000"/>
              </a:lnSpc>
              <a:spcBef>
                <a:spcPts val="0"/>
              </a:spcBef>
              <a:spcAft>
                <a:spcPts val="0"/>
              </a:spcAft>
              <a:buClr>
                <a:schemeClr val="dk1"/>
              </a:buClr>
              <a:buSzPts val="3600"/>
              <a:buFont typeface="Arial"/>
              <a:buNone/>
            </a:pPr>
            <a:r>
              <a:rPr b="1" i="0" lang="en-US" sz="3600" u="none">
                <a:solidFill>
                  <a:schemeClr val="dk1"/>
                </a:solidFill>
                <a:latin typeface="Arial"/>
                <a:ea typeface="Arial"/>
                <a:cs typeface="Arial"/>
                <a:sym typeface="Arial"/>
              </a:rPr>
              <a:t>Billiard ball reaction</a:t>
            </a:r>
            <a:r>
              <a:rPr b="1" i="0" lang="en-US" sz="1800" u="none">
                <a:solidFill>
                  <a:schemeClr val="dk1"/>
                </a:solidFill>
                <a:latin typeface="Arial"/>
                <a:ea typeface="Arial"/>
                <a:cs typeface="Arial"/>
                <a:sym typeface="Arial"/>
              </a:rPr>
              <a: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1" name="Shape 501"/>
        <p:cNvGrpSpPr/>
        <p:nvPr/>
      </p:nvGrpSpPr>
      <p:grpSpPr>
        <a:xfrm>
          <a:off x="0" y="0"/>
          <a:ext cx="0" cy="0"/>
          <a:chOff x="0" y="0"/>
          <a:chExt cx="0" cy="0"/>
        </a:xfrm>
      </p:grpSpPr>
      <p:sp>
        <p:nvSpPr>
          <p:cNvPr id="502" name="Google Shape;502;p31"/>
          <p:cNvSpPr txBox="1"/>
          <p:nvPr/>
        </p:nvSpPr>
        <p:spPr>
          <a:xfrm>
            <a:off x="457200" y="19050"/>
            <a:ext cx="8229600" cy="716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3200"/>
              <a:buFont typeface="Arial"/>
              <a:buNone/>
            </a:pPr>
            <a:r>
              <a:rPr b="1" i="0" lang="en-US" sz="3200" u="sng">
                <a:solidFill>
                  <a:srgbClr val="990000"/>
                </a:solidFill>
                <a:effectLst>
                  <a:outerShdw blurRad="38100" algn="tl" dir="2700000" dist="38100">
                    <a:srgbClr val="C0C0C0"/>
                  </a:outerShdw>
                </a:effectLst>
                <a:latin typeface="Arial"/>
                <a:ea typeface="Arial"/>
                <a:cs typeface="Arial"/>
                <a:sym typeface="Arial"/>
              </a:rPr>
              <a:t>NEUTRON LOGGING</a:t>
            </a:r>
            <a:endParaRPr/>
          </a:p>
        </p:txBody>
      </p:sp>
      <p:sp>
        <p:nvSpPr>
          <p:cNvPr id="503" name="Google Shape;503;p31"/>
          <p:cNvSpPr txBox="1"/>
          <p:nvPr/>
        </p:nvSpPr>
        <p:spPr>
          <a:xfrm>
            <a:off x="228600" y="685800"/>
            <a:ext cx="8763000" cy="6019800"/>
          </a:xfrm>
          <a:prstGeom prst="rect">
            <a:avLst/>
          </a:prstGeom>
          <a:noFill/>
          <a:ln>
            <a:noFill/>
          </a:ln>
        </p:spPr>
        <p:txBody>
          <a:bodyPr anchorCtr="0" anchor="t" bIns="45700" lIns="91425" spcFirstLastPara="1" rIns="91425" wrap="square" tIns="45700">
            <a:noAutofit/>
          </a:bodyPr>
          <a:lstStyle/>
          <a:p>
            <a:pPr indent="-342900" lvl="0" marL="342900" marR="0" rtl="0" algn="just">
              <a:lnSpc>
                <a:spcPct val="110000"/>
              </a:lnSpc>
              <a:spcBef>
                <a:spcPts val="0"/>
              </a:spcBef>
              <a:spcAft>
                <a:spcPts val="0"/>
              </a:spcAft>
              <a:buClr>
                <a:srgbClr val="0000CC"/>
              </a:buClr>
              <a:buSzPts val="1600"/>
              <a:buFont typeface="Verdana"/>
              <a:buChar char="•"/>
            </a:pPr>
            <a:r>
              <a:rPr b="1" i="0" lang="en-US" sz="1600" u="none">
                <a:solidFill>
                  <a:srgbClr val="0000CC"/>
                </a:solidFill>
                <a:latin typeface="Verdana"/>
                <a:ea typeface="Verdana"/>
                <a:cs typeface="Verdana"/>
                <a:sym typeface="Verdana"/>
              </a:rPr>
              <a:t>The Neutron Log is primarily used to evaluate formation porosity, but the fact that it is really just a hydrogen detector should always be kept in mind </a:t>
            </a:r>
            <a:endParaRPr/>
          </a:p>
          <a:p>
            <a:pPr indent="-342900" lvl="0" marL="342900" marR="0" rtl="0" algn="just">
              <a:lnSpc>
                <a:spcPct val="110000"/>
              </a:lnSpc>
              <a:spcBef>
                <a:spcPts val="1800"/>
              </a:spcBef>
              <a:spcAft>
                <a:spcPts val="0"/>
              </a:spcAft>
              <a:buClr>
                <a:srgbClr val="FF0000"/>
              </a:buClr>
              <a:buSzPts val="1600"/>
              <a:buFont typeface="Verdana"/>
              <a:buChar char="•"/>
            </a:pPr>
            <a:r>
              <a:rPr b="1" i="0" lang="en-US" sz="1600" u="none">
                <a:solidFill>
                  <a:srgbClr val="FF0000"/>
                </a:solidFill>
                <a:latin typeface="Verdana"/>
                <a:ea typeface="Verdana"/>
                <a:cs typeface="Verdana"/>
                <a:sym typeface="Verdana"/>
              </a:rPr>
              <a:t>It is used to detect gas in certain situations, exploiting the lower hydrogen density, or hydrogen index </a:t>
            </a:r>
            <a:endParaRPr/>
          </a:p>
          <a:p>
            <a:pPr indent="-342900" lvl="0" marL="342900" marR="0" rtl="0" algn="just">
              <a:lnSpc>
                <a:spcPct val="110000"/>
              </a:lnSpc>
              <a:spcBef>
                <a:spcPts val="1800"/>
              </a:spcBef>
              <a:spcAft>
                <a:spcPts val="0"/>
              </a:spcAft>
              <a:buClr>
                <a:srgbClr val="0000CC"/>
              </a:buClr>
              <a:buSzPts val="1600"/>
              <a:buFont typeface="Verdana"/>
              <a:buChar char="•"/>
            </a:pPr>
            <a:r>
              <a:rPr b="1" i="0" lang="en-US" sz="1600" u="none">
                <a:solidFill>
                  <a:srgbClr val="0000CC"/>
                </a:solidFill>
                <a:latin typeface="Verdana"/>
                <a:ea typeface="Verdana"/>
                <a:cs typeface="Verdana"/>
                <a:sym typeface="Verdana"/>
              </a:rPr>
              <a:t>The Neutron Log can be summarized as the continuous measurement of the induced radiation produced by the bombardment of that formation with a neutron source contained in the logging tool which sources emit fast neutrons that are eventually slowed by collisions with hydrogen atoms until they are captured (think of a billiard ball metaphor where the similar size of the particles is a factor). </a:t>
            </a:r>
            <a:endParaRPr/>
          </a:p>
          <a:p>
            <a:pPr indent="-342900" lvl="0" marL="342900" marR="0" rtl="0" algn="just">
              <a:lnSpc>
                <a:spcPct val="110000"/>
              </a:lnSpc>
              <a:spcBef>
                <a:spcPts val="1800"/>
              </a:spcBef>
              <a:spcAft>
                <a:spcPts val="0"/>
              </a:spcAft>
              <a:buClr>
                <a:srgbClr val="FF0000"/>
              </a:buClr>
              <a:buSzPts val="1600"/>
              <a:buFont typeface="Verdana"/>
              <a:buChar char="•"/>
            </a:pPr>
            <a:r>
              <a:rPr b="1" i="0" lang="en-US" sz="1600" u="none">
                <a:solidFill>
                  <a:srgbClr val="FF0000"/>
                </a:solidFill>
                <a:latin typeface="Verdana"/>
                <a:ea typeface="Verdana"/>
                <a:cs typeface="Verdana"/>
                <a:sym typeface="Verdana"/>
              </a:rPr>
              <a:t>The capture results in the emission of a secondary gamma ray; some tools, especially older ones, detect the capture gamma ray (neutron-gamma log).  </a:t>
            </a:r>
            <a:endParaRPr/>
          </a:p>
          <a:p>
            <a:pPr indent="-342900" lvl="0" marL="342900" marR="0" rtl="0" algn="just">
              <a:lnSpc>
                <a:spcPct val="110000"/>
              </a:lnSpc>
              <a:spcBef>
                <a:spcPts val="1800"/>
              </a:spcBef>
              <a:spcAft>
                <a:spcPts val="0"/>
              </a:spcAft>
              <a:buClr>
                <a:srgbClr val="0000CC"/>
              </a:buClr>
              <a:buSzPts val="1600"/>
              <a:buFont typeface="Verdana"/>
              <a:buChar char="•"/>
            </a:pPr>
            <a:r>
              <a:rPr b="1" i="0" lang="en-US" sz="1600" u="none">
                <a:solidFill>
                  <a:srgbClr val="0000CC"/>
                </a:solidFill>
                <a:latin typeface="Verdana"/>
                <a:ea typeface="Verdana"/>
                <a:cs typeface="Verdana"/>
                <a:sym typeface="Verdana"/>
              </a:rPr>
              <a:t>Other tools detect intermediate (epithermal) neutrons or slow (thermal) neutrons (both referred to as neutron-neutron logs).  </a:t>
            </a:r>
            <a:endParaRPr/>
          </a:p>
          <a:p>
            <a:pPr indent="-342900" lvl="0" marL="342900" marR="0" rtl="0" algn="just">
              <a:lnSpc>
                <a:spcPct val="110000"/>
              </a:lnSpc>
              <a:spcBef>
                <a:spcPts val="1800"/>
              </a:spcBef>
              <a:spcAft>
                <a:spcPts val="0"/>
              </a:spcAft>
              <a:buClr>
                <a:srgbClr val="FF0000"/>
              </a:buClr>
              <a:buSzPts val="1600"/>
              <a:buFont typeface="Verdana"/>
              <a:buChar char="•"/>
            </a:pPr>
            <a:r>
              <a:rPr b="1" i="0" lang="en-US" sz="1600" u="none">
                <a:solidFill>
                  <a:srgbClr val="FF0000"/>
                </a:solidFill>
                <a:latin typeface="Verdana"/>
                <a:ea typeface="Verdana"/>
                <a:cs typeface="Verdana"/>
                <a:sym typeface="Verdana"/>
              </a:rPr>
              <a:t>Modern neutron tools most commonly count thermal neutrons with an He-3 type detector.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7" name="Shape 507"/>
        <p:cNvGrpSpPr/>
        <p:nvPr/>
      </p:nvGrpSpPr>
      <p:grpSpPr>
        <a:xfrm>
          <a:off x="0" y="0"/>
          <a:ext cx="0" cy="0"/>
          <a:chOff x="0" y="0"/>
          <a:chExt cx="0" cy="0"/>
        </a:xfrm>
      </p:grpSpPr>
      <p:sp>
        <p:nvSpPr>
          <p:cNvPr id="508" name="Google Shape;508;p32"/>
          <p:cNvSpPr txBox="1"/>
          <p:nvPr/>
        </p:nvSpPr>
        <p:spPr>
          <a:xfrm>
            <a:off x="457200" y="274637"/>
            <a:ext cx="8229600" cy="716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3200"/>
              <a:buFont typeface="Arial"/>
              <a:buNone/>
            </a:pPr>
            <a:r>
              <a:rPr b="1" i="0" lang="en-US" sz="3200" u="sng">
                <a:solidFill>
                  <a:srgbClr val="990000"/>
                </a:solidFill>
                <a:effectLst>
                  <a:outerShdw blurRad="38100" algn="tl" dir="2700000" dist="38100">
                    <a:srgbClr val="C0C0C0"/>
                  </a:outerShdw>
                </a:effectLst>
                <a:latin typeface="Arial"/>
                <a:ea typeface="Arial"/>
                <a:cs typeface="Arial"/>
                <a:sym typeface="Arial"/>
              </a:rPr>
              <a:t>NEUTRON LOGGING</a:t>
            </a:r>
            <a:endParaRPr/>
          </a:p>
        </p:txBody>
      </p:sp>
      <p:pic>
        <p:nvPicPr>
          <p:cNvPr descr="Figure 1:" id="509" name="Google Shape;509;p32"/>
          <p:cNvPicPr preferRelativeResize="0"/>
          <p:nvPr/>
        </p:nvPicPr>
        <p:blipFill rotWithShape="1">
          <a:blip r:embed="rId3">
            <a:alphaModFix/>
          </a:blip>
          <a:srcRect b="0" l="0" r="0" t="0"/>
          <a:stretch/>
        </p:blipFill>
        <p:spPr>
          <a:xfrm>
            <a:off x="2171700" y="1371600"/>
            <a:ext cx="4800600" cy="4965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nvSpPr>
        <p:spPr>
          <a:xfrm>
            <a:off x="1143000" y="1066800"/>
            <a:ext cx="6858000" cy="4262400"/>
          </a:xfrm>
          <a:prstGeom prst="rect">
            <a:avLst/>
          </a:prstGeom>
          <a:noFill/>
          <a:ln>
            <a:noFill/>
          </a:ln>
        </p:spPr>
        <p:txBody>
          <a:bodyPr anchorCtr="0" anchor="t" bIns="45700" lIns="91425" spcFirstLastPara="1" rIns="91425" wrap="square" tIns="45700">
            <a:spAutoFit/>
          </a:bodyPr>
          <a:lstStyle/>
          <a:p>
            <a:pPr indent="-342900" lvl="0" marL="342900" marR="0" rtl="0" algn="ctr">
              <a:lnSpc>
                <a:spcPct val="100000"/>
              </a:lnSpc>
              <a:spcBef>
                <a:spcPts val="0"/>
              </a:spcBef>
              <a:spcAft>
                <a:spcPts val="0"/>
              </a:spcAft>
              <a:buClr>
                <a:schemeClr val="dk1"/>
              </a:buClr>
              <a:buSzPts val="3600"/>
              <a:buFont typeface="Arial"/>
              <a:buNone/>
            </a:pPr>
            <a:r>
              <a:rPr b="1" i="0" lang="en-US" sz="3600" u="sng" cap="none" strike="noStrike">
                <a:solidFill>
                  <a:schemeClr val="dk1"/>
                </a:solidFill>
                <a:latin typeface="Arial"/>
                <a:ea typeface="Arial"/>
                <a:cs typeface="Arial"/>
                <a:sym typeface="Arial"/>
              </a:rPr>
              <a:t>Neutron</a:t>
            </a:r>
            <a:endParaRPr/>
          </a:p>
          <a:p>
            <a:pPr indent="-342900" lvl="0" marL="342900" marR="0" rtl="0" algn="l">
              <a:lnSpc>
                <a:spcPct val="100000"/>
              </a:lnSpc>
              <a:spcBef>
                <a:spcPts val="0"/>
              </a:spcBef>
              <a:spcAft>
                <a:spcPts val="0"/>
              </a:spcAft>
              <a:buClr>
                <a:schemeClr val="dk1"/>
              </a:buClr>
              <a:buSzPts val="3600"/>
              <a:buFont typeface="Arial"/>
              <a:buNone/>
            </a:pPr>
            <a:r>
              <a:t/>
            </a:r>
            <a:endParaRPr b="1" i="0" sz="3600" u="none" cap="none" strike="noStrike">
              <a:solidFill>
                <a:schemeClr val="dk1"/>
              </a:solidFill>
              <a:latin typeface="Arial"/>
              <a:ea typeface="Arial"/>
              <a:cs typeface="Arial"/>
              <a:sym typeface="Arial"/>
            </a:endParaRPr>
          </a:p>
          <a:p>
            <a:pPr indent="-342900" lvl="0" marL="342900" marR="0" rtl="0" algn="l">
              <a:lnSpc>
                <a:spcPct val="100000"/>
              </a:lnSpc>
              <a:spcBef>
                <a:spcPts val="600"/>
              </a:spcBef>
              <a:spcAft>
                <a:spcPts val="0"/>
              </a:spcAft>
              <a:buClr>
                <a:schemeClr val="accent2"/>
              </a:buClr>
              <a:buSzPts val="2400"/>
              <a:buFont typeface="Arial"/>
              <a:buAutoNum type="arabicPeriod"/>
            </a:pPr>
            <a:r>
              <a:rPr b="1" i="0" lang="en-US" sz="2400" u="none" cap="none" strike="noStrike">
                <a:solidFill>
                  <a:schemeClr val="accent2"/>
                </a:solidFill>
                <a:latin typeface="Arial"/>
                <a:ea typeface="Arial"/>
                <a:cs typeface="Arial"/>
                <a:sym typeface="Arial"/>
              </a:rPr>
              <a:t>Slow less than 100 eV</a:t>
            </a:r>
            <a:endParaRPr/>
          </a:p>
          <a:p>
            <a:pPr indent="-342900" lvl="0" marL="342900" marR="0" rtl="0" algn="l">
              <a:lnSpc>
                <a:spcPct val="100000"/>
              </a:lnSpc>
              <a:spcBef>
                <a:spcPts val="1200"/>
              </a:spcBef>
              <a:spcAft>
                <a:spcPts val="0"/>
              </a:spcAft>
              <a:buClr>
                <a:schemeClr val="hlink"/>
              </a:buClr>
              <a:buSzPts val="2400"/>
              <a:buFont typeface="Arial"/>
              <a:buAutoNum type="arabicPeriod"/>
            </a:pPr>
            <a:r>
              <a:rPr b="1" i="0" lang="en-US" sz="2400" u="none" cap="none" strike="noStrike">
                <a:solidFill>
                  <a:schemeClr val="hlink"/>
                </a:solidFill>
                <a:latin typeface="Arial"/>
                <a:ea typeface="Arial"/>
                <a:cs typeface="Arial"/>
                <a:sym typeface="Arial"/>
              </a:rPr>
              <a:t>Inter mediate- 100 eV to 100kev</a:t>
            </a:r>
            <a:endParaRPr/>
          </a:p>
          <a:p>
            <a:pPr indent="-342900" lvl="0" marL="342900" marR="0" rtl="0" algn="l">
              <a:lnSpc>
                <a:spcPct val="100000"/>
              </a:lnSpc>
              <a:spcBef>
                <a:spcPts val="1200"/>
              </a:spcBef>
              <a:spcAft>
                <a:spcPts val="0"/>
              </a:spcAft>
              <a:buClr>
                <a:srgbClr val="660066"/>
              </a:buClr>
              <a:buSzPts val="2400"/>
              <a:buFont typeface="Arial"/>
              <a:buAutoNum type="arabicPeriod"/>
            </a:pPr>
            <a:r>
              <a:rPr b="1" i="0" lang="en-US" sz="2400" u="none" cap="none" strike="noStrike">
                <a:solidFill>
                  <a:srgbClr val="660066"/>
                </a:solidFill>
                <a:latin typeface="Arial"/>
                <a:ea typeface="Arial"/>
                <a:cs typeface="Arial"/>
                <a:sym typeface="Arial"/>
              </a:rPr>
              <a:t>Fast neutron- greater than 100keV</a:t>
            </a:r>
            <a:endParaRPr/>
          </a:p>
          <a:p>
            <a:pPr indent="-190500" lvl="0" marL="342900" marR="0" rtl="0" algn="l">
              <a:lnSpc>
                <a:spcPct val="100000"/>
              </a:lnSpc>
              <a:spcBef>
                <a:spcPts val="1200"/>
              </a:spcBef>
              <a:spcAft>
                <a:spcPts val="0"/>
              </a:spcAft>
              <a:buClr>
                <a:schemeClr val="dk1"/>
              </a:buClr>
              <a:buSzPts val="2400"/>
              <a:buFont typeface="Arial"/>
              <a:buNone/>
            </a:pPr>
            <a:r>
              <a:t/>
            </a:r>
            <a:endParaRPr b="1" i="0" sz="2400" u="none" cap="none" strike="noStrike">
              <a:solidFill>
                <a:schemeClr val="dk1"/>
              </a:solidFill>
              <a:latin typeface="Arial"/>
              <a:ea typeface="Arial"/>
              <a:cs typeface="Arial"/>
              <a:sym typeface="Arial"/>
            </a:endParaRPr>
          </a:p>
          <a:p>
            <a:pPr indent="-342900" lvl="1" marL="800100" marR="0" rtl="0" algn="l">
              <a:lnSpc>
                <a:spcPct val="100000"/>
              </a:lnSpc>
              <a:spcBef>
                <a:spcPts val="1200"/>
              </a:spcBef>
              <a:spcAft>
                <a:spcPts val="0"/>
              </a:spcAft>
              <a:buClr>
                <a:schemeClr val="dk1"/>
              </a:buClr>
              <a:buSzPts val="2400"/>
              <a:buFont typeface="Arial"/>
              <a:buAutoNum type="arabicPeriod"/>
            </a:pPr>
            <a:r>
              <a:rPr b="1" i="0" lang="en-US" sz="2400" u="none" cap="none" strike="noStrike">
                <a:solidFill>
                  <a:schemeClr val="dk1"/>
                </a:solidFill>
                <a:latin typeface="Arial"/>
                <a:ea typeface="Arial"/>
                <a:cs typeface="Arial"/>
                <a:sym typeface="Arial"/>
              </a:rPr>
              <a:t>Epithermal 0.1 eV to 100 eV </a:t>
            </a:r>
            <a:endParaRPr/>
          </a:p>
          <a:p>
            <a:pPr indent="-342900" lvl="1" marL="800100" marR="0" rtl="0" algn="l">
              <a:lnSpc>
                <a:spcPct val="100000"/>
              </a:lnSpc>
              <a:spcBef>
                <a:spcPts val="1200"/>
              </a:spcBef>
              <a:spcAft>
                <a:spcPts val="0"/>
              </a:spcAft>
              <a:buClr>
                <a:schemeClr val="dk1"/>
              </a:buClr>
              <a:buSzPts val="2400"/>
              <a:buFont typeface="Arial"/>
              <a:buAutoNum type="arabicPeriod"/>
            </a:pPr>
            <a:r>
              <a:rPr b="1" i="0" lang="en-US" sz="2400" u="none" cap="none" strike="noStrike">
                <a:solidFill>
                  <a:schemeClr val="dk1"/>
                </a:solidFill>
                <a:latin typeface="Arial"/>
                <a:ea typeface="Arial"/>
                <a:cs typeface="Arial"/>
                <a:sym typeface="Arial"/>
              </a:rPr>
              <a:t>Thermal 0.025 eV</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3" name="Shape 513"/>
        <p:cNvGrpSpPr/>
        <p:nvPr/>
      </p:nvGrpSpPr>
      <p:grpSpPr>
        <a:xfrm>
          <a:off x="0" y="0"/>
          <a:ext cx="0" cy="0"/>
          <a:chOff x="0" y="0"/>
          <a:chExt cx="0" cy="0"/>
        </a:xfrm>
      </p:grpSpPr>
      <p:pic>
        <p:nvPicPr>
          <p:cNvPr id="514" name="Google Shape;514;p33"/>
          <p:cNvPicPr preferRelativeResize="0"/>
          <p:nvPr/>
        </p:nvPicPr>
        <p:blipFill rotWithShape="1">
          <a:blip r:embed="rId3">
            <a:alphaModFix/>
          </a:blip>
          <a:srcRect b="0" l="0" r="0" t="0"/>
          <a:stretch/>
        </p:blipFill>
        <p:spPr>
          <a:xfrm rot="5400000">
            <a:off x="1245393" y="711993"/>
            <a:ext cx="6378575" cy="54562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34"/>
          <p:cNvSpPr txBox="1"/>
          <p:nvPr/>
        </p:nvSpPr>
        <p:spPr>
          <a:xfrm>
            <a:off x="1066800" y="1981200"/>
            <a:ext cx="6858000" cy="2840100"/>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Clr>
                <a:schemeClr val="dk1"/>
              </a:buClr>
              <a:buSzPts val="4000"/>
              <a:buFont typeface="Arial"/>
              <a:buNone/>
            </a:pPr>
            <a:r>
              <a:rPr b="1" i="0" lang="en-US" sz="4000" u="none">
                <a:solidFill>
                  <a:schemeClr val="dk1"/>
                </a:solidFill>
                <a:latin typeface="Arial"/>
                <a:ea typeface="Arial"/>
                <a:cs typeface="Arial"/>
                <a:sym typeface="Arial"/>
              </a:rPr>
              <a:t>Neutron tool measures the </a:t>
            </a:r>
            <a:r>
              <a:rPr b="1" i="0" lang="en-US" sz="4400" u="none">
                <a:solidFill>
                  <a:schemeClr val="accent2"/>
                </a:solidFill>
                <a:latin typeface="Arial"/>
                <a:ea typeface="Arial"/>
                <a:cs typeface="Arial"/>
                <a:sym typeface="Arial"/>
              </a:rPr>
              <a:t>Hydrogen concentration </a:t>
            </a:r>
            <a:r>
              <a:rPr b="1" i="0" lang="en-US" sz="4000" u="none">
                <a:solidFill>
                  <a:schemeClr val="dk1"/>
                </a:solidFill>
                <a:latin typeface="Arial"/>
                <a:ea typeface="Arial"/>
                <a:cs typeface="Arial"/>
                <a:sym typeface="Arial"/>
              </a:rPr>
              <a:t>in the formation.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3" name="Shape 523"/>
        <p:cNvGrpSpPr/>
        <p:nvPr/>
      </p:nvGrpSpPr>
      <p:grpSpPr>
        <a:xfrm>
          <a:off x="0" y="0"/>
          <a:ext cx="0" cy="0"/>
          <a:chOff x="0" y="0"/>
          <a:chExt cx="0" cy="0"/>
        </a:xfrm>
      </p:grpSpPr>
      <p:sp>
        <p:nvSpPr>
          <p:cNvPr id="524" name="Google Shape;524;p35"/>
          <p:cNvSpPr txBox="1"/>
          <p:nvPr/>
        </p:nvSpPr>
        <p:spPr>
          <a:xfrm>
            <a:off x="781050" y="1524000"/>
            <a:ext cx="7696200" cy="3662400"/>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0000"/>
              </a:lnSpc>
              <a:spcBef>
                <a:spcPts val="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The slowing down of neutrons and the inverse of the number of neutrons which eventually manage to reach the detector depends mainly on the number of Hydrogen atoms present in the formation, </a:t>
            </a:r>
            <a:endParaRPr/>
          </a:p>
          <a:p>
            <a:pPr indent="-342900" lvl="0" marL="342900" marR="0" rtl="0" algn="just">
              <a:lnSpc>
                <a:spcPct val="100000"/>
              </a:lnSpc>
              <a:spcBef>
                <a:spcPts val="24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which is directly proportional to the Amount of water or Hydrogen contained in the formation,</a:t>
            </a:r>
            <a:endParaRPr/>
          </a:p>
          <a:p>
            <a:pPr indent="-342900" lvl="0" marL="342900" marR="0" rtl="0" algn="just">
              <a:lnSpc>
                <a:spcPct val="100000"/>
              </a:lnSpc>
              <a:spcBef>
                <a:spcPts val="24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Directly related to the porosity of the rock.</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8" name="Shape 528"/>
        <p:cNvGrpSpPr/>
        <p:nvPr/>
      </p:nvGrpSpPr>
      <p:grpSpPr>
        <a:xfrm>
          <a:off x="0" y="0"/>
          <a:ext cx="0" cy="0"/>
          <a:chOff x="0" y="0"/>
          <a:chExt cx="0" cy="0"/>
        </a:xfrm>
      </p:grpSpPr>
      <p:pic>
        <p:nvPicPr>
          <p:cNvPr id="529" name="Google Shape;529;p36"/>
          <p:cNvPicPr preferRelativeResize="0"/>
          <p:nvPr/>
        </p:nvPicPr>
        <p:blipFill rotWithShape="1">
          <a:blip r:embed="rId3">
            <a:alphaModFix/>
          </a:blip>
          <a:srcRect b="0" l="0" r="0" t="0"/>
          <a:stretch/>
        </p:blipFill>
        <p:spPr>
          <a:xfrm>
            <a:off x="1600200" y="-6350"/>
            <a:ext cx="5276850" cy="68707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3" name="Shape 533"/>
        <p:cNvGrpSpPr/>
        <p:nvPr/>
      </p:nvGrpSpPr>
      <p:grpSpPr>
        <a:xfrm>
          <a:off x="0" y="0"/>
          <a:ext cx="0" cy="0"/>
          <a:chOff x="0" y="0"/>
          <a:chExt cx="0" cy="0"/>
        </a:xfrm>
      </p:grpSpPr>
      <p:sp>
        <p:nvSpPr>
          <p:cNvPr id="534" name="Google Shape;534;p37"/>
          <p:cNvSpPr txBox="1"/>
          <p:nvPr/>
        </p:nvSpPr>
        <p:spPr>
          <a:xfrm>
            <a:off x="457200" y="381000"/>
            <a:ext cx="8153400" cy="6172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effectLst>
                  <a:outerShdw blurRad="38100" algn="tl" dir="2700000" dist="38100">
                    <a:srgbClr val="C0C0C0"/>
                  </a:outerShdw>
                </a:effectLst>
                <a:latin typeface="Arial"/>
                <a:ea typeface="Arial"/>
                <a:cs typeface="Arial"/>
                <a:sym typeface="Arial"/>
              </a:rPr>
              <a:t>NEUTRON POROSITY IS CALCULATED BASED ON NEUTRON TOOL RESPONSE IN KNOWN LITHOLOGIES HAVING KNOWN POROSITY.</a:t>
            </a:r>
            <a:endParaRPr/>
          </a:p>
          <a:p>
            <a:pPr indent="0" lvl="0" marL="0" marR="0" rtl="0" algn="l">
              <a:lnSpc>
                <a:spcPct val="80000"/>
              </a:lnSpc>
              <a:spcBef>
                <a:spcPts val="280"/>
              </a:spcBef>
              <a:spcAft>
                <a:spcPts val="0"/>
              </a:spcAft>
              <a:buClr>
                <a:schemeClr val="dk1"/>
              </a:buClr>
              <a:buSzPts val="1400"/>
              <a:buFont typeface="Arial"/>
              <a:buNone/>
            </a:pPr>
            <a:r>
              <a:rPr b="1" i="0" lang="en-US" sz="1400" u="none">
                <a:solidFill>
                  <a:schemeClr val="dk1"/>
                </a:solidFill>
                <a:latin typeface="Arial"/>
                <a:ea typeface="Arial"/>
                <a:cs typeface="Arial"/>
                <a:sym typeface="Arial"/>
              </a:rPr>
              <a:t> </a:t>
            </a:r>
            <a:endParaRPr/>
          </a:p>
          <a:p>
            <a:pPr indent="-127000" lvl="0" marL="0" marR="0" rtl="0" algn="just">
              <a:lnSpc>
                <a:spcPct val="100000"/>
              </a:lnSpc>
              <a:spcBef>
                <a:spcPts val="400"/>
              </a:spcBef>
              <a:spcAft>
                <a:spcPts val="0"/>
              </a:spcAft>
              <a:buClr>
                <a:srgbClr val="003300"/>
              </a:buClr>
              <a:buSzPts val="2000"/>
              <a:buFont typeface="Arial"/>
              <a:buChar char="•"/>
            </a:pPr>
            <a:r>
              <a:rPr b="1" i="0" lang="en-US" sz="2000" u="none">
                <a:solidFill>
                  <a:srgbClr val="003300"/>
                </a:solidFill>
                <a:latin typeface="Arial"/>
                <a:ea typeface="Arial"/>
                <a:cs typeface="Arial"/>
                <a:sym typeface="Arial"/>
              </a:rPr>
              <a:t>Tool response is specified in terms of American Petroleum Institute (API) units. The standard unit for neutron logging tools is the “API Neutron Unit”. 1000 API units is assigned to any neutron tool in a water filled hole having 7 - 7/8 inch diameter in Indiana Limestone of 19 percent porosity. One API Neutron Unit is 1/1000 of the difference between tool instrument zero and the log deflection in the Indiana Limestone section. The </a:t>
            </a:r>
            <a:r>
              <a:rPr b="1" i="0" lang="en-US" sz="2000" u="sng">
                <a:solidFill>
                  <a:schemeClr val="hlink"/>
                </a:solidFill>
                <a:latin typeface="Arial"/>
                <a:ea typeface="Arial"/>
                <a:cs typeface="Arial"/>
                <a:sym typeface="Arial"/>
                <a:hlinkClick r:id="rId3"/>
              </a:rPr>
              <a:t>API test well</a:t>
            </a:r>
            <a:r>
              <a:rPr b="1" i="0" lang="en-US" sz="2000" u="none">
                <a:solidFill>
                  <a:srgbClr val="003300"/>
                </a:solidFill>
                <a:latin typeface="Arial"/>
                <a:ea typeface="Arial"/>
                <a:cs typeface="Arial"/>
                <a:sym typeface="Arial"/>
              </a:rPr>
              <a:t> is located at the University of Houston, Houston, Texas.</a:t>
            </a:r>
            <a:endParaRPr/>
          </a:p>
          <a:p>
            <a:pPr indent="0" lvl="0" marL="0" marR="0" rtl="0" algn="l">
              <a:lnSpc>
                <a:spcPct val="100000"/>
              </a:lnSpc>
              <a:spcBef>
                <a:spcPts val="400"/>
              </a:spcBef>
              <a:spcAft>
                <a:spcPts val="0"/>
              </a:spcAft>
              <a:buClr>
                <a:schemeClr val="dk1"/>
              </a:buClr>
              <a:buSzPts val="2000"/>
              <a:buFont typeface="Arial"/>
              <a:buNone/>
            </a:pPr>
            <a:r>
              <a:rPr b="1" i="0" lang="en-US" sz="2000" u="none">
                <a:solidFill>
                  <a:schemeClr val="dk1"/>
                </a:solidFill>
                <a:latin typeface="Arial"/>
                <a:ea typeface="Arial"/>
                <a:cs typeface="Arial"/>
                <a:sym typeface="Arial"/>
              </a:rPr>
              <a:t> </a:t>
            </a:r>
            <a:endParaRPr/>
          </a:p>
          <a:p>
            <a:pPr indent="-127000" lvl="0" marL="0" marR="0" rtl="0" algn="just">
              <a:lnSpc>
                <a:spcPct val="100000"/>
              </a:lnSpc>
              <a:spcBef>
                <a:spcPts val="400"/>
              </a:spcBef>
              <a:spcAft>
                <a:spcPts val="0"/>
              </a:spcAft>
              <a:buClr>
                <a:srgbClr val="0000CC"/>
              </a:buClr>
              <a:buSzPts val="2000"/>
              <a:buFont typeface="Arial"/>
              <a:buChar char="•"/>
            </a:pPr>
            <a:r>
              <a:rPr b="1" i="0" lang="en-US" sz="2000" u="none">
                <a:solidFill>
                  <a:srgbClr val="0000CC"/>
                </a:solidFill>
                <a:latin typeface="Arial"/>
                <a:ea typeface="Arial"/>
                <a:cs typeface="Arial"/>
                <a:sym typeface="Arial"/>
              </a:rPr>
              <a:t>When a tool is calibrated at the API test well, its response to a standard neutron calibrator is also determined. The differential deflection produced by this two environment device is compared to the API test well deflection representing 1000 API Units. A definite number of API units can then be assigned to a tools calibrator deflection. This calibration figure must be determined for each model or series of tool.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8" name="Shape 538"/>
        <p:cNvGrpSpPr/>
        <p:nvPr/>
      </p:nvGrpSpPr>
      <p:grpSpPr>
        <a:xfrm>
          <a:off x="0" y="0"/>
          <a:ext cx="0" cy="0"/>
          <a:chOff x="0" y="0"/>
          <a:chExt cx="0" cy="0"/>
        </a:xfrm>
      </p:grpSpPr>
      <p:sp>
        <p:nvSpPr>
          <p:cNvPr id="539" name="Google Shape;539;p38"/>
          <p:cNvSpPr txBox="1"/>
          <p:nvPr/>
        </p:nvSpPr>
        <p:spPr>
          <a:xfrm>
            <a:off x="876300" y="1219200"/>
            <a:ext cx="7467600" cy="4819500"/>
          </a:xfrm>
          <a:prstGeom prst="rect">
            <a:avLst/>
          </a:prstGeom>
          <a:noFill/>
          <a:ln>
            <a:noFill/>
          </a:ln>
        </p:spPr>
        <p:txBody>
          <a:bodyPr anchorCtr="0" anchor="t" bIns="45700" lIns="91425" spcFirstLastPara="1" rIns="91425" wrap="square" tIns="45700">
            <a:spAutoFit/>
          </a:bodyPr>
          <a:lstStyle/>
          <a:p>
            <a:pPr indent="-285750" lvl="0" marL="285750" marR="0" rtl="0" algn="just">
              <a:lnSpc>
                <a:spcPct val="80000"/>
              </a:lnSpc>
              <a:spcBef>
                <a:spcPts val="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Each tool supplier develops a transform from API units to porosity for the neutron tools they produce.</a:t>
            </a:r>
            <a:endParaRPr/>
          </a:p>
          <a:p>
            <a:pPr indent="-133350" lvl="0" marL="285750" marR="0" rtl="0" algn="just">
              <a:lnSpc>
                <a:spcPct val="80000"/>
              </a:lnSpc>
              <a:spcBef>
                <a:spcPts val="0"/>
              </a:spcBef>
              <a:spcAft>
                <a:spcPts val="0"/>
              </a:spcAft>
              <a:buClr>
                <a:schemeClr val="dk1"/>
              </a:buClr>
              <a:buSzPts val="2400"/>
              <a:buFont typeface="Arial"/>
              <a:buNone/>
            </a:pPr>
            <a:r>
              <a:t/>
            </a:r>
            <a:endParaRPr b="1" i="0" sz="2400" u="none">
              <a:solidFill>
                <a:srgbClr val="00B050"/>
              </a:solidFill>
              <a:latin typeface="Arial"/>
              <a:ea typeface="Arial"/>
              <a:cs typeface="Arial"/>
              <a:sym typeface="Arial"/>
            </a:endParaRPr>
          </a:p>
          <a:p>
            <a:pPr indent="-285750" lvl="0" marL="285750" marR="0" rtl="0" algn="just">
              <a:lnSpc>
                <a:spcPct val="80000"/>
              </a:lnSpc>
              <a:spcBef>
                <a:spcPts val="0"/>
              </a:spcBef>
              <a:spcAft>
                <a:spcPts val="0"/>
              </a:spcAft>
              <a:buClr>
                <a:srgbClr val="00B050"/>
              </a:buClr>
              <a:buSzPts val="2400"/>
              <a:buFont typeface="Arial"/>
              <a:buChar char="•"/>
            </a:pPr>
            <a:r>
              <a:rPr b="1" i="0" lang="en-US" sz="2400" u="none">
                <a:solidFill>
                  <a:srgbClr val="00B050"/>
                </a:solidFill>
                <a:latin typeface="Arial"/>
                <a:ea typeface="Arial"/>
                <a:cs typeface="Arial"/>
                <a:sym typeface="Arial"/>
              </a:rPr>
              <a:t>The general equation is:  </a:t>
            </a:r>
            <a:endParaRPr/>
          </a:p>
          <a:p>
            <a:pPr indent="-133350" lvl="0" marL="285750" marR="0" rtl="0" algn="just">
              <a:lnSpc>
                <a:spcPct val="80000"/>
              </a:lnSpc>
              <a:spcBef>
                <a:spcPts val="0"/>
              </a:spcBef>
              <a:spcAft>
                <a:spcPts val="0"/>
              </a:spcAft>
              <a:buClr>
                <a:schemeClr val="dk1"/>
              </a:buClr>
              <a:buSzPts val="2400"/>
              <a:buFont typeface="Arial"/>
              <a:buNone/>
            </a:pPr>
            <a:r>
              <a:t/>
            </a:r>
            <a:endParaRPr b="1" i="0" sz="2400" u="none">
              <a:solidFill>
                <a:srgbClr val="00B050"/>
              </a:solidFill>
              <a:latin typeface="Arial"/>
              <a:ea typeface="Arial"/>
              <a:cs typeface="Arial"/>
              <a:sym typeface="Arial"/>
            </a:endParaRPr>
          </a:p>
          <a:p>
            <a:pPr indent="0" lvl="1" marL="457200" marR="0" rtl="0" algn="just">
              <a:lnSpc>
                <a:spcPct val="80000"/>
              </a:lnSpc>
              <a:spcBef>
                <a:spcPts val="0"/>
              </a:spcBef>
              <a:spcAft>
                <a:spcPts val="0"/>
              </a:spcAft>
              <a:buClr>
                <a:srgbClr val="00B050"/>
              </a:buClr>
              <a:buSzPts val="2400"/>
              <a:buFont typeface="Arial"/>
              <a:buNone/>
            </a:pPr>
            <a:r>
              <a:rPr b="1" i="0" lang="en-US" sz="2400" u="none" cap="none" strike="noStrike">
                <a:solidFill>
                  <a:srgbClr val="00B050"/>
                </a:solidFill>
                <a:latin typeface="Arial"/>
                <a:ea typeface="Arial"/>
                <a:cs typeface="Arial"/>
                <a:sym typeface="Arial"/>
              </a:rPr>
              <a:t>Porosity (f) = natural log (API Log counts * constant + constant)</a:t>
            </a:r>
            <a:endParaRPr/>
          </a:p>
          <a:p>
            <a:pPr indent="-133350" lvl="0" marL="285750" marR="0" rtl="0" algn="just">
              <a:lnSpc>
                <a:spcPct val="80000"/>
              </a:lnSpc>
              <a:spcBef>
                <a:spcPts val="0"/>
              </a:spcBef>
              <a:spcAft>
                <a:spcPts val="0"/>
              </a:spcAft>
              <a:buClr>
                <a:schemeClr val="dk1"/>
              </a:buClr>
              <a:buSzPts val="2400"/>
              <a:buFont typeface="Arial"/>
              <a:buNone/>
            </a:pPr>
            <a:r>
              <a:t/>
            </a:r>
            <a:endParaRPr b="1" i="0" sz="2400" u="none">
              <a:solidFill>
                <a:srgbClr val="00B050"/>
              </a:solidFill>
              <a:latin typeface="Arial"/>
              <a:ea typeface="Arial"/>
              <a:cs typeface="Arial"/>
              <a:sym typeface="Arial"/>
            </a:endParaRPr>
          </a:p>
          <a:p>
            <a:pPr indent="-285750" lvl="0" marL="285750" marR="0" rtl="0" algn="just">
              <a:lnSpc>
                <a:spcPct val="80000"/>
              </a:lnSpc>
              <a:spcBef>
                <a:spcPts val="0"/>
              </a:spcBef>
              <a:spcAft>
                <a:spcPts val="0"/>
              </a:spcAft>
              <a:buClr>
                <a:srgbClr val="C00000"/>
              </a:buClr>
              <a:buSzPts val="2400"/>
              <a:buFont typeface="Arial"/>
              <a:buChar char="•"/>
            </a:pPr>
            <a:r>
              <a:rPr b="1" i="0" lang="en-US" sz="2400" u="none">
                <a:solidFill>
                  <a:srgbClr val="C00000"/>
                </a:solidFill>
                <a:latin typeface="Arial"/>
                <a:ea typeface="Arial"/>
                <a:cs typeface="Arial"/>
                <a:sym typeface="Arial"/>
              </a:rPr>
              <a:t>Neutron Porosity is based on a Limestone matrix (Indiana Limestone).</a:t>
            </a:r>
            <a:endParaRPr/>
          </a:p>
          <a:p>
            <a:pPr indent="-133350" lvl="0" marL="285750" marR="0" rtl="0" algn="just">
              <a:lnSpc>
                <a:spcPct val="80000"/>
              </a:lnSpc>
              <a:spcBef>
                <a:spcPts val="0"/>
              </a:spcBef>
              <a:spcAft>
                <a:spcPts val="0"/>
              </a:spcAft>
              <a:buClr>
                <a:schemeClr val="dk1"/>
              </a:buClr>
              <a:buSzPts val="2400"/>
              <a:buFont typeface="Arial"/>
              <a:buNone/>
            </a:pPr>
            <a:r>
              <a:t/>
            </a:r>
            <a:endParaRPr b="1" i="0" sz="2400" u="none">
              <a:solidFill>
                <a:srgbClr val="00B050"/>
              </a:solidFill>
              <a:latin typeface="Arial"/>
              <a:ea typeface="Arial"/>
              <a:cs typeface="Arial"/>
              <a:sym typeface="Arial"/>
            </a:endParaRPr>
          </a:p>
          <a:p>
            <a:pPr indent="-285750" lvl="0" marL="285750" marR="0" rtl="0" algn="just">
              <a:lnSpc>
                <a:spcPct val="80000"/>
              </a:lnSpc>
              <a:spcBef>
                <a:spcPts val="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A correction to obtain porosity for a sandstone matrix is:</a:t>
            </a:r>
            <a:endParaRPr/>
          </a:p>
          <a:p>
            <a:pPr indent="-285750" lvl="0" marL="285750" marR="0" rtl="0" algn="just">
              <a:lnSpc>
                <a:spcPct val="80000"/>
              </a:lnSpc>
              <a:spcBef>
                <a:spcPts val="0"/>
              </a:spcBef>
              <a:spcAft>
                <a:spcPts val="0"/>
              </a:spcAft>
              <a:buClr>
                <a:srgbClr val="0000CC"/>
              </a:buClr>
              <a:buSzPts val="2400"/>
              <a:buFont typeface="Arial"/>
              <a:buNone/>
            </a:pPr>
            <a:r>
              <a:rPr b="1" i="0" lang="en-US" sz="2400" u="none">
                <a:solidFill>
                  <a:srgbClr val="0000CC"/>
                </a:solidFill>
                <a:latin typeface="Arial"/>
                <a:ea typeface="Arial"/>
                <a:cs typeface="Arial"/>
                <a:sym typeface="Arial"/>
              </a:rPr>
              <a:t>	</a:t>
            </a:r>
            <a:endParaRPr/>
          </a:p>
          <a:p>
            <a:pPr indent="-285750" lvl="0" marL="285750" marR="0" rtl="0" algn="just">
              <a:lnSpc>
                <a:spcPct val="80000"/>
              </a:lnSpc>
              <a:spcBef>
                <a:spcPts val="0"/>
              </a:spcBef>
              <a:spcAft>
                <a:spcPts val="0"/>
              </a:spcAft>
              <a:buClr>
                <a:srgbClr val="0000CC"/>
              </a:buClr>
              <a:buSzPts val="2400"/>
              <a:buFont typeface="Arial"/>
              <a:buNone/>
            </a:pPr>
            <a:r>
              <a:rPr b="1" i="0" lang="en-US" sz="2400" u="none">
                <a:solidFill>
                  <a:srgbClr val="0000CC"/>
                </a:solidFill>
                <a:latin typeface="Arial"/>
                <a:ea typeface="Arial"/>
                <a:cs typeface="Arial"/>
                <a:sym typeface="Arial"/>
              </a:rPr>
              <a:t>	 Porosity (fss) = 0.95 (f(n)) + .035</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3" name="Shape 543"/>
        <p:cNvGrpSpPr/>
        <p:nvPr/>
      </p:nvGrpSpPr>
      <p:grpSpPr>
        <a:xfrm>
          <a:off x="0" y="0"/>
          <a:ext cx="0" cy="0"/>
          <a:chOff x="0" y="0"/>
          <a:chExt cx="0" cy="0"/>
        </a:xfrm>
      </p:grpSpPr>
      <p:sp>
        <p:nvSpPr>
          <p:cNvPr id="544" name="Google Shape;544;p39"/>
          <p:cNvSpPr txBox="1"/>
          <p:nvPr/>
        </p:nvSpPr>
        <p:spPr>
          <a:xfrm>
            <a:off x="742950" y="990600"/>
            <a:ext cx="7848600" cy="5262600"/>
          </a:xfrm>
          <a:prstGeom prst="rect">
            <a:avLst/>
          </a:prstGeom>
          <a:noFill/>
          <a:ln>
            <a:noFill/>
          </a:ln>
        </p:spPr>
        <p:txBody>
          <a:bodyPr anchorCtr="0" anchor="t" bIns="45700" lIns="91425" spcFirstLastPara="1" rIns="91425" wrap="square" tIns="45700">
            <a:spAutoFit/>
          </a:bodyPr>
          <a:lstStyle/>
          <a:p>
            <a:pPr indent="-457200" lvl="0" marL="457200" marR="0" rtl="0" algn="just">
              <a:lnSpc>
                <a:spcPct val="100000"/>
              </a:lnSpc>
              <a:spcBef>
                <a:spcPts val="0"/>
              </a:spcBef>
              <a:spcAft>
                <a:spcPts val="0"/>
              </a:spcAft>
              <a:buClr>
                <a:srgbClr val="0000CC"/>
              </a:buClr>
              <a:buSzPts val="2800"/>
              <a:buFont typeface="Arial"/>
              <a:buChar char="•"/>
            </a:pPr>
            <a:r>
              <a:rPr b="1" i="0" lang="en-US" sz="2800" u="none">
                <a:solidFill>
                  <a:srgbClr val="0000CC"/>
                </a:solidFill>
                <a:latin typeface="Arial"/>
                <a:ea typeface="Arial"/>
                <a:cs typeface="Arial"/>
                <a:sym typeface="Arial"/>
              </a:rPr>
              <a:t>Shales: Although the effective porosity of shale is NIL. </a:t>
            </a:r>
            <a:endParaRPr/>
          </a:p>
          <a:p>
            <a:pPr indent="-279400" lvl="0" marL="457200" marR="0" rtl="0" algn="just">
              <a:lnSpc>
                <a:spcPct val="100000"/>
              </a:lnSpc>
              <a:spcBef>
                <a:spcPts val="0"/>
              </a:spcBef>
              <a:spcAft>
                <a:spcPts val="0"/>
              </a:spcAft>
              <a:buClr>
                <a:schemeClr val="dk1"/>
              </a:buClr>
              <a:buSzPts val="2800"/>
              <a:buFont typeface="Arial"/>
              <a:buNone/>
            </a:pPr>
            <a:r>
              <a:t/>
            </a:r>
            <a:endParaRPr b="1" i="0" sz="2800" u="none">
              <a:solidFill>
                <a:srgbClr val="0000CC"/>
              </a:solidFill>
              <a:latin typeface="Arial"/>
              <a:ea typeface="Arial"/>
              <a:cs typeface="Arial"/>
              <a:sym typeface="Arial"/>
            </a:endParaRPr>
          </a:p>
          <a:p>
            <a:pPr indent="-457200" lvl="0" marL="457200" marR="0" rtl="0" algn="just">
              <a:lnSpc>
                <a:spcPct val="100000"/>
              </a:lnSpc>
              <a:spcBef>
                <a:spcPts val="0"/>
              </a:spcBef>
              <a:spcAft>
                <a:spcPts val="0"/>
              </a:spcAft>
              <a:buClr>
                <a:srgbClr val="FF0000"/>
              </a:buClr>
              <a:buSzPts val="2800"/>
              <a:buFont typeface="Arial"/>
              <a:buChar char="•"/>
            </a:pPr>
            <a:r>
              <a:rPr b="1" i="0" lang="en-US" sz="2800" u="none">
                <a:solidFill>
                  <a:srgbClr val="FF0000"/>
                </a:solidFill>
                <a:latin typeface="Arial"/>
                <a:ea typeface="Arial"/>
                <a:cs typeface="Arial"/>
                <a:sym typeface="Arial"/>
              </a:rPr>
              <a:t>The neutron will read high porosity because shale actually contains a lot of water, therefore lot of Hydrogen atoms.</a:t>
            </a:r>
            <a:endParaRPr/>
          </a:p>
          <a:p>
            <a:pPr indent="-279400" lvl="0" marL="457200" marR="0" rtl="0" algn="just">
              <a:lnSpc>
                <a:spcPct val="100000"/>
              </a:lnSpc>
              <a:spcBef>
                <a:spcPts val="0"/>
              </a:spcBef>
              <a:spcAft>
                <a:spcPts val="0"/>
              </a:spcAft>
              <a:buClr>
                <a:schemeClr val="dk1"/>
              </a:buClr>
              <a:buSzPts val="2800"/>
              <a:buFont typeface="Arial"/>
              <a:buNone/>
            </a:pPr>
            <a:r>
              <a:t/>
            </a:r>
            <a:endParaRPr b="1" i="0" sz="2800" u="none">
              <a:solidFill>
                <a:srgbClr val="0000CC"/>
              </a:solidFill>
              <a:latin typeface="Arial"/>
              <a:ea typeface="Arial"/>
              <a:cs typeface="Arial"/>
              <a:sym typeface="Arial"/>
            </a:endParaRPr>
          </a:p>
          <a:p>
            <a:pPr indent="-457200" lvl="0" marL="457200" marR="0" rtl="0" algn="just">
              <a:lnSpc>
                <a:spcPct val="100000"/>
              </a:lnSpc>
              <a:spcBef>
                <a:spcPts val="0"/>
              </a:spcBef>
              <a:spcAft>
                <a:spcPts val="0"/>
              </a:spcAft>
              <a:buClr>
                <a:srgbClr val="0000CC"/>
              </a:buClr>
              <a:buSzPts val="2800"/>
              <a:buFont typeface="Arial"/>
              <a:buChar char="•"/>
            </a:pPr>
            <a:r>
              <a:rPr b="1" i="0" lang="en-US" sz="2800" u="none">
                <a:solidFill>
                  <a:srgbClr val="0000CC"/>
                </a:solidFill>
                <a:latin typeface="Arial"/>
                <a:ea typeface="Arial"/>
                <a:cs typeface="Arial"/>
                <a:sym typeface="Arial"/>
              </a:rPr>
              <a:t>Gas: The number Hydrogen atoms in gas is much lower than Oil or water.</a:t>
            </a:r>
            <a:endParaRPr/>
          </a:p>
          <a:p>
            <a:pPr indent="-279400" lvl="0" marL="457200" marR="0" rtl="0" algn="just">
              <a:lnSpc>
                <a:spcPct val="100000"/>
              </a:lnSpc>
              <a:spcBef>
                <a:spcPts val="0"/>
              </a:spcBef>
              <a:spcAft>
                <a:spcPts val="0"/>
              </a:spcAft>
              <a:buClr>
                <a:schemeClr val="dk1"/>
              </a:buClr>
              <a:buSzPts val="2800"/>
              <a:buFont typeface="Arial"/>
              <a:buNone/>
            </a:pPr>
            <a:r>
              <a:t/>
            </a:r>
            <a:endParaRPr b="1" i="0" sz="2800" u="none">
              <a:solidFill>
                <a:srgbClr val="0000CC"/>
              </a:solidFill>
              <a:latin typeface="Arial"/>
              <a:ea typeface="Arial"/>
              <a:cs typeface="Arial"/>
              <a:sym typeface="Arial"/>
            </a:endParaRPr>
          </a:p>
          <a:p>
            <a:pPr indent="-457200" lvl="0" marL="457200" marR="0" rtl="0" algn="just">
              <a:lnSpc>
                <a:spcPct val="100000"/>
              </a:lnSpc>
              <a:spcBef>
                <a:spcPts val="0"/>
              </a:spcBef>
              <a:spcAft>
                <a:spcPts val="0"/>
              </a:spcAft>
              <a:buClr>
                <a:srgbClr val="FF0000"/>
              </a:buClr>
              <a:buSzPts val="2800"/>
              <a:buFont typeface="Arial"/>
              <a:buChar char="•"/>
            </a:pPr>
            <a:r>
              <a:rPr b="1" i="0" lang="en-US" sz="2800" u="none">
                <a:solidFill>
                  <a:srgbClr val="FF0000"/>
                </a:solidFill>
                <a:latin typeface="Arial"/>
                <a:ea typeface="Arial"/>
                <a:cs typeface="Arial"/>
                <a:sym typeface="Arial"/>
              </a:rPr>
              <a:t>As a result neutrons tool reads low in porosity.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40"/>
          <p:cNvSpPr txBox="1"/>
          <p:nvPr/>
        </p:nvSpPr>
        <p:spPr>
          <a:xfrm>
            <a:off x="898525" y="2057400"/>
            <a:ext cx="7461300" cy="2308200"/>
          </a:xfrm>
          <a:prstGeom prst="rect">
            <a:avLst/>
          </a:prstGeom>
          <a:noFill/>
          <a:ln>
            <a:noFill/>
          </a:ln>
        </p:spPr>
        <p:txBody>
          <a:bodyPr anchorCtr="0" anchor="t" bIns="45700" lIns="91425" spcFirstLastPara="1" rIns="91425" wrap="square" tIns="45700">
            <a:spAutoFit/>
          </a:bodyPr>
          <a:lstStyle/>
          <a:p>
            <a:pPr indent="-342900" lvl="0" marL="342900" marR="0" rtl="0" algn="just">
              <a:lnSpc>
                <a:spcPct val="100000"/>
              </a:lnSpc>
              <a:spcBef>
                <a:spcPts val="0"/>
              </a:spcBef>
              <a:spcAft>
                <a:spcPts val="0"/>
              </a:spcAft>
              <a:buClr>
                <a:srgbClr val="00B050"/>
              </a:buClr>
              <a:buSzPts val="2400"/>
              <a:buFont typeface="Arial"/>
              <a:buChar char="•"/>
            </a:pPr>
            <a:r>
              <a:rPr b="1" i="0" lang="en-US" sz="2400" u="none">
                <a:solidFill>
                  <a:srgbClr val="00B050"/>
                </a:solidFill>
                <a:latin typeface="Arial"/>
                <a:ea typeface="Arial"/>
                <a:cs typeface="Arial"/>
                <a:sym typeface="Arial"/>
              </a:rPr>
              <a:t>Neutron measured porosity differs from  effective  porosity  whenever shale or gas is present  in the  formation. </a:t>
            </a:r>
            <a:endParaRPr/>
          </a:p>
          <a:p>
            <a:pPr indent="-190500" lvl="0" marL="342900" marR="0" rtl="0" algn="just">
              <a:lnSpc>
                <a:spcPct val="100000"/>
              </a:lnSpc>
              <a:spcBef>
                <a:spcPts val="0"/>
              </a:spcBef>
              <a:spcAft>
                <a:spcPts val="0"/>
              </a:spcAft>
              <a:buClr>
                <a:schemeClr val="dk1"/>
              </a:buClr>
              <a:buSzPts val="2400"/>
              <a:buFont typeface="Arial"/>
              <a:buNone/>
            </a:pPr>
            <a:r>
              <a:t/>
            </a:r>
            <a:endParaRPr b="1" i="0" sz="2400" u="none">
              <a:solidFill>
                <a:srgbClr val="002060"/>
              </a:solidFill>
              <a:latin typeface="Arial"/>
              <a:ea typeface="Arial"/>
              <a:cs typeface="Arial"/>
              <a:sym typeface="Arial"/>
            </a:endParaRPr>
          </a:p>
          <a:p>
            <a:pPr indent="-342900" lvl="0" marL="342900" marR="0" rtl="0" algn="just">
              <a:lnSpc>
                <a:spcPct val="100000"/>
              </a:lnSpc>
              <a:spcBef>
                <a:spcPts val="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However accurate porosity can be determined by comparing with other tools.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grpSp>
        <p:nvGrpSpPr>
          <p:cNvPr id="555" name="Google Shape;555;p41"/>
          <p:cNvGrpSpPr/>
          <p:nvPr/>
        </p:nvGrpSpPr>
        <p:grpSpPr>
          <a:xfrm>
            <a:off x="76200" y="609600"/>
            <a:ext cx="9067800" cy="6172250"/>
            <a:chOff x="76200" y="609600"/>
            <a:chExt cx="9067800" cy="6172250"/>
          </a:xfrm>
        </p:grpSpPr>
        <p:sp>
          <p:nvSpPr>
            <p:cNvPr id="556" name="Google Shape;556;p41"/>
            <p:cNvSpPr txBox="1"/>
            <p:nvPr/>
          </p:nvSpPr>
          <p:spPr>
            <a:xfrm>
              <a:off x="838200" y="2057400"/>
              <a:ext cx="3657600" cy="533400"/>
            </a:xfrm>
            <a:prstGeom prst="rect">
              <a:avLst/>
            </a:prstGeom>
            <a:solidFill>
              <a:srgbClr val="FF0000">
                <a:alpha val="13730"/>
              </a:srgbClr>
            </a:solidFill>
            <a:ln cap="flat" cmpd="sng" w="9525">
              <a:solidFill>
                <a:srgbClr val="FF0000">
                  <a:alpha val="1843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7" name="Google Shape;557;p41"/>
            <p:cNvSpPr txBox="1"/>
            <p:nvPr/>
          </p:nvSpPr>
          <p:spPr>
            <a:xfrm>
              <a:off x="838200" y="4267200"/>
              <a:ext cx="3657600" cy="685800"/>
            </a:xfrm>
            <a:prstGeom prst="rect">
              <a:avLst/>
            </a:prstGeom>
            <a:solidFill>
              <a:srgbClr val="FF0000">
                <a:alpha val="13730"/>
              </a:srgbClr>
            </a:solidFill>
            <a:ln cap="flat" cmpd="sng" w="9525">
              <a:solidFill>
                <a:srgbClr val="FF0000">
                  <a:alpha val="1843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8" name="Google Shape;558;p41"/>
            <p:cNvSpPr txBox="1"/>
            <p:nvPr/>
          </p:nvSpPr>
          <p:spPr>
            <a:xfrm>
              <a:off x="838200" y="3352800"/>
              <a:ext cx="3657600" cy="228600"/>
            </a:xfrm>
            <a:prstGeom prst="rect">
              <a:avLst/>
            </a:prstGeom>
            <a:solidFill>
              <a:srgbClr val="FF0000">
                <a:alpha val="13730"/>
              </a:srgbClr>
            </a:solidFill>
            <a:ln cap="flat" cmpd="sng" w="9525">
              <a:solidFill>
                <a:srgbClr val="FF0000">
                  <a:alpha val="1843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9" name="Google Shape;559;p41"/>
            <p:cNvSpPr txBox="1"/>
            <p:nvPr/>
          </p:nvSpPr>
          <p:spPr>
            <a:xfrm>
              <a:off x="838200" y="5029200"/>
              <a:ext cx="3657600" cy="914400"/>
            </a:xfrm>
            <a:prstGeom prst="rect">
              <a:avLst/>
            </a:prstGeom>
            <a:solidFill>
              <a:srgbClr val="993300">
                <a:alpha val="13730"/>
              </a:srgbClr>
            </a:solidFill>
            <a:ln cap="flat" cmpd="sng" w="9525">
              <a:solidFill>
                <a:srgbClr val="993300">
                  <a:alpha val="1843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descr="Screen shot 2011-05-31 at 5" id="560" name="Google Shape;560;p41"/>
            <p:cNvPicPr preferRelativeResize="0"/>
            <p:nvPr/>
          </p:nvPicPr>
          <p:blipFill rotWithShape="1">
            <a:blip r:embed="rId3">
              <a:alphaModFix/>
            </a:blip>
            <a:srcRect b="0" l="0" r="0" t="0"/>
            <a:stretch/>
          </p:blipFill>
          <p:spPr>
            <a:xfrm>
              <a:off x="152400" y="609600"/>
              <a:ext cx="8756651" cy="5378450"/>
            </a:xfrm>
            <a:prstGeom prst="rect">
              <a:avLst/>
            </a:prstGeom>
            <a:noFill/>
            <a:ln>
              <a:noFill/>
            </a:ln>
          </p:spPr>
        </p:pic>
        <p:sp>
          <p:nvSpPr>
            <p:cNvPr id="561" name="Google Shape;561;p41"/>
            <p:cNvSpPr txBox="1"/>
            <p:nvPr/>
          </p:nvSpPr>
          <p:spPr>
            <a:xfrm>
              <a:off x="7543800" y="6445250"/>
              <a:ext cx="1454100" cy="336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B1B1B1"/>
                </a:buClr>
                <a:buSzPts val="1600"/>
                <a:buFont typeface="Times New Roman"/>
                <a:buNone/>
              </a:pPr>
              <a:r>
                <a:rPr b="0" i="0" lang="en-US" sz="1600" u="none">
                  <a:solidFill>
                    <a:srgbClr val="B1B1B1"/>
                  </a:solidFill>
                  <a:latin typeface="Times New Roman"/>
                  <a:ea typeface="Times New Roman"/>
                  <a:cs typeface="Times New Roman"/>
                  <a:sym typeface="Times New Roman"/>
                </a:rPr>
                <a:t>Bjørlykke 2010</a:t>
              </a:r>
              <a:endParaRPr/>
            </a:p>
          </p:txBody>
        </p:sp>
        <p:pic>
          <p:nvPicPr>
            <p:cNvPr descr="PptBlueNew" id="562" name="Google Shape;562;p41"/>
            <p:cNvPicPr preferRelativeResize="0"/>
            <p:nvPr/>
          </p:nvPicPr>
          <p:blipFill rotWithShape="1">
            <a:blip r:embed="rId4">
              <a:alphaModFix/>
            </a:blip>
            <a:srcRect b="0" l="0" r="0" t="0"/>
            <a:stretch/>
          </p:blipFill>
          <p:spPr>
            <a:xfrm>
              <a:off x="4800600" y="609600"/>
              <a:ext cx="4343400" cy="4621213"/>
            </a:xfrm>
            <a:prstGeom prst="rect">
              <a:avLst/>
            </a:prstGeom>
            <a:noFill/>
            <a:ln>
              <a:noFill/>
            </a:ln>
          </p:spPr>
        </p:pic>
        <p:sp>
          <p:nvSpPr>
            <p:cNvPr id="563" name="Google Shape;563;p41"/>
            <p:cNvSpPr txBox="1"/>
            <p:nvPr/>
          </p:nvSpPr>
          <p:spPr>
            <a:xfrm>
              <a:off x="5562600" y="3200400"/>
              <a:ext cx="3052800" cy="825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600"/>
                <a:buFont typeface="Helvetica Neue"/>
                <a:buNone/>
              </a:pPr>
              <a:r>
                <a:rPr b="0" i="0" lang="en-US" sz="1600" u="none">
                  <a:solidFill>
                    <a:schemeClr val="lt1"/>
                  </a:solidFill>
                  <a:latin typeface="Helvetica Neue"/>
                  <a:ea typeface="Helvetica Neue"/>
                  <a:cs typeface="Helvetica Neue"/>
                  <a:sym typeface="Helvetica Neue"/>
                </a:rPr>
                <a:t>Note that a deflection to the left </a:t>
              </a:r>
              <a:endParaRPr/>
            </a:p>
            <a:p>
              <a:pPr indent="0" lvl="0" marL="0" marR="0" rtl="0" algn="l">
                <a:lnSpc>
                  <a:spcPct val="100000"/>
                </a:lnSpc>
                <a:spcBef>
                  <a:spcPts val="0"/>
                </a:spcBef>
                <a:spcAft>
                  <a:spcPts val="0"/>
                </a:spcAft>
                <a:buClr>
                  <a:schemeClr val="lt1"/>
                </a:buClr>
                <a:buSzPts val="1600"/>
                <a:buFont typeface="Helvetica Neue"/>
                <a:buNone/>
              </a:pPr>
              <a:r>
                <a:rPr b="0" i="0" lang="en-US" sz="1600" u="none">
                  <a:solidFill>
                    <a:schemeClr val="lt1"/>
                  </a:solidFill>
                  <a:latin typeface="Helvetica Neue"/>
                  <a:ea typeface="Helvetica Neue"/>
                  <a:cs typeface="Helvetica Neue"/>
                  <a:sym typeface="Helvetica Neue"/>
                </a:rPr>
                <a:t>(little radioactivity)  only means </a:t>
              </a:r>
              <a:endParaRPr/>
            </a:p>
            <a:p>
              <a:pPr indent="0" lvl="0" marL="0" marR="0" rtl="0" algn="l">
                <a:lnSpc>
                  <a:spcPct val="100000"/>
                </a:lnSpc>
                <a:spcBef>
                  <a:spcPts val="0"/>
                </a:spcBef>
                <a:spcAft>
                  <a:spcPts val="0"/>
                </a:spcAft>
                <a:buClr>
                  <a:schemeClr val="lt1"/>
                </a:buClr>
                <a:buSzPts val="1600"/>
                <a:buFont typeface="Helvetica Neue"/>
                <a:buNone/>
              </a:pPr>
              <a:r>
                <a:rPr b="0" i="0" lang="en-US" sz="1600" u="none">
                  <a:solidFill>
                    <a:schemeClr val="lt1"/>
                  </a:solidFill>
                  <a:latin typeface="Helvetica Neue"/>
                  <a:ea typeface="Helvetica Neue"/>
                  <a:cs typeface="Helvetica Neue"/>
                  <a:sym typeface="Helvetica Neue"/>
                </a:rPr>
                <a:t>“not shale”, not permeability.</a:t>
              </a:r>
              <a:endParaRPr/>
            </a:p>
          </p:txBody>
        </p:sp>
        <p:cxnSp>
          <p:nvCxnSpPr>
            <p:cNvPr id="564" name="Google Shape;564;p41"/>
            <p:cNvCxnSpPr/>
            <p:nvPr/>
          </p:nvCxnSpPr>
          <p:spPr>
            <a:xfrm flipH="1" rot="10800000">
              <a:off x="4876800" y="3733800"/>
              <a:ext cx="609600" cy="381000"/>
            </a:xfrm>
            <a:prstGeom prst="straightConnector1">
              <a:avLst/>
            </a:prstGeom>
            <a:noFill/>
            <a:ln cap="flat" cmpd="sng" w="12700">
              <a:solidFill>
                <a:schemeClr val="lt1"/>
              </a:solidFill>
              <a:prstDash val="solid"/>
              <a:miter lim="800000"/>
              <a:headEnd len="med" w="med" type="none"/>
              <a:tailEnd len="med" w="med" type="none"/>
            </a:ln>
          </p:spPr>
        </p:cxnSp>
        <p:sp>
          <p:nvSpPr>
            <p:cNvPr id="565" name="Google Shape;565;p41"/>
            <p:cNvSpPr txBox="1"/>
            <p:nvPr/>
          </p:nvSpPr>
          <p:spPr>
            <a:xfrm>
              <a:off x="6553200" y="2133600"/>
              <a:ext cx="2390700" cy="94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B1B1B1"/>
                </a:buClr>
                <a:buSzPts val="1400"/>
                <a:buFont typeface="Times New Roman"/>
                <a:buNone/>
              </a:pPr>
              <a:r>
                <a:rPr b="0" i="0" lang="en-US" sz="1400" u="none">
                  <a:solidFill>
                    <a:srgbClr val="B1B1B1"/>
                  </a:solidFill>
                  <a:latin typeface="Times New Roman"/>
                  <a:ea typeface="Times New Roman"/>
                  <a:cs typeface="Times New Roman"/>
                  <a:sym typeface="Times New Roman"/>
                </a:rPr>
                <a:t>Note the use of “sand” in</a:t>
              </a:r>
              <a:endParaRPr/>
            </a:p>
            <a:p>
              <a:pPr indent="0" lvl="0" marL="0" marR="0" rtl="0" algn="l">
                <a:lnSpc>
                  <a:spcPct val="100000"/>
                </a:lnSpc>
                <a:spcBef>
                  <a:spcPts val="0"/>
                </a:spcBef>
                <a:spcAft>
                  <a:spcPts val="0"/>
                </a:spcAft>
                <a:buClr>
                  <a:srgbClr val="B1B1B1"/>
                </a:buClr>
                <a:buSzPts val="1400"/>
                <a:buFont typeface="Times New Roman"/>
                <a:buNone/>
              </a:pPr>
              <a:r>
                <a:rPr b="0" i="0" lang="en-US" sz="1400" u="none">
                  <a:solidFill>
                    <a:srgbClr val="B1B1B1"/>
                  </a:solidFill>
                  <a:latin typeface="Times New Roman"/>
                  <a:ea typeface="Times New Roman"/>
                  <a:cs typeface="Times New Roman"/>
                  <a:sym typeface="Times New Roman"/>
                </a:rPr>
                <a:t>petroleospeak for what most </a:t>
              </a:r>
              <a:endParaRPr/>
            </a:p>
            <a:p>
              <a:pPr indent="0" lvl="0" marL="0" marR="0" rtl="0" algn="l">
                <a:lnSpc>
                  <a:spcPct val="100000"/>
                </a:lnSpc>
                <a:spcBef>
                  <a:spcPts val="0"/>
                </a:spcBef>
                <a:spcAft>
                  <a:spcPts val="0"/>
                </a:spcAft>
                <a:buClr>
                  <a:srgbClr val="B1B1B1"/>
                </a:buClr>
                <a:buSzPts val="1400"/>
                <a:buFont typeface="Times New Roman"/>
                <a:buNone/>
              </a:pPr>
              <a:r>
                <a:rPr b="0" i="0" lang="en-US" sz="1400" u="none">
                  <a:solidFill>
                    <a:srgbClr val="B1B1B1"/>
                  </a:solidFill>
                  <a:latin typeface="Times New Roman"/>
                  <a:ea typeface="Times New Roman"/>
                  <a:cs typeface="Times New Roman"/>
                  <a:sym typeface="Times New Roman"/>
                </a:rPr>
                <a:t>of us would probably consider </a:t>
              </a:r>
              <a:endParaRPr/>
            </a:p>
            <a:p>
              <a:pPr indent="0" lvl="0" marL="0" marR="0" rtl="0" algn="l">
                <a:lnSpc>
                  <a:spcPct val="100000"/>
                </a:lnSpc>
                <a:spcBef>
                  <a:spcPts val="0"/>
                </a:spcBef>
                <a:spcAft>
                  <a:spcPts val="0"/>
                </a:spcAft>
                <a:buClr>
                  <a:srgbClr val="B1B1B1"/>
                </a:buClr>
                <a:buSzPts val="1400"/>
                <a:buFont typeface="Times New Roman"/>
                <a:buNone/>
              </a:pPr>
              <a:r>
                <a:rPr b="0" i="0" lang="en-US" sz="1400" u="none">
                  <a:solidFill>
                    <a:srgbClr val="B1B1B1"/>
                  </a:solidFill>
                  <a:latin typeface="Times New Roman"/>
                  <a:ea typeface="Times New Roman"/>
                  <a:cs typeface="Times New Roman"/>
                  <a:sym typeface="Times New Roman"/>
                </a:rPr>
                <a:t>a sandstone.</a:t>
              </a:r>
              <a:endParaRPr/>
            </a:p>
          </p:txBody>
        </p:sp>
        <p:sp>
          <p:nvSpPr>
            <p:cNvPr id="566" name="Google Shape;566;p41"/>
            <p:cNvSpPr txBox="1"/>
            <p:nvPr/>
          </p:nvSpPr>
          <p:spPr>
            <a:xfrm>
              <a:off x="76200" y="5372100"/>
              <a:ext cx="838200" cy="228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0" name="Shape 570"/>
        <p:cNvGrpSpPr/>
        <p:nvPr/>
      </p:nvGrpSpPr>
      <p:grpSpPr>
        <a:xfrm>
          <a:off x="0" y="0"/>
          <a:ext cx="0" cy="0"/>
          <a:chOff x="0" y="0"/>
          <a:chExt cx="0" cy="0"/>
        </a:xfrm>
      </p:grpSpPr>
      <p:pic>
        <p:nvPicPr>
          <p:cNvPr id="571" name="Google Shape;571;p42"/>
          <p:cNvPicPr preferRelativeResize="0"/>
          <p:nvPr>
            <p:ph idx="1" type="body"/>
          </p:nvPr>
        </p:nvPicPr>
        <p:blipFill rotWithShape="1">
          <a:blip r:embed="rId3">
            <a:alphaModFix/>
          </a:blip>
          <a:srcRect b="0" l="0" r="0" t="0"/>
          <a:stretch/>
        </p:blipFill>
        <p:spPr>
          <a:xfrm>
            <a:off x="0" y="381000"/>
            <a:ext cx="7924800" cy="5943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idx="4294967295" type="title"/>
          </p:nvPr>
        </p:nvSpPr>
        <p:spPr>
          <a:xfrm>
            <a:off x="1524000" y="533400"/>
            <a:ext cx="56436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4400"/>
              <a:buFont typeface="Arial"/>
              <a:buNone/>
            </a:pPr>
            <a:r>
              <a:rPr b="1" i="0" lang="en-US" sz="4400" u="none" cap="none" strike="noStrike">
                <a:solidFill>
                  <a:srgbClr val="990000"/>
                </a:solidFill>
                <a:latin typeface="Arial"/>
                <a:ea typeface="Arial"/>
                <a:cs typeface="Arial"/>
                <a:sym typeface="Arial"/>
              </a:rPr>
              <a:t>NEUTRON LOG</a:t>
            </a:r>
            <a:endParaRPr/>
          </a:p>
        </p:txBody>
      </p:sp>
      <p:sp>
        <p:nvSpPr>
          <p:cNvPr id="106" name="Google Shape;106;p16"/>
          <p:cNvSpPr txBox="1"/>
          <p:nvPr>
            <p:ph idx="4294967295" type="body"/>
          </p:nvPr>
        </p:nvSpPr>
        <p:spPr>
          <a:xfrm>
            <a:off x="990600" y="2209800"/>
            <a:ext cx="75438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Logging tool emits high energy neutrons into formation</a:t>
            </a:r>
            <a:endParaRPr/>
          </a:p>
          <a:p>
            <a:pPr indent="-342900" lvl="0" marL="342900" marR="0" rtl="0" algn="l">
              <a:lnSpc>
                <a:spcPct val="100000"/>
              </a:lnSpc>
              <a:spcBef>
                <a:spcPts val="1440"/>
              </a:spcBef>
              <a:spcAft>
                <a:spcPts val="0"/>
              </a:spcAft>
              <a:buClr>
                <a:srgbClr val="0070C0"/>
              </a:buClr>
              <a:buSzPts val="3200"/>
              <a:buFont typeface="Arial"/>
              <a:buChar char="•"/>
            </a:pPr>
            <a:r>
              <a:rPr b="0" i="0" lang="en-US" sz="3200" u="none" cap="none" strike="noStrike">
                <a:solidFill>
                  <a:srgbClr val="0070C0"/>
                </a:solidFill>
                <a:latin typeface="Arial"/>
                <a:ea typeface="Arial"/>
                <a:cs typeface="Arial"/>
                <a:sym typeface="Arial"/>
              </a:rPr>
              <a:t>Neutrons collide with nuclei of formation’s atoms</a:t>
            </a:r>
            <a:endParaRPr/>
          </a:p>
          <a:p>
            <a:pPr indent="-342900" lvl="0" marL="342900" marR="0" rtl="0" algn="l">
              <a:lnSpc>
                <a:spcPct val="100000"/>
              </a:lnSpc>
              <a:spcBef>
                <a:spcPts val="144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Neutrons lose energy (velocity) with each collision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500"/>
                                        <p:tgtEl>
                                          <p:spTgt spid="105"/>
                                        </p:tgtEl>
                                      </p:cBhvr>
                                    </p:animEffect>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500"/>
                                        <p:tgtEl>
                                          <p:spTgt spid="106">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500"/>
                                        <p:tgtEl>
                                          <p:spTgt spid="106">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Effect filter="fade" transition="in">
                                      <p:cBhvr>
                                        <p:cTn dur="500"/>
                                        <p:tgtEl>
                                          <p:spTgt spid="10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pic>
        <p:nvPicPr>
          <p:cNvPr id="576" name="Google Shape;576;p43"/>
          <p:cNvPicPr preferRelativeResize="0"/>
          <p:nvPr>
            <p:ph idx="1" type="body"/>
          </p:nvPr>
        </p:nvPicPr>
        <p:blipFill rotWithShape="1">
          <a:blip r:embed="rId3">
            <a:alphaModFix/>
          </a:blip>
          <a:srcRect b="0" l="0" r="0" t="0"/>
          <a:stretch/>
        </p:blipFill>
        <p:spPr>
          <a:xfrm>
            <a:off x="990600" y="628650"/>
            <a:ext cx="7010400" cy="52578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0" name="Shape 580"/>
        <p:cNvGrpSpPr/>
        <p:nvPr/>
      </p:nvGrpSpPr>
      <p:grpSpPr>
        <a:xfrm>
          <a:off x="0" y="0"/>
          <a:ext cx="0" cy="0"/>
          <a:chOff x="0" y="0"/>
          <a:chExt cx="0" cy="0"/>
        </a:xfrm>
      </p:grpSpPr>
      <p:pic>
        <p:nvPicPr>
          <p:cNvPr id="581" name="Google Shape;581;p44"/>
          <p:cNvPicPr preferRelativeResize="0"/>
          <p:nvPr/>
        </p:nvPicPr>
        <p:blipFill rotWithShape="1">
          <a:blip r:embed="rId3">
            <a:alphaModFix/>
          </a:blip>
          <a:srcRect b="0" l="0" r="0" t="0"/>
          <a:stretch/>
        </p:blipFill>
        <p:spPr>
          <a:xfrm>
            <a:off x="1689100" y="215900"/>
            <a:ext cx="5310187" cy="6469062"/>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sp>
        <p:nvSpPr>
          <p:cNvPr id="586" name="Google Shape;586;p45"/>
          <p:cNvSpPr txBox="1"/>
          <p:nvPr/>
        </p:nvSpPr>
        <p:spPr>
          <a:xfrm>
            <a:off x="1676400" y="1371600"/>
            <a:ext cx="5130900" cy="45243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C00000"/>
              </a:buClr>
              <a:buSzPts val="3200"/>
              <a:buFont typeface="Arial"/>
              <a:buNone/>
            </a:pPr>
            <a:r>
              <a:rPr b="1" i="0" lang="en-US" sz="3200" u="sng">
                <a:solidFill>
                  <a:srgbClr val="C00000"/>
                </a:solidFill>
                <a:latin typeface="Arial"/>
                <a:ea typeface="Arial"/>
                <a:cs typeface="Arial"/>
                <a:sym typeface="Arial"/>
              </a:rPr>
              <a:t>USES OF NEUTRON LOG</a:t>
            </a:r>
            <a:endParaRPr/>
          </a:p>
          <a:p>
            <a:pPr indent="-342900" lvl="0" marL="342900" marR="0" rtl="0" algn="l">
              <a:lnSpc>
                <a:spcPct val="100000"/>
              </a:lnSpc>
              <a:spcBef>
                <a:spcPts val="0"/>
              </a:spcBef>
              <a:spcAft>
                <a:spcPts val="0"/>
              </a:spcAft>
              <a:buClr>
                <a:schemeClr val="dk1"/>
              </a:buClr>
              <a:buSzPts val="3200"/>
              <a:buFont typeface="Arial"/>
              <a:buNone/>
            </a:pPr>
            <a:r>
              <a:t/>
            </a:r>
            <a:endParaRPr b="1" i="0" sz="3200" u="none">
              <a:solidFill>
                <a:srgbClr val="C00000"/>
              </a:solidFill>
              <a:latin typeface="Arial"/>
              <a:ea typeface="Arial"/>
              <a:cs typeface="Arial"/>
              <a:sym typeface="Arial"/>
            </a:endParaRPr>
          </a:p>
          <a:p>
            <a:pPr indent="-342900" lvl="0" marL="342900" marR="0" rtl="0" algn="l">
              <a:lnSpc>
                <a:spcPct val="100000"/>
              </a:lnSpc>
              <a:spcBef>
                <a:spcPts val="0"/>
              </a:spcBef>
              <a:spcAft>
                <a:spcPts val="0"/>
              </a:spcAft>
              <a:buClr>
                <a:srgbClr val="0000CC"/>
              </a:buClr>
              <a:buSzPts val="3200"/>
              <a:buFont typeface="Arial"/>
              <a:buAutoNum type="arabicPeriod"/>
            </a:pPr>
            <a:r>
              <a:rPr b="1" i="0" lang="en-US" sz="3200" u="none">
                <a:solidFill>
                  <a:srgbClr val="0000CC"/>
                </a:solidFill>
                <a:latin typeface="Arial"/>
                <a:ea typeface="Arial"/>
                <a:cs typeface="Arial"/>
                <a:sym typeface="Arial"/>
              </a:rPr>
              <a:t>Porosity Analyses</a:t>
            </a:r>
            <a:endParaRPr/>
          </a:p>
          <a:p>
            <a:pPr indent="-139700" lvl="0" marL="342900" marR="0" rtl="0" algn="l">
              <a:lnSpc>
                <a:spcPct val="100000"/>
              </a:lnSpc>
              <a:spcBef>
                <a:spcPts val="0"/>
              </a:spcBef>
              <a:spcAft>
                <a:spcPts val="0"/>
              </a:spcAft>
              <a:buClr>
                <a:schemeClr val="dk1"/>
              </a:buClr>
              <a:buSzPts val="3200"/>
              <a:buFont typeface="Arial"/>
              <a:buNone/>
            </a:pPr>
            <a:r>
              <a:t/>
            </a:r>
            <a:endParaRPr b="1" i="0" sz="3200" u="none">
              <a:solidFill>
                <a:srgbClr val="C00000"/>
              </a:solidFill>
              <a:latin typeface="Arial"/>
              <a:ea typeface="Arial"/>
              <a:cs typeface="Arial"/>
              <a:sym typeface="Arial"/>
            </a:endParaRPr>
          </a:p>
          <a:p>
            <a:pPr indent="-342900" lvl="0" marL="342900" marR="0" rtl="0" algn="l">
              <a:lnSpc>
                <a:spcPct val="100000"/>
              </a:lnSpc>
              <a:spcBef>
                <a:spcPts val="0"/>
              </a:spcBef>
              <a:spcAft>
                <a:spcPts val="0"/>
              </a:spcAft>
              <a:buClr>
                <a:srgbClr val="C00000"/>
              </a:buClr>
              <a:buSzPts val="3200"/>
              <a:buFont typeface="Arial"/>
              <a:buAutoNum type="arabicPeriod"/>
            </a:pPr>
            <a:r>
              <a:rPr b="1" i="0" lang="en-US" sz="3200" u="none">
                <a:solidFill>
                  <a:srgbClr val="C00000"/>
                </a:solidFill>
                <a:latin typeface="Arial"/>
                <a:ea typeface="Arial"/>
                <a:cs typeface="Arial"/>
                <a:sym typeface="Arial"/>
              </a:rPr>
              <a:t>Lithology identification</a:t>
            </a:r>
            <a:endParaRPr/>
          </a:p>
          <a:p>
            <a:pPr indent="-139700" lvl="0" marL="342900" marR="0" rtl="0" algn="l">
              <a:lnSpc>
                <a:spcPct val="100000"/>
              </a:lnSpc>
              <a:spcBef>
                <a:spcPts val="0"/>
              </a:spcBef>
              <a:spcAft>
                <a:spcPts val="0"/>
              </a:spcAft>
              <a:buClr>
                <a:schemeClr val="dk1"/>
              </a:buClr>
              <a:buSzPts val="3200"/>
              <a:buFont typeface="Arial"/>
              <a:buNone/>
            </a:pPr>
            <a:r>
              <a:t/>
            </a:r>
            <a:endParaRPr b="1" i="0" sz="3200" u="none">
              <a:solidFill>
                <a:srgbClr val="C00000"/>
              </a:solidFill>
              <a:latin typeface="Arial"/>
              <a:ea typeface="Arial"/>
              <a:cs typeface="Arial"/>
              <a:sym typeface="Arial"/>
            </a:endParaRPr>
          </a:p>
          <a:p>
            <a:pPr indent="-342900" lvl="0" marL="342900" marR="0" rtl="0" algn="l">
              <a:lnSpc>
                <a:spcPct val="100000"/>
              </a:lnSpc>
              <a:spcBef>
                <a:spcPts val="0"/>
              </a:spcBef>
              <a:spcAft>
                <a:spcPts val="0"/>
              </a:spcAft>
              <a:buClr>
                <a:srgbClr val="00B050"/>
              </a:buClr>
              <a:buSzPts val="3200"/>
              <a:buFont typeface="Arial"/>
              <a:buAutoNum type="arabicPeriod"/>
            </a:pPr>
            <a:r>
              <a:rPr b="1" i="0" lang="en-US" sz="3200" u="none">
                <a:solidFill>
                  <a:srgbClr val="00B050"/>
                </a:solidFill>
                <a:latin typeface="Arial"/>
                <a:ea typeface="Arial"/>
                <a:cs typeface="Arial"/>
                <a:sym typeface="Arial"/>
              </a:rPr>
              <a:t>Clay analysis</a:t>
            </a:r>
            <a:endParaRPr/>
          </a:p>
          <a:p>
            <a:pPr indent="-139700" lvl="0" marL="342900" marR="0" rtl="0" algn="l">
              <a:lnSpc>
                <a:spcPct val="100000"/>
              </a:lnSpc>
              <a:spcBef>
                <a:spcPts val="0"/>
              </a:spcBef>
              <a:spcAft>
                <a:spcPts val="0"/>
              </a:spcAft>
              <a:buClr>
                <a:schemeClr val="dk1"/>
              </a:buClr>
              <a:buSzPts val="3200"/>
              <a:buFont typeface="Arial"/>
              <a:buNone/>
            </a:pPr>
            <a:r>
              <a:t/>
            </a:r>
            <a:endParaRPr b="1" i="0" sz="3200" u="none">
              <a:solidFill>
                <a:srgbClr val="C00000"/>
              </a:solidFill>
              <a:latin typeface="Arial"/>
              <a:ea typeface="Arial"/>
              <a:cs typeface="Arial"/>
              <a:sym typeface="Arial"/>
            </a:endParaRPr>
          </a:p>
          <a:p>
            <a:pPr indent="-342900" lvl="0" marL="342900" marR="0" rtl="0" algn="l">
              <a:lnSpc>
                <a:spcPct val="100000"/>
              </a:lnSpc>
              <a:spcBef>
                <a:spcPts val="0"/>
              </a:spcBef>
              <a:spcAft>
                <a:spcPts val="0"/>
              </a:spcAft>
              <a:buClr>
                <a:srgbClr val="C00000"/>
              </a:buClr>
              <a:buSzPts val="3200"/>
              <a:buFont typeface="Arial"/>
              <a:buAutoNum type="arabicPeriod"/>
            </a:pPr>
            <a:r>
              <a:rPr b="1" i="0" lang="en-US" sz="3200" u="none">
                <a:solidFill>
                  <a:srgbClr val="C00000"/>
                </a:solidFill>
                <a:latin typeface="Arial"/>
                <a:ea typeface="Arial"/>
                <a:cs typeface="Arial"/>
                <a:sym typeface="Arial"/>
              </a:rPr>
              <a:t>Gas detection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7"/>
          <p:cNvSpPr txBox="1"/>
          <p:nvPr>
            <p:ph idx="4294967295" type="title"/>
          </p:nvPr>
        </p:nvSpPr>
        <p:spPr>
          <a:xfrm>
            <a:off x="1828800" y="533400"/>
            <a:ext cx="52626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4400"/>
              <a:buFont typeface="Arial"/>
              <a:buNone/>
            </a:pPr>
            <a:r>
              <a:rPr b="1" i="0" lang="en-US" sz="4400" u="none" cap="none" strike="noStrike">
                <a:solidFill>
                  <a:srgbClr val="990000"/>
                </a:solidFill>
                <a:latin typeface="Arial"/>
                <a:ea typeface="Arial"/>
                <a:cs typeface="Arial"/>
                <a:sym typeface="Arial"/>
              </a:rPr>
              <a:t>NEUTRON LOG</a:t>
            </a:r>
            <a:endParaRPr/>
          </a:p>
        </p:txBody>
      </p:sp>
      <p:sp>
        <p:nvSpPr>
          <p:cNvPr id="114" name="Google Shape;114;p17"/>
          <p:cNvSpPr txBox="1"/>
          <p:nvPr>
            <p:ph idx="4294967295" type="body"/>
          </p:nvPr>
        </p:nvSpPr>
        <p:spPr>
          <a:xfrm>
            <a:off x="914400" y="2209800"/>
            <a:ext cx="75438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The most energy is lost when colliding with a hydrogen atom nucleus</a:t>
            </a:r>
            <a:endParaRPr/>
          </a:p>
          <a:p>
            <a:pPr indent="-342900" lvl="0" marL="342900" marR="0" rtl="0" algn="l">
              <a:lnSpc>
                <a:spcPct val="100000"/>
              </a:lnSpc>
              <a:spcBef>
                <a:spcPts val="1440"/>
              </a:spcBef>
              <a:spcAft>
                <a:spcPts val="0"/>
              </a:spcAft>
              <a:buClr>
                <a:srgbClr val="0070C0"/>
              </a:buClr>
              <a:buSzPts val="3200"/>
              <a:buFont typeface="Arial"/>
              <a:buChar char="•"/>
            </a:pPr>
            <a:r>
              <a:rPr b="0" i="0" lang="en-US" sz="3200" u="none" cap="none" strike="noStrike">
                <a:solidFill>
                  <a:srgbClr val="0070C0"/>
                </a:solidFill>
                <a:latin typeface="Arial"/>
                <a:ea typeface="Arial"/>
                <a:cs typeface="Arial"/>
                <a:sym typeface="Arial"/>
              </a:rPr>
              <a:t>Neutrons are slowed sufficiently to be captured by nuclei</a:t>
            </a:r>
            <a:endParaRPr/>
          </a:p>
          <a:p>
            <a:pPr indent="-342900" lvl="0" marL="342900" marR="0" rtl="0" algn="l">
              <a:lnSpc>
                <a:spcPct val="100000"/>
              </a:lnSpc>
              <a:spcBef>
                <a:spcPts val="1440"/>
              </a:spcBef>
              <a:spcAft>
                <a:spcPts val="0"/>
              </a:spcAft>
              <a:buClr>
                <a:schemeClr val="dk1"/>
              </a:buClr>
              <a:buSzPts val="3200"/>
              <a:buFont typeface="Arial"/>
              <a:buChar char="•"/>
            </a:pPr>
            <a:r>
              <a:rPr b="0" i="0" lang="en-US" sz="3200" u="none" cap="none" strike="noStrike">
                <a:solidFill>
                  <a:schemeClr val="dk1"/>
                </a:solidFill>
                <a:latin typeface="Arial"/>
                <a:ea typeface="Arial"/>
                <a:cs typeface="Arial"/>
                <a:sym typeface="Arial"/>
              </a:rPr>
              <a:t>Capturing nuclei become excited and emit gamma rays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8">
                                  <p:stCondLst>
                                    <p:cond delay="0"/>
                                  </p:stCondLst>
                                  <p:childTnLst>
                                    <p:set>
                                      <p:cBhvr>
                                        <p:cTn dur="1" fill="hold">
                                          <p:stCondLst>
                                            <p:cond delay="0"/>
                                          </p:stCondLst>
                                        </p:cTn>
                                        <p:tgtEl>
                                          <p:spTgt spid="113"/>
                                        </p:tgtEl>
                                        <p:attrNameLst>
                                          <p:attrName>style.visibility</p:attrName>
                                        </p:attrNameLst>
                                      </p:cBhvr>
                                      <p:to>
                                        <p:strVal val="visible"/>
                                      </p:to>
                                    </p:set>
                                    <p:anim calcmode="lin" valueType="num">
                                      <p:cBhvr additive="base">
                                        <p:cTn dur="500"/>
                                        <p:tgtEl>
                                          <p:spTgt spid="113"/>
                                        </p:tgtEl>
                                        <p:attrNameLst>
                                          <p:attrName>ppt_x</p:attrName>
                                        </p:attrNameLst>
                                      </p:cBhvr>
                                      <p:tavLst>
                                        <p:tav fmla="" tm="0">
                                          <p:val>
                                            <p:strVal val="#ppt_x-1"/>
                                          </p:val>
                                        </p:tav>
                                        <p:tav fmla="" tm="100000">
                                          <p:val>
                                            <p:strVal val="#ppt_x"/>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Effect filter="fade" transition="in">
                                      <p:cBhvr>
                                        <p:cTn dur="500"/>
                                        <p:tgtEl>
                                          <p:spTgt spid="114">
                                            <p:txEl>
                                              <p:pRg end="0" st="0"/>
                                            </p:txEl>
                                          </p:spTgt>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Effect filter="fade" transition="in">
                                      <p:cBhvr>
                                        <p:cTn dur="500"/>
                                        <p:tgtEl>
                                          <p:spTgt spid="114">
                                            <p:txEl>
                                              <p:pRg end="1" st="1"/>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Effect filter="fade" transition="in">
                                      <p:cBhvr>
                                        <p:cTn dur="500"/>
                                        <p:tgtEl>
                                          <p:spTgt spid="11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idx="4294967295" type="title"/>
          </p:nvPr>
        </p:nvSpPr>
        <p:spPr>
          <a:xfrm>
            <a:off x="1600200" y="457200"/>
            <a:ext cx="5719800" cy="8382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4400"/>
              <a:buFont typeface="Arial"/>
              <a:buNone/>
            </a:pPr>
            <a:r>
              <a:rPr b="1" i="0" lang="en-US" sz="4400" u="none" cap="none" strike="noStrike">
                <a:solidFill>
                  <a:srgbClr val="990000"/>
                </a:solidFill>
                <a:latin typeface="Arial"/>
                <a:ea typeface="Arial"/>
                <a:cs typeface="Arial"/>
                <a:sym typeface="Arial"/>
              </a:rPr>
              <a:t>NEUTRON LOG</a:t>
            </a:r>
            <a:endParaRPr/>
          </a:p>
        </p:txBody>
      </p:sp>
      <p:sp>
        <p:nvSpPr>
          <p:cNvPr id="122" name="Google Shape;122;p18"/>
          <p:cNvSpPr txBox="1"/>
          <p:nvPr>
            <p:ph idx="4294967295" type="body"/>
          </p:nvPr>
        </p:nvSpPr>
        <p:spPr>
          <a:xfrm>
            <a:off x="484187" y="1371600"/>
            <a:ext cx="82488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Depending on type of logging tool either gamma rays or non-captured neutrons are recorded</a:t>
            </a:r>
            <a:endParaRPr/>
          </a:p>
          <a:p>
            <a:pPr indent="-342900" lvl="0" marL="342900" marR="0" rtl="0" algn="l">
              <a:lnSpc>
                <a:spcPct val="90000"/>
              </a:lnSpc>
              <a:spcBef>
                <a:spcPts val="1260"/>
              </a:spcBef>
              <a:spcAft>
                <a:spcPts val="0"/>
              </a:spcAft>
              <a:buClr>
                <a:srgbClr val="0070C0"/>
              </a:buClr>
              <a:buSzPts val="2800"/>
              <a:buFont typeface="Arial"/>
              <a:buChar char="•"/>
            </a:pPr>
            <a:r>
              <a:rPr b="0" i="0" lang="en-US" sz="2800" u="none" cap="none" strike="noStrike">
                <a:solidFill>
                  <a:srgbClr val="0070C0"/>
                </a:solidFill>
                <a:latin typeface="Arial"/>
                <a:ea typeface="Arial"/>
                <a:cs typeface="Arial"/>
                <a:sym typeface="Arial"/>
              </a:rPr>
              <a:t>Log records porosity based on neutrons captured by formation</a:t>
            </a:r>
            <a:endParaRPr/>
          </a:p>
          <a:p>
            <a:pPr indent="-342900" lvl="0" marL="342900" marR="0" rtl="0" algn="l">
              <a:lnSpc>
                <a:spcPct val="90000"/>
              </a:lnSpc>
              <a:spcBef>
                <a:spcPts val="1260"/>
              </a:spcBef>
              <a:spcAft>
                <a:spcPts val="0"/>
              </a:spcAft>
              <a:buClr>
                <a:schemeClr val="dk1"/>
              </a:buClr>
              <a:buSzPts val="2800"/>
              <a:buFont typeface="Arial"/>
              <a:buChar char="•"/>
            </a:pPr>
            <a:r>
              <a:rPr b="0" i="0" lang="en-US" sz="2800" u="none" cap="none" strike="noStrike">
                <a:solidFill>
                  <a:schemeClr val="dk1"/>
                </a:solidFill>
                <a:latin typeface="Arial"/>
                <a:ea typeface="Arial"/>
                <a:cs typeface="Arial"/>
                <a:sym typeface="Arial"/>
              </a:rPr>
              <a:t>If hydrogen is in pore space, porosity is related to the ratio of neutrons emitted to those counted as captured</a:t>
            </a:r>
            <a:endParaRPr/>
          </a:p>
          <a:p>
            <a:pPr indent="-342900" lvl="0" marL="342900" marR="0" rtl="0" algn="l">
              <a:lnSpc>
                <a:spcPct val="90000"/>
              </a:lnSpc>
              <a:spcBef>
                <a:spcPts val="560"/>
              </a:spcBef>
              <a:spcAft>
                <a:spcPts val="0"/>
              </a:spcAft>
              <a:buClr>
                <a:srgbClr val="7030A0"/>
              </a:buClr>
              <a:buSzPts val="2800"/>
              <a:buFont typeface="Arial"/>
              <a:buChar char="•"/>
            </a:pPr>
            <a:r>
              <a:rPr b="0" i="0" lang="en-US" sz="2800" u="none" cap="none" strike="noStrike">
                <a:solidFill>
                  <a:srgbClr val="7030A0"/>
                </a:solidFill>
                <a:latin typeface="Arial"/>
                <a:ea typeface="Arial"/>
                <a:cs typeface="Arial"/>
                <a:sym typeface="Arial"/>
              </a:rPr>
              <a:t>Neutron log reports porosity, calibrated assuming calcite matrix and fresh water in pores, if these assumptions are  invalid we must correct the neutron porosity value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Effect filter="fade" transition="in">
                                      <p:cBhvr>
                                        <p:cTn dur="500"/>
                                        <p:tgtEl>
                                          <p:spTgt spid="122">
                                            <p:txEl>
                                              <p:pRg end="0" st="0"/>
                                            </p:txEl>
                                          </p:spTgt>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Effect filter="fade" transition="in">
                                      <p:cBhvr>
                                        <p:cTn dur="500"/>
                                        <p:tgtEl>
                                          <p:spTgt spid="122">
                                            <p:txEl>
                                              <p:pRg end="1" st="1"/>
                                            </p:txEl>
                                          </p:spTgt>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Effect filter="fade" transition="in">
                                      <p:cBhvr>
                                        <p:cTn dur="500"/>
                                        <p:tgtEl>
                                          <p:spTgt spid="122">
                                            <p:txEl>
                                              <p:pRg end="2" st="2"/>
                                            </p:txEl>
                                          </p:spTgt>
                                        </p:tgtEl>
                                      </p:cBhvr>
                                    </p:animEffect>
                                  </p:childTnLst>
                                </p:cTn>
                              </p:par>
                            </p:childTnLst>
                          </p:cTn>
                        </p:par>
                        <p:par>
                          <p:cTn fill="hold">
                            <p:stCondLst>
                              <p:cond delay="2500"/>
                            </p:stCondLst>
                            <p:childTnLst>
                              <p:par>
                                <p:cTn fill="hold" nodeType="afterEffect" presetClass="entr" presetID="10" presetSubtype="0">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Effect filter="fade" transition="in">
                                      <p:cBhvr>
                                        <p:cTn dur="500"/>
                                        <p:tgtEl>
                                          <p:spTgt spid="12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533400" y="533400"/>
            <a:ext cx="8229600" cy="914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4000"/>
              <a:buFont typeface="Arial"/>
              <a:buNone/>
            </a:pPr>
            <a:br>
              <a:rPr b="0" i="0" lang="en-US" sz="4000" u="none">
                <a:solidFill>
                  <a:schemeClr val="dk2"/>
                </a:solidFill>
                <a:latin typeface="Arial"/>
                <a:ea typeface="Arial"/>
                <a:cs typeface="Arial"/>
                <a:sym typeface="Arial"/>
              </a:rPr>
            </a:br>
            <a:endParaRPr/>
          </a:p>
        </p:txBody>
      </p:sp>
      <p:sp>
        <p:nvSpPr>
          <p:cNvPr id="128" name="Google Shape;128;p19"/>
          <p:cNvSpPr txBox="1"/>
          <p:nvPr>
            <p:ph idx="1" type="body"/>
          </p:nvPr>
        </p:nvSpPr>
        <p:spPr>
          <a:xfrm>
            <a:off x="228600" y="914400"/>
            <a:ext cx="8382000" cy="5181600"/>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Hydrogen is the most efficient in slowing down and reducing the energy of neutrons. </a:t>
            </a:r>
            <a:endParaRPr/>
          </a:p>
          <a:p>
            <a:pPr indent="-342900" lvl="0" marL="342900" rtl="0" algn="just">
              <a:lnSpc>
                <a:spcPct val="90000"/>
              </a:lnSpc>
              <a:spcBef>
                <a:spcPts val="12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In formations containing 100 percent water saturation, neutrons are thermalized within 8 centimeters. </a:t>
            </a:r>
            <a:endParaRPr/>
          </a:p>
          <a:p>
            <a:pPr indent="-342900" lvl="0" marL="342900" rtl="0" algn="just">
              <a:lnSpc>
                <a:spcPct val="90000"/>
              </a:lnSpc>
              <a:spcBef>
                <a:spcPts val="12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The same formations having 1 percent water saturation will thermalize neutrons within 18 to 26 centimeters.  </a:t>
            </a:r>
            <a:endParaRPr/>
          </a:p>
          <a:p>
            <a:pPr indent="-342900" lvl="0" marL="342900" rtl="0" algn="just">
              <a:lnSpc>
                <a:spcPct val="90000"/>
              </a:lnSpc>
              <a:spcBef>
                <a:spcPts val="1200"/>
              </a:spcBef>
              <a:spcAft>
                <a:spcPts val="0"/>
              </a:spcAft>
              <a:buClr>
                <a:srgbClr val="0000CC"/>
              </a:buClr>
              <a:buSzPts val="2400"/>
              <a:buFont typeface="Arial"/>
              <a:buChar char="•"/>
            </a:pPr>
            <a:r>
              <a:rPr b="1" i="0" lang="en-US" sz="2400" u="none">
                <a:solidFill>
                  <a:srgbClr val="0000CC"/>
                </a:solidFill>
                <a:latin typeface="Arial"/>
                <a:ea typeface="Arial"/>
                <a:cs typeface="Arial"/>
                <a:sym typeface="Arial"/>
              </a:rPr>
              <a:t>The depth of investigation is dependent on porosity and as porosity decreases, the depth of investigation increases.</a:t>
            </a:r>
            <a:endParaRPr/>
          </a:p>
          <a:p>
            <a:pPr indent="-342900" lvl="0" marL="342900" rtl="0" algn="just">
              <a:lnSpc>
                <a:spcPct val="90000"/>
              </a:lnSpc>
              <a:spcBef>
                <a:spcPts val="1200"/>
              </a:spcBef>
              <a:spcAft>
                <a:spcPts val="0"/>
              </a:spcAft>
              <a:buClr>
                <a:srgbClr val="FF0000"/>
              </a:buClr>
              <a:buSzPts val="2400"/>
              <a:buFont typeface="Arial"/>
              <a:buChar char="•"/>
            </a:pPr>
            <a:r>
              <a:rPr b="1" i="0" lang="en-US" sz="2400" u="none">
                <a:solidFill>
                  <a:srgbClr val="FF0000"/>
                </a:solidFill>
                <a:latin typeface="Arial"/>
                <a:ea typeface="Arial"/>
                <a:cs typeface="Arial"/>
                <a:sym typeface="Arial"/>
              </a:rPr>
              <a:t>It has been estimated that 90 percent of the response in a dry sand will come from a depth of investigation of less than 58 cm.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id="133" name="Google Shape;133;p20"/>
          <p:cNvPicPr preferRelativeResize="0"/>
          <p:nvPr/>
        </p:nvPicPr>
        <p:blipFill rotWithShape="1">
          <a:blip r:embed="rId3">
            <a:alphaModFix/>
          </a:blip>
          <a:srcRect b="0" l="0" r="0" t="0"/>
          <a:stretch/>
        </p:blipFill>
        <p:spPr>
          <a:xfrm>
            <a:off x="1371600" y="533400"/>
            <a:ext cx="6400800" cy="5962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grpSp>
        <p:nvGrpSpPr>
          <p:cNvPr id="140" name="Google Shape;140;p21"/>
          <p:cNvGrpSpPr/>
          <p:nvPr/>
        </p:nvGrpSpPr>
        <p:grpSpPr>
          <a:xfrm>
            <a:off x="465137" y="1143000"/>
            <a:ext cx="5326062" cy="5405608"/>
            <a:chOff x="293" y="720"/>
            <a:chExt cx="3355" cy="3405"/>
          </a:xfrm>
        </p:grpSpPr>
        <p:grpSp>
          <p:nvGrpSpPr>
            <p:cNvPr id="141" name="Google Shape;141;p21"/>
            <p:cNvGrpSpPr/>
            <p:nvPr/>
          </p:nvGrpSpPr>
          <p:grpSpPr>
            <a:xfrm>
              <a:off x="293" y="720"/>
              <a:ext cx="3355" cy="3320"/>
              <a:chOff x="1296" y="720"/>
              <a:chExt cx="3355" cy="3320"/>
            </a:xfrm>
          </p:grpSpPr>
          <p:sp>
            <p:nvSpPr>
              <p:cNvPr id="142" name="Google Shape;142;p21"/>
              <p:cNvSpPr txBox="1"/>
              <p:nvPr/>
            </p:nvSpPr>
            <p:spPr>
              <a:xfrm>
                <a:off x="1351" y="796"/>
                <a:ext cx="3300" cy="600"/>
              </a:xfrm>
              <a:prstGeom prst="rect">
                <a:avLst/>
              </a:pr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3" name="Google Shape;143;p21"/>
              <p:cNvSpPr txBox="1"/>
              <p:nvPr/>
            </p:nvSpPr>
            <p:spPr>
              <a:xfrm>
                <a:off x="1351" y="796"/>
                <a:ext cx="3300" cy="600"/>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4" name="Google Shape;144;p21"/>
              <p:cNvSpPr txBox="1"/>
              <p:nvPr/>
            </p:nvSpPr>
            <p:spPr>
              <a:xfrm>
                <a:off x="1296" y="796"/>
                <a:ext cx="3300" cy="6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5" name="Google Shape;145;p21"/>
              <p:cNvSpPr txBox="1"/>
              <p:nvPr/>
            </p:nvSpPr>
            <p:spPr>
              <a:xfrm>
                <a:off x="1296" y="1340"/>
                <a:ext cx="3300" cy="27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46" name="Google Shape;146;p21"/>
              <p:cNvCxnSpPr/>
              <p:nvPr/>
            </p:nvCxnSpPr>
            <p:spPr>
              <a:xfrm>
                <a:off x="1627" y="881"/>
                <a:ext cx="600" cy="0"/>
              </a:xfrm>
              <a:prstGeom prst="straightConnector1">
                <a:avLst/>
              </a:prstGeom>
              <a:noFill/>
              <a:ln cap="flat" cmpd="sng" w="9525">
                <a:solidFill>
                  <a:srgbClr val="0000FF"/>
                </a:solidFill>
                <a:prstDash val="solid"/>
                <a:miter lim="800000"/>
                <a:headEnd len="med" w="med" type="none"/>
                <a:tailEnd len="med" w="med" type="none"/>
              </a:ln>
            </p:spPr>
          </p:cxnSp>
          <p:cxnSp>
            <p:nvCxnSpPr>
              <p:cNvPr id="147" name="Google Shape;147;p21"/>
              <p:cNvCxnSpPr/>
              <p:nvPr/>
            </p:nvCxnSpPr>
            <p:spPr>
              <a:xfrm>
                <a:off x="1627" y="882"/>
                <a:ext cx="600" cy="0"/>
              </a:xfrm>
              <a:prstGeom prst="straightConnector1">
                <a:avLst/>
              </a:prstGeom>
              <a:noFill/>
              <a:ln cap="flat" cmpd="sng" w="9525">
                <a:solidFill>
                  <a:srgbClr val="0000FF"/>
                </a:solidFill>
                <a:prstDash val="solid"/>
                <a:miter lim="800000"/>
                <a:headEnd len="med" w="med" type="none"/>
                <a:tailEnd len="med" w="med" type="none"/>
              </a:ln>
            </p:spPr>
          </p:cxnSp>
          <p:cxnSp>
            <p:nvCxnSpPr>
              <p:cNvPr id="148" name="Google Shape;148;p21"/>
              <p:cNvCxnSpPr/>
              <p:nvPr/>
            </p:nvCxnSpPr>
            <p:spPr>
              <a:xfrm>
                <a:off x="1627" y="885"/>
                <a:ext cx="600" cy="0"/>
              </a:xfrm>
              <a:prstGeom prst="straightConnector1">
                <a:avLst/>
              </a:prstGeom>
              <a:noFill/>
              <a:ln cap="flat" cmpd="sng" w="9525">
                <a:solidFill>
                  <a:srgbClr val="0000FF"/>
                </a:solidFill>
                <a:prstDash val="solid"/>
                <a:miter lim="800000"/>
                <a:headEnd len="med" w="med" type="none"/>
                <a:tailEnd len="med" w="med" type="none"/>
              </a:ln>
            </p:spPr>
          </p:cxnSp>
          <p:cxnSp>
            <p:nvCxnSpPr>
              <p:cNvPr id="149" name="Google Shape;149;p21"/>
              <p:cNvCxnSpPr/>
              <p:nvPr/>
            </p:nvCxnSpPr>
            <p:spPr>
              <a:xfrm>
                <a:off x="1627" y="886"/>
                <a:ext cx="600" cy="0"/>
              </a:xfrm>
              <a:prstGeom prst="straightConnector1">
                <a:avLst/>
              </a:prstGeom>
              <a:noFill/>
              <a:ln cap="flat" cmpd="sng" w="9525">
                <a:solidFill>
                  <a:srgbClr val="0000FF"/>
                </a:solidFill>
                <a:prstDash val="solid"/>
                <a:miter lim="800000"/>
                <a:headEnd len="med" w="med" type="none"/>
                <a:tailEnd len="med" w="med" type="none"/>
              </a:ln>
            </p:spPr>
          </p:cxnSp>
          <p:cxnSp>
            <p:nvCxnSpPr>
              <p:cNvPr id="150" name="Google Shape;150;p21"/>
              <p:cNvCxnSpPr/>
              <p:nvPr/>
            </p:nvCxnSpPr>
            <p:spPr>
              <a:xfrm>
                <a:off x="1627" y="888"/>
                <a:ext cx="600" cy="0"/>
              </a:xfrm>
              <a:prstGeom prst="straightConnector1">
                <a:avLst/>
              </a:prstGeom>
              <a:noFill/>
              <a:ln cap="flat" cmpd="sng" w="9525">
                <a:solidFill>
                  <a:srgbClr val="0000FF"/>
                </a:solidFill>
                <a:prstDash val="solid"/>
                <a:miter lim="800000"/>
                <a:headEnd len="med" w="med" type="none"/>
                <a:tailEnd len="med" w="med" type="none"/>
              </a:ln>
            </p:spPr>
          </p:cxnSp>
          <p:cxnSp>
            <p:nvCxnSpPr>
              <p:cNvPr id="151" name="Google Shape;151;p21"/>
              <p:cNvCxnSpPr/>
              <p:nvPr/>
            </p:nvCxnSpPr>
            <p:spPr>
              <a:xfrm>
                <a:off x="1627" y="889"/>
                <a:ext cx="600" cy="0"/>
              </a:xfrm>
              <a:prstGeom prst="straightConnector1">
                <a:avLst/>
              </a:prstGeom>
              <a:noFill/>
              <a:ln cap="flat" cmpd="sng" w="9525">
                <a:solidFill>
                  <a:srgbClr val="0000FF"/>
                </a:solidFill>
                <a:prstDash val="solid"/>
                <a:miter lim="800000"/>
                <a:headEnd len="med" w="med" type="none"/>
                <a:tailEnd len="med" w="med" type="none"/>
              </a:ln>
            </p:spPr>
          </p:cxnSp>
          <p:sp>
            <p:nvSpPr>
              <p:cNvPr id="152" name="Google Shape;152;p21"/>
              <p:cNvSpPr txBox="1"/>
              <p:nvPr/>
            </p:nvSpPr>
            <p:spPr>
              <a:xfrm>
                <a:off x="1834" y="812"/>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GRC</a:t>
                </a:r>
                <a:endParaRPr/>
              </a:p>
            </p:txBody>
          </p:sp>
          <p:sp>
            <p:nvSpPr>
              <p:cNvPr id="153" name="Google Shape;153;p21"/>
              <p:cNvSpPr txBox="1"/>
              <p:nvPr/>
            </p:nvSpPr>
            <p:spPr>
              <a:xfrm>
                <a:off x="1629"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a:t>
                </a:r>
                <a:endParaRPr/>
              </a:p>
            </p:txBody>
          </p:sp>
          <p:sp>
            <p:nvSpPr>
              <p:cNvPr id="154" name="Google Shape;154;p21"/>
              <p:cNvSpPr txBox="1"/>
              <p:nvPr/>
            </p:nvSpPr>
            <p:spPr>
              <a:xfrm>
                <a:off x="2039"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150</a:t>
                </a:r>
                <a:endParaRPr/>
              </a:p>
            </p:txBody>
          </p:sp>
          <p:sp>
            <p:nvSpPr>
              <p:cNvPr id="155" name="Google Shape;155;p21"/>
              <p:cNvSpPr txBox="1"/>
              <p:nvPr/>
            </p:nvSpPr>
            <p:spPr>
              <a:xfrm>
                <a:off x="1603" y="814"/>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56" name="Google Shape;156;p21"/>
              <p:cNvCxnSpPr/>
              <p:nvPr/>
            </p:nvCxnSpPr>
            <p:spPr>
              <a:xfrm>
                <a:off x="1627" y="1067"/>
                <a:ext cx="600" cy="0"/>
              </a:xfrm>
              <a:prstGeom prst="straightConnector1">
                <a:avLst/>
              </a:prstGeom>
              <a:noFill/>
              <a:ln cap="flat" cmpd="sng" w="38100">
                <a:solidFill>
                  <a:srgbClr val="008000"/>
                </a:solidFill>
                <a:prstDash val="solid"/>
                <a:miter lim="800000"/>
                <a:headEnd len="med" w="med" type="none"/>
                <a:tailEnd len="med" w="med" type="none"/>
              </a:ln>
            </p:spPr>
          </p:cxnSp>
          <p:sp>
            <p:nvSpPr>
              <p:cNvPr id="157" name="Google Shape;157;p21"/>
              <p:cNvSpPr txBox="1"/>
              <p:nvPr/>
            </p:nvSpPr>
            <p:spPr>
              <a:xfrm>
                <a:off x="1834" y="994"/>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SPC</a:t>
                </a:r>
                <a:endParaRPr/>
              </a:p>
            </p:txBody>
          </p:sp>
          <p:sp>
            <p:nvSpPr>
              <p:cNvPr id="158" name="Google Shape;158;p21"/>
              <p:cNvSpPr txBox="1"/>
              <p:nvPr/>
            </p:nvSpPr>
            <p:spPr>
              <a:xfrm>
                <a:off x="1854" y="1067"/>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MV</a:t>
                </a:r>
                <a:endParaRPr/>
              </a:p>
            </p:txBody>
          </p:sp>
          <p:sp>
            <p:nvSpPr>
              <p:cNvPr id="159" name="Google Shape;159;p21"/>
              <p:cNvSpPr txBox="1"/>
              <p:nvPr/>
            </p:nvSpPr>
            <p:spPr>
              <a:xfrm>
                <a:off x="1629" y="1067"/>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-160</a:t>
                </a:r>
                <a:endParaRPr/>
              </a:p>
            </p:txBody>
          </p:sp>
          <p:sp>
            <p:nvSpPr>
              <p:cNvPr id="160" name="Google Shape;160;p21"/>
              <p:cNvSpPr txBox="1"/>
              <p:nvPr/>
            </p:nvSpPr>
            <p:spPr>
              <a:xfrm>
                <a:off x="2080" y="1067"/>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40</a:t>
                </a:r>
                <a:endParaRPr/>
              </a:p>
            </p:txBody>
          </p:sp>
          <p:sp>
            <p:nvSpPr>
              <p:cNvPr id="161" name="Google Shape;161;p21"/>
              <p:cNvSpPr txBox="1"/>
              <p:nvPr/>
            </p:nvSpPr>
            <p:spPr>
              <a:xfrm>
                <a:off x="1603" y="995"/>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62" name="Google Shape;162;p21"/>
              <p:cNvCxnSpPr/>
              <p:nvPr/>
            </p:nvCxnSpPr>
            <p:spPr>
              <a:xfrm>
                <a:off x="1627" y="1244"/>
                <a:ext cx="600" cy="0"/>
              </a:xfrm>
              <a:prstGeom prst="straightConnector1">
                <a:avLst/>
              </a:prstGeom>
              <a:noFill/>
              <a:ln cap="flat" cmpd="sng" w="9525">
                <a:solidFill>
                  <a:srgbClr val="FF0000"/>
                </a:solidFill>
                <a:prstDash val="solid"/>
                <a:miter lim="800000"/>
                <a:headEnd len="med" w="med" type="none"/>
                <a:tailEnd len="med" w="med" type="none"/>
              </a:ln>
            </p:spPr>
          </p:cxnSp>
          <p:cxnSp>
            <p:nvCxnSpPr>
              <p:cNvPr id="163" name="Google Shape;163;p21"/>
              <p:cNvCxnSpPr/>
              <p:nvPr/>
            </p:nvCxnSpPr>
            <p:spPr>
              <a:xfrm>
                <a:off x="1627" y="1245"/>
                <a:ext cx="600" cy="0"/>
              </a:xfrm>
              <a:prstGeom prst="straightConnector1">
                <a:avLst/>
              </a:prstGeom>
              <a:noFill/>
              <a:ln cap="flat" cmpd="sng" w="9525">
                <a:solidFill>
                  <a:srgbClr val="FF0000"/>
                </a:solidFill>
                <a:prstDash val="solid"/>
                <a:miter lim="800000"/>
                <a:headEnd len="med" w="med" type="none"/>
                <a:tailEnd len="med" w="med" type="none"/>
              </a:ln>
            </p:spPr>
          </p:cxnSp>
          <p:cxnSp>
            <p:nvCxnSpPr>
              <p:cNvPr id="164" name="Google Shape;164;p21"/>
              <p:cNvCxnSpPr/>
              <p:nvPr/>
            </p:nvCxnSpPr>
            <p:spPr>
              <a:xfrm>
                <a:off x="1627" y="1247"/>
                <a:ext cx="600" cy="0"/>
              </a:xfrm>
              <a:prstGeom prst="straightConnector1">
                <a:avLst/>
              </a:prstGeom>
              <a:noFill/>
              <a:ln cap="flat" cmpd="sng" w="9525">
                <a:solidFill>
                  <a:srgbClr val="FF0000"/>
                </a:solidFill>
                <a:prstDash val="solid"/>
                <a:miter lim="800000"/>
                <a:headEnd len="med" w="med" type="none"/>
                <a:tailEnd len="med" w="med" type="none"/>
              </a:ln>
            </p:spPr>
          </p:cxnSp>
          <p:cxnSp>
            <p:nvCxnSpPr>
              <p:cNvPr id="165" name="Google Shape;165;p21"/>
              <p:cNvCxnSpPr/>
              <p:nvPr/>
            </p:nvCxnSpPr>
            <p:spPr>
              <a:xfrm>
                <a:off x="1627" y="1248"/>
                <a:ext cx="600" cy="0"/>
              </a:xfrm>
              <a:prstGeom prst="straightConnector1">
                <a:avLst/>
              </a:prstGeom>
              <a:noFill/>
              <a:ln cap="flat" cmpd="sng" w="9525">
                <a:solidFill>
                  <a:srgbClr val="FF0000"/>
                </a:solidFill>
                <a:prstDash val="solid"/>
                <a:miter lim="800000"/>
                <a:headEnd len="med" w="med" type="none"/>
                <a:tailEnd len="med" w="med" type="none"/>
              </a:ln>
            </p:spPr>
          </p:cxnSp>
          <p:cxnSp>
            <p:nvCxnSpPr>
              <p:cNvPr id="166" name="Google Shape;166;p21"/>
              <p:cNvCxnSpPr/>
              <p:nvPr/>
            </p:nvCxnSpPr>
            <p:spPr>
              <a:xfrm>
                <a:off x="1627" y="1250"/>
                <a:ext cx="600" cy="0"/>
              </a:xfrm>
              <a:prstGeom prst="straightConnector1">
                <a:avLst/>
              </a:prstGeom>
              <a:noFill/>
              <a:ln cap="flat" cmpd="sng" w="9525">
                <a:solidFill>
                  <a:srgbClr val="FF0000"/>
                </a:solidFill>
                <a:prstDash val="solid"/>
                <a:miter lim="800000"/>
                <a:headEnd len="med" w="med" type="none"/>
                <a:tailEnd len="med" w="med" type="none"/>
              </a:ln>
            </p:spPr>
          </p:cxnSp>
          <p:cxnSp>
            <p:nvCxnSpPr>
              <p:cNvPr id="167" name="Google Shape;167;p21"/>
              <p:cNvCxnSpPr/>
              <p:nvPr/>
            </p:nvCxnSpPr>
            <p:spPr>
              <a:xfrm>
                <a:off x="1627" y="1251"/>
                <a:ext cx="600" cy="0"/>
              </a:xfrm>
              <a:prstGeom prst="straightConnector1">
                <a:avLst/>
              </a:prstGeom>
              <a:noFill/>
              <a:ln cap="flat" cmpd="sng" w="9525">
                <a:solidFill>
                  <a:srgbClr val="FF0000"/>
                </a:solidFill>
                <a:prstDash val="solid"/>
                <a:miter lim="800000"/>
                <a:headEnd len="med" w="med" type="none"/>
                <a:tailEnd len="med" w="med" type="none"/>
              </a:ln>
            </p:spPr>
          </p:cxnSp>
          <p:sp>
            <p:nvSpPr>
              <p:cNvPr id="168" name="Google Shape;168;p21"/>
              <p:cNvSpPr txBox="1"/>
              <p:nvPr/>
            </p:nvSpPr>
            <p:spPr>
              <a:xfrm>
                <a:off x="1814" y="1174"/>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ACAL</a:t>
                </a:r>
                <a:endParaRPr/>
              </a:p>
            </p:txBody>
          </p:sp>
          <p:sp>
            <p:nvSpPr>
              <p:cNvPr id="169" name="Google Shape;169;p21"/>
              <p:cNvSpPr txBox="1"/>
              <p:nvPr/>
            </p:nvSpPr>
            <p:spPr>
              <a:xfrm>
                <a:off x="1629" y="1248"/>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6</a:t>
                </a:r>
                <a:endParaRPr/>
              </a:p>
            </p:txBody>
          </p:sp>
          <p:sp>
            <p:nvSpPr>
              <p:cNvPr id="170" name="Google Shape;170;p21"/>
              <p:cNvSpPr txBox="1"/>
              <p:nvPr/>
            </p:nvSpPr>
            <p:spPr>
              <a:xfrm>
                <a:off x="2080" y="1248"/>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16</a:t>
                </a:r>
                <a:endParaRPr/>
              </a:p>
            </p:txBody>
          </p:sp>
          <p:sp>
            <p:nvSpPr>
              <p:cNvPr id="171" name="Google Shape;171;p21"/>
              <p:cNvSpPr txBox="1"/>
              <p:nvPr/>
            </p:nvSpPr>
            <p:spPr>
              <a:xfrm>
                <a:off x="1603" y="1176"/>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72" name="Google Shape;172;p21"/>
              <p:cNvCxnSpPr/>
              <p:nvPr/>
            </p:nvCxnSpPr>
            <p:spPr>
              <a:xfrm>
                <a:off x="2306" y="881"/>
                <a:ext cx="900" cy="0"/>
              </a:xfrm>
              <a:prstGeom prst="straightConnector1">
                <a:avLst/>
              </a:prstGeom>
              <a:noFill/>
              <a:ln cap="flat" cmpd="sng" w="9525">
                <a:solidFill>
                  <a:srgbClr val="008000"/>
                </a:solidFill>
                <a:prstDash val="solid"/>
                <a:miter lim="800000"/>
                <a:headEnd len="med" w="med" type="none"/>
                <a:tailEnd len="med" w="med" type="none"/>
              </a:ln>
            </p:spPr>
          </p:cxnSp>
          <p:cxnSp>
            <p:nvCxnSpPr>
              <p:cNvPr id="173" name="Google Shape;173;p21"/>
              <p:cNvCxnSpPr/>
              <p:nvPr/>
            </p:nvCxnSpPr>
            <p:spPr>
              <a:xfrm>
                <a:off x="2306" y="882"/>
                <a:ext cx="900" cy="0"/>
              </a:xfrm>
              <a:prstGeom prst="straightConnector1">
                <a:avLst/>
              </a:prstGeom>
              <a:noFill/>
              <a:ln cap="flat" cmpd="sng" w="9525">
                <a:solidFill>
                  <a:srgbClr val="008000"/>
                </a:solidFill>
                <a:prstDash val="solid"/>
                <a:miter lim="800000"/>
                <a:headEnd len="med" w="med" type="none"/>
                <a:tailEnd len="med" w="med" type="none"/>
              </a:ln>
            </p:spPr>
          </p:cxnSp>
          <p:cxnSp>
            <p:nvCxnSpPr>
              <p:cNvPr id="174" name="Google Shape;174;p21"/>
              <p:cNvCxnSpPr/>
              <p:nvPr/>
            </p:nvCxnSpPr>
            <p:spPr>
              <a:xfrm>
                <a:off x="2306" y="885"/>
                <a:ext cx="900" cy="0"/>
              </a:xfrm>
              <a:prstGeom prst="straightConnector1">
                <a:avLst/>
              </a:prstGeom>
              <a:noFill/>
              <a:ln cap="flat" cmpd="sng" w="9525">
                <a:solidFill>
                  <a:srgbClr val="008000"/>
                </a:solidFill>
                <a:prstDash val="solid"/>
                <a:miter lim="800000"/>
                <a:headEnd len="med" w="med" type="none"/>
                <a:tailEnd len="med" w="med" type="none"/>
              </a:ln>
            </p:spPr>
          </p:cxnSp>
          <p:cxnSp>
            <p:nvCxnSpPr>
              <p:cNvPr id="175" name="Google Shape;175;p21"/>
              <p:cNvCxnSpPr/>
              <p:nvPr/>
            </p:nvCxnSpPr>
            <p:spPr>
              <a:xfrm>
                <a:off x="2306" y="886"/>
                <a:ext cx="900" cy="0"/>
              </a:xfrm>
              <a:prstGeom prst="straightConnector1">
                <a:avLst/>
              </a:prstGeom>
              <a:noFill/>
              <a:ln cap="flat" cmpd="sng" w="9525">
                <a:solidFill>
                  <a:srgbClr val="008000"/>
                </a:solidFill>
                <a:prstDash val="solid"/>
                <a:miter lim="800000"/>
                <a:headEnd len="med" w="med" type="none"/>
                <a:tailEnd len="med" w="med" type="none"/>
              </a:ln>
            </p:spPr>
          </p:cxnSp>
          <p:cxnSp>
            <p:nvCxnSpPr>
              <p:cNvPr id="176" name="Google Shape;176;p21"/>
              <p:cNvCxnSpPr/>
              <p:nvPr/>
            </p:nvCxnSpPr>
            <p:spPr>
              <a:xfrm>
                <a:off x="2306" y="888"/>
                <a:ext cx="900" cy="0"/>
              </a:xfrm>
              <a:prstGeom prst="straightConnector1">
                <a:avLst/>
              </a:prstGeom>
              <a:noFill/>
              <a:ln cap="flat" cmpd="sng" w="9525">
                <a:solidFill>
                  <a:srgbClr val="008000"/>
                </a:solidFill>
                <a:prstDash val="solid"/>
                <a:miter lim="800000"/>
                <a:headEnd len="med" w="med" type="none"/>
                <a:tailEnd len="med" w="med" type="none"/>
              </a:ln>
            </p:spPr>
          </p:cxnSp>
          <p:cxnSp>
            <p:nvCxnSpPr>
              <p:cNvPr id="177" name="Google Shape;177;p21"/>
              <p:cNvCxnSpPr/>
              <p:nvPr/>
            </p:nvCxnSpPr>
            <p:spPr>
              <a:xfrm>
                <a:off x="2306" y="889"/>
                <a:ext cx="900" cy="0"/>
              </a:xfrm>
              <a:prstGeom prst="straightConnector1">
                <a:avLst/>
              </a:prstGeom>
              <a:noFill/>
              <a:ln cap="flat" cmpd="sng" w="9525">
                <a:solidFill>
                  <a:srgbClr val="008000"/>
                </a:solidFill>
                <a:prstDash val="solid"/>
                <a:miter lim="800000"/>
                <a:headEnd len="med" w="med" type="none"/>
                <a:tailEnd len="med" w="med" type="none"/>
              </a:ln>
            </p:spPr>
          </p:cxnSp>
          <p:sp>
            <p:nvSpPr>
              <p:cNvPr id="178" name="Google Shape;178;p21"/>
              <p:cNvSpPr txBox="1"/>
              <p:nvPr/>
            </p:nvSpPr>
            <p:spPr>
              <a:xfrm>
                <a:off x="2605" y="812"/>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ILDC</a:t>
                </a:r>
                <a:endParaRPr/>
              </a:p>
            </p:txBody>
          </p:sp>
          <p:sp>
            <p:nvSpPr>
              <p:cNvPr id="179" name="Google Shape;179;p21"/>
              <p:cNvSpPr txBox="1"/>
              <p:nvPr/>
            </p:nvSpPr>
            <p:spPr>
              <a:xfrm>
                <a:off x="2309"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0.2</a:t>
                </a:r>
                <a:endParaRPr/>
              </a:p>
            </p:txBody>
          </p:sp>
          <p:sp>
            <p:nvSpPr>
              <p:cNvPr id="180" name="Google Shape;180;p21"/>
              <p:cNvSpPr txBox="1"/>
              <p:nvPr/>
            </p:nvSpPr>
            <p:spPr>
              <a:xfrm>
                <a:off x="2944"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200</a:t>
                </a:r>
                <a:endParaRPr/>
              </a:p>
            </p:txBody>
          </p:sp>
          <p:sp>
            <p:nvSpPr>
              <p:cNvPr id="181" name="Google Shape;181;p21"/>
              <p:cNvSpPr txBox="1"/>
              <p:nvPr/>
            </p:nvSpPr>
            <p:spPr>
              <a:xfrm>
                <a:off x="2281" y="814"/>
                <a:ext cx="9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82" name="Google Shape;182;p21"/>
              <p:cNvCxnSpPr/>
              <p:nvPr/>
            </p:nvCxnSpPr>
            <p:spPr>
              <a:xfrm>
                <a:off x="2306" y="1062"/>
                <a:ext cx="900" cy="0"/>
              </a:xfrm>
              <a:prstGeom prst="straightConnector1">
                <a:avLst/>
              </a:prstGeom>
              <a:noFill/>
              <a:ln cap="flat" cmpd="sng" w="9525">
                <a:solidFill>
                  <a:srgbClr val="FF0000"/>
                </a:solidFill>
                <a:prstDash val="solid"/>
                <a:miter lim="800000"/>
                <a:headEnd len="med" w="med" type="none"/>
                <a:tailEnd len="med" w="med" type="none"/>
              </a:ln>
            </p:spPr>
          </p:cxnSp>
          <p:cxnSp>
            <p:nvCxnSpPr>
              <p:cNvPr id="183" name="Google Shape;183;p21"/>
              <p:cNvCxnSpPr/>
              <p:nvPr/>
            </p:nvCxnSpPr>
            <p:spPr>
              <a:xfrm>
                <a:off x="2306" y="1064"/>
                <a:ext cx="900" cy="0"/>
              </a:xfrm>
              <a:prstGeom prst="straightConnector1">
                <a:avLst/>
              </a:prstGeom>
              <a:noFill/>
              <a:ln cap="flat" cmpd="sng" w="9525">
                <a:solidFill>
                  <a:srgbClr val="FF0000"/>
                </a:solidFill>
                <a:prstDash val="solid"/>
                <a:miter lim="800000"/>
                <a:headEnd len="med" w="med" type="none"/>
                <a:tailEnd len="med" w="med" type="none"/>
              </a:ln>
            </p:spPr>
          </p:cxnSp>
          <p:cxnSp>
            <p:nvCxnSpPr>
              <p:cNvPr id="184" name="Google Shape;184;p21"/>
              <p:cNvCxnSpPr/>
              <p:nvPr/>
            </p:nvCxnSpPr>
            <p:spPr>
              <a:xfrm>
                <a:off x="2306" y="1065"/>
                <a:ext cx="900" cy="0"/>
              </a:xfrm>
              <a:prstGeom prst="straightConnector1">
                <a:avLst/>
              </a:prstGeom>
              <a:noFill/>
              <a:ln cap="flat" cmpd="sng" w="9525">
                <a:solidFill>
                  <a:srgbClr val="FF0000"/>
                </a:solidFill>
                <a:prstDash val="solid"/>
                <a:miter lim="800000"/>
                <a:headEnd len="med" w="med" type="none"/>
                <a:tailEnd len="med" w="med" type="none"/>
              </a:ln>
            </p:spPr>
          </p:cxnSp>
          <p:cxnSp>
            <p:nvCxnSpPr>
              <p:cNvPr id="185" name="Google Shape;185;p21"/>
              <p:cNvCxnSpPr/>
              <p:nvPr/>
            </p:nvCxnSpPr>
            <p:spPr>
              <a:xfrm>
                <a:off x="2306" y="1067"/>
                <a:ext cx="900" cy="0"/>
              </a:xfrm>
              <a:prstGeom prst="straightConnector1">
                <a:avLst/>
              </a:prstGeom>
              <a:noFill/>
              <a:ln cap="flat" cmpd="sng" w="9525">
                <a:solidFill>
                  <a:srgbClr val="FF0000"/>
                </a:solidFill>
                <a:prstDash val="solid"/>
                <a:miter lim="800000"/>
                <a:headEnd len="med" w="med" type="none"/>
                <a:tailEnd len="med" w="med" type="none"/>
              </a:ln>
            </p:spPr>
          </p:cxnSp>
          <p:cxnSp>
            <p:nvCxnSpPr>
              <p:cNvPr id="186" name="Google Shape;186;p21"/>
              <p:cNvCxnSpPr/>
              <p:nvPr/>
            </p:nvCxnSpPr>
            <p:spPr>
              <a:xfrm>
                <a:off x="2306" y="1068"/>
                <a:ext cx="900" cy="0"/>
              </a:xfrm>
              <a:prstGeom prst="straightConnector1">
                <a:avLst/>
              </a:prstGeom>
              <a:noFill/>
              <a:ln cap="flat" cmpd="sng" w="9525">
                <a:solidFill>
                  <a:srgbClr val="FF0000"/>
                </a:solidFill>
                <a:prstDash val="solid"/>
                <a:miter lim="800000"/>
                <a:headEnd len="med" w="med" type="none"/>
                <a:tailEnd len="med" w="med" type="none"/>
              </a:ln>
            </p:spPr>
          </p:cxnSp>
          <p:cxnSp>
            <p:nvCxnSpPr>
              <p:cNvPr id="187" name="Google Shape;187;p21"/>
              <p:cNvCxnSpPr/>
              <p:nvPr/>
            </p:nvCxnSpPr>
            <p:spPr>
              <a:xfrm>
                <a:off x="2306" y="1071"/>
                <a:ext cx="900" cy="0"/>
              </a:xfrm>
              <a:prstGeom prst="straightConnector1">
                <a:avLst/>
              </a:prstGeom>
              <a:noFill/>
              <a:ln cap="flat" cmpd="sng" w="9525">
                <a:solidFill>
                  <a:srgbClr val="FF0000"/>
                </a:solidFill>
                <a:prstDash val="solid"/>
                <a:miter lim="800000"/>
                <a:headEnd len="med" w="med" type="none"/>
                <a:tailEnd len="med" w="med" type="none"/>
              </a:ln>
            </p:spPr>
          </p:cxnSp>
          <p:sp>
            <p:nvSpPr>
              <p:cNvPr id="188" name="Google Shape;188;p21"/>
              <p:cNvSpPr txBox="1"/>
              <p:nvPr/>
            </p:nvSpPr>
            <p:spPr>
              <a:xfrm>
                <a:off x="2625" y="994"/>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SNC</a:t>
                </a:r>
                <a:endParaRPr/>
              </a:p>
            </p:txBody>
          </p:sp>
          <p:sp>
            <p:nvSpPr>
              <p:cNvPr id="189" name="Google Shape;189;p21"/>
              <p:cNvSpPr txBox="1"/>
              <p:nvPr/>
            </p:nvSpPr>
            <p:spPr>
              <a:xfrm>
                <a:off x="2309" y="1067"/>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0.2</a:t>
                </a:r>
                <a:endParaRPr/>
              </a:p>
            </p:txBody>
          </p:sp>
          <p:sp>
            <p:nvSpPr>
              <p:cNvPr id="190" name="Google Shape;190;p21"/>
              <p:cNvSpPr txBox="1"/>
              <p:nvPr/>
            </p:nvSpPr>
            <p:spPr>
              <a:xfrm>
                <a:off x="2944" y="1067"/>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200</a:t>
                </a:r>
                <a:endParaRPr/>
              </a:p>
            </p:txBody>
          </p:sp>
          <p:sp>
            <p:nvSpPr>
              <p:cNvPr id="191" name="Google Shape;191;p21"/>
              <p:cNvSpPr txBox="1"/>
              <p:nvPr/>
            </p:nvSpPr>
            <p:spPr>
              <a:xfrm>
                <a:off x="2281" y="995"/>
                <a:ext cx="9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2" name="Google Shape;192;p21"/>
              <p:cNvCxnSpPr/>
              <p:nvPr/>
            </p:nvCxnSpPr>
            <p:spPr>
              <a:xfrm>
                <a:off x="2306" y="1248"/>
                <a:ext cx="900" cy="0"/>
              </a:xfrm>
              <a:prstGeom prst="straightConnector1">
                <a:avLst/>
              </a:prstGeom>
              <a:noFill/>
              <a:ln cap="flat" cmpd="sng" w="9525">
                <a:solidFill>
                  <a:srgbClr val="000000"/>
                </a:solidFill>
                <a:prstDash val="solid"/>
                <a:miter lim="800000"/>
                <a:headEnd len="med" w="med" type="none"/>
                <a:tailEnd len="med" w="med" type="none"/>
              </a:ln>
            </p:spPr>
          </p:cxnSp>
          <p:sp>
            <p:nvSpPr>
              <p:cNvPr id="193" name="Google Shape;193;p21"/>
              <p:cNvSpPr txBox="1"/>
              <p:nvPr/>
            </p:nvSpPr>
            <p:spPr>
              <a:xfrm>
                <a:off x="2586" y="1174"/>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MLLCF</a:t>
                </a:r>
                <a:endParaRPr/>
              </a:p>
            </p:txBody>
          </p:sp>
          <p:sp>
            <p:nvSpPr>
              <p:cNvPr id="194" name="Google Shape;194;p21"/>
              <p:cNvSpPr txBox="1"/>
              <p:nvPr/>
            </p:nvSpPr>
            <p:spPr>
              <a:xfrm>
                <a:off x="2309" y="1248"/>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0.2</a:t>
                </a:r>
                <a:endParaRPr/>
              </a:p>
            </p:txBody>
          </p:sp>
          <p:sp>
            <p:nvSpPr>
              <p:cNvPr id="195" name="Google Shape;195;p21"/>
              <p:cNvSpPr txBox="1"/>
              <p:nvPr/>
            </p:nvSpPr>
            <p:spPr>
              <a:xfrm>
                <a:off x="2944" y="1248"/>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200</a:t>
                </a:r>
                <a:endParaRPr/>
              </a:p>
            </p:txBody>
          </p:sp>
          <p:sp>
            <p:nvSpPr>
              <p:cNvPr id="196" name="Google Shape;196;p21"/>
              <p:cNvSpPr txBox="1"/>
              <p:nvPr/>
            </p:nvSpPr>
            <p:spPr>
              <a:xfrm>
                <a:off x="2281" y="1176"/>
                <a:ext cx="9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197" name="Google Shape;197;p21"/>
              <p:cNvCxnSpPr/>
              <p:nvPr/>
            </p:nvCxnSpPr>
            <p:spPr>
              <a:xfrm>
                <a:off x="3211" y="886"/>
                <a:ext cx="600" cy="0"/>
              </a:xfrm>
              <a:prstGeom prst="straightConnector1">
                <a:avLst/>
              </a:prstGeom>
              <a:noFill/>
              <a:ln cap="flat" cmpd="sng" w="9525">
                <a:solidFill>
                  <a:srgbClr val="008080"/>
                </a:solidFill>
                <a:prstDash val="solid"/>
                <a:miter lim="800000"/>
                <a:headEnd len="med" w="med" type="none"/>
                <a:tailEnd len="med" w="med" type="none"/>
              </a:ln>
            </p:spPr>
          </p:cxnSp>
          <p:sp>
            <p:nvSpPr>
              <p:cNvPr id="198" name="Google Shape;198;p21"/>
              <p:cNvSpPr txBox="1"/>
              <p:nvPr/>
            </p:nvSpPr>
            <p:spPr>
              <a:xfrm>
                <a:off x="3397" y="812"/>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RHOC</a:t>
                </a:r>
                <a:endParaRPr/>
              </a:p>
            </p:txBody>
          </p:sp>
          <p:sp>
            <p:nvSpPr>
              <p:cNvPr id="199" name="Google Shape;199;p21"/>
              <p:cNvSpPr txBox="1"/>
              <p:nvPr/>
            </p:nvSpPr>
            <p:spPr>
              <a:xfrm>
                <a:off x="3213" y="886"/>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1.95</a:t>
                </a:r>
                <a:endParaRPr/>
              </a:p>
            </p:txBody>
          </p:sp>
          <p:sp>
            <p:nvSpPr>
              <p:cNvPr id="200" name="Google Shape;200;p21"/>
              <p:cNvSpPr txBox="1"/>
              <p:nvPr/>
            </p:nvSpPr>
            <p:spPr>
              <a:xfrm>
                <a:off x="3583" y="886"/>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2.95</a:t>
                </a:r>
                <a:endParaRPr/>
              </a:p>
            </p:txBody>
          </p:sp>
          <p:sp>
            <p:nvSpPr>
              <p:cNvPr id="201" name="Google Shape;201;p21"/>
              <p:cNvSpPr txBox="1"/>
              <p:nvPr/>
            </p:nvSpPr>
            <p:spPr>
              <a:xfrm>
                <a:off x="3187" y="814"/>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02" name="Google Shape;202;p21"/>
              <p:cNvCxnSpPr/>
              <p:nvPr/>
            </p:nvCxnSpPr>
            <p:spPr>
              <a:xfrm>
                <a:off x="3211" y="106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03" name="Google Shape;203;p21"/>
              <p:cNvCxnSpPr/>
              <p:nvPr/>
            </p:nvCxnSpPr>
            <p:spPr>
              <a:xfrm>
                <a:off x="3211" y="106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04" name="Google Shape;204;p21"/>
              <p:cNvCxnSpPr/>
              <p:nvPr/>
            </p:nvCxnSpPr>
            <p:spPr>
              <a:xfrm>
                <a:off x="3211" y="106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05" name="Google Shape;205;p21"/>
              <p:cNvCxnSpPr/>
              <p:nvPr/>
            </p:nvCxnSpPr>
            <p:spPr>
              <a:xfrm>
                <a:off x="3211" y="106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06" name="Google Shape;206;p21"/>
              <p:cNvCxnSpPr/>
              <p:nvPr/>
            </p:nvCxnSpPr>
            <p:spPr>
              <a:xfrm>
                <a:off x="3211" y="106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07" name="Google Shape;207;p21"/>
              <p:cNvCxnSpPr/>
              <p:nvPr/>
            </p:nvCxnSpPr>
            <p:spPr>
              <a:xfrm>
                <a:off x="3211" y="1071"/>
                <a:ext cx="600" cy="0"/>
              </a:xfrm>
              <a:prstGeom prst="straightConnector1">
                <a:avLst/>
              </a:prstGeom>
              <a:noFill/>
              <a:ln cap="flat" cmpd="sng" w="9525">
                <a:solidFill>
                  <a:srgbClr val="000000"/>
                </a:solidFill>
                <a:prstDash val="solid"/>
                <a:miter lim="800000"/>
                <a:headEnd len="med" w="med" type="none"/>
                <a:tailEnd len="med" w="med" type="none"/>
              </a:ln>
            </p:spPr>
          </p:cxnSp>
          <p:sp>
            <p:nvSpPr>
              <p:cNvPr id="208" name="Google Shape;208;p21"/>
              <p:cNvSpPr txBox="1"/>
              <p:nvPr/>
            </p:nvSpPr>
            <p:spPr>
              <a:xfrm>
                <a:off x="3378" y="994"/>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CNLLC</a:t>
                </a:r>
                <a:endParaRPr/>
              </a:p>
            </p:txBody>
          </p:sp>
          <p:sp>
            <p:nvSpPr>
              <p:cNvPr id="209" name="Google Shape;209;p21"/>
              <p:cNvSpPr txBox="1"/>
              <p:nvPr/>
            </p:nvSpPr>
            <p:spPr>
              <a:xfrm>
                <a:off x="3213" y="1067"/>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0.45</a:t>
                </a:r>
                <a:endParaRPr/>
              </a:p>
            </p:txBody>
          </p:sp>
          <p:sp>
            <p:nvSpPr>
              <p:cNvPr id="210" name="Google Shape;210;p21"/>
              <p:cNvSpPr txBox="1"/>
              <p:nvPr/>
            </p:nvSpPr>
            <p:spPr>
              <a:xfrm>
                <a:off x="3544" y="1067"/>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-0.15</a:t>
                </a:r>
                <a:endParaRPr/>
              </a:p>
            </p:txBody>
          </p:sp>
          <p:sp>
            <p:nvSpPr>
              <p:cNvPr id="211" name="Google Shape;211;p21"/>
              <p:cNvSpPr txBox="1"/>
              <p:nvPr/>
            </p:nvSpPr>
            <p:spPr>
              <a:xfrm>
                <a:off x="3187" y="995"/>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212" name="Google Shape;212;p21"/>
              <p:cNvCxnSpPr/>
              <p:nvPr/>
            </p:nvCxnSpPr>
            <p:spPr>
              <a:xfrm>
                <a:off x="3890" y="886"/>
                <a:ext cx="600" cy="0"/>
              </a:xfrm>
              <a:prstGeom prst="straightConnector1">
                <a:avLst/>
              </a:prstGeom>
              <a:noFill/>
              <a:ln cap="flat" cmpd="sng" w="9525">
                <a:solidFill>
                  <a:srgbClr val="FF0000"/>
                </a:solidFill>
                <a:prstDash val="solid"/>
                <a:miter lim="800000"/>
                <a:headEnd len="med" w="med" type="none"/>
                <a:tailEnd len="med" w="med" type="none"/>
              </a:ln>
            </p:spPr>
          </p:cxnSp>
          <p:sp>
            <p:nvSpPr>
              <p:cNvPr id="213" name="Google Shape;213;p21"/>
              <p:cNvSpPr txBox="1"/>
              <p:nvPr/>
            </p:nvSpPr>
            <p:spPr>
              <a:xfrm>
                <a:off x="4116" y="812"/>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DT</a:t>
                </a:r>
                <a:endParaRPr/>
              </a:p>
            </p:txBody>
          </p:sp>
          <p:sp>
            <p:nvSpPr>
              <p:cNvPr id="214" name="Google Shape;214;p21"/>
              <p:cNvSpPr txBox="1"/>
              <p:nvPr/>
            </p:nvSpPr>
            <p:spPr>
              <a:xfrm>
                <a:off x="4076" y="886"/>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us/f</a:t>
                </a:r>
                <a:endParaRPr/>
              </a:p>
            </p:txBody>
          </p:sp>
          <p:sp>
            <p:nvSpPr>
              <p:cNvPr id="215" name="Google Shape;215;p21"/>
              <p:cNvSpPr txBox="1"/>
              <p:nvPr/>
            </p:nvSpPr>
            <p:spPr>
              <a:xfrm>
                <a:off x="3892"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150</a:t>
                </a:r>
                <a:endParaRPr/>
              </a:p>
            </p:txBody>
          </p:sp>
          <p:sp>
            <p:nvSpPr>
              <p:cNvPr id="216" name="Google Shape;216;p21"/>
              <p:cNvSpPr txBox="1"/>
              <p:nvPr/>
            </p:nvSpPr>
            <p:spPr>
              <a:xfrm>
                <a:off x="4342" y="886"/>
                <a:ext cx="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50</a:t>
                </a:r>
                <a:endParaRPr/>
              </a:p>
            </p:txBody>
          </p:sp>
          <p:sp>
            <p:nvSpPr>
              <p:cNvPr id="217" name="Google Shape;217;p21"/>
              <p:cNvSpPr txBox="1"/>
              <p:nvPr/>
            </p:nvSpPr>
            <p:spPr>
              <a:xfrm>
                <a:off x="3865" y="814"/>
                <a:ext cx="600" cy="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8" name="Google Shape;218;p21"/>
              <p:cNvSpPr txBox="1"/>
              <p:nvPr/>
            </p:nvSpPr>
            <p:spPr>
              <a:xfrm>
                <a:off x="1313" y="720"/>
                <a:ext cx="6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001) BONANZA 1</a:t>
                </a:r>
                <a:endParaRPr/>
              </a:p>
            </p:txBody>
          </p:sp>
          <p:cxnSp>
            <p:nvCxnSpPr>
              <p:cNvPr id="219" name="Google Shape;219;p21"/>
              <p:cNvCxnSpPr/>
              <p:nvPr/>
            </p:nvCxnSpPr>
            <p:spPr>
              <a:xfrm>
                <a:off x="1577"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0" name="Google Shape;220;p21"/>
              <p:cNvCxnSpPr/>
              <p:nvPr/>
            </p:nvCxnSpPr>
            <p:spPr>
              <a:xfrm>
                <a:off x="1577" y="15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1" name="Google Shape;221;p21"/>
              <p:cNvCxnSpPr/>
              <p:nvPr/>
            </p:nvCxnSpPr>
            <p:spPr>
              <a:xfrm>
                <a:off x="1577" y="162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2" name="Google Shape;222;p21"/>
              <p:cNvCxnSpPr/>
              <p:nvPr/>
            </p:nvCxnSpPr>
            <p:spPr>
              <a:xfrm>
                <a:off x="1577" y="172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3" name="Google Shape;223;p21"/>
              <p:cNvCxnSpPr/>
              <p:nvPr/>
            </p:nvCxnSpPr>
            <p:spPr>
              <a:xfrm>
                <a:off x="1577" y="182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4" name="Google Shape;224;p21"/>
              <p:cNvCxnSpPr/>
              <p:nvPr/>
            </p:nvCxnSpPr>
            <p:spPr>
              <a:xfrm>
                <a:off x="1577"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5" name="Google Shape;225;p21"/>
              <p:cNvCxnSpPr/>
              <p:nvPr/>
            </p:nvCxnSpPr>
            <p:spPr>
              <a:xfrm>
                <a:off x="1577" y="201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6" name="Google Shape;226;p21"/>
              <p:cNvCxnSpPr/>
              <p:nvPr/>
            </p:nvCxnSpPr>
            <p:spPr>
              <a:xfrm>
                <a:off x="1577" y="210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7" name="Google Shape;227;p21"/>
              <p:cNvCxnSpPr/>
              <p:nvPr/>
            </p:nvCxnSpPr>
            <p:spPr>
              <a:xfrm>
                <a:off x="1577" y="220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8" name="Google Shape;228;p21"/>
              <p:cNvCxnSpPr/>
              <p:nvPr/>
            </p:nvCxnSpPr>
            <p:spPr>
              <a:xfrm>
                <a:off x="1577" y="230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29" name="Google Shape;229;p21"/>
              <p:cNvCxnSpPr/>
              <p:nvPr/>
            </p:nvCxnSpPr>
            <p:spPr>
              <a:xfrm>
                <a:off x="1577"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0" name="Google Shape;230;p21"/>
              <p:cNvCxnSpPr/>
              <p:nvPr/>
            </p:nvCxnSpPr>
            <p:spPr>
              <a:xfrm>
                <a:off x="1577" y="249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1" name="Google Shape;231;p21"/>
              <p:cNvCxnSpPr/>
              <p:nvPr/>
            </p:nvCxnSpPr>
            <p:spPr>
              <a:xfrm>
                <a:off x="1577" y="258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2" name="Google Shape;232;p21"/>
              <p:cNvCxnSpPr/>
              <p:nvPr/>
            </p:nvCxnSpPr>
            <p:spPr>
              <a:xfrm>
                <a:off x="1577" y="268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3" name="Google Shape;233;p21"/>
              <p:cNvCxnSpPr/>
              <p:nvPr/>
            </p:nvCxnSpPr>
            <p:spPr>
              <a:xfrm>
                <a:off x="1577" y="278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4" name="Google Shape;234;p21"/>
              <p:cNvCxnSpPr/>
              <p:nvPr/>
            </p:nvCxnSpPr>
            <p:spPr>
              <a:xfrm>
                <a:off x="1577"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5" name="Google Shape;235;p21"/>
              <p:cNvCxnSpPr/>
              <p:nvPr/>
            </p:nvCxnSpPr>
            <p:spPr>
              <a:xfrm>
                <a:off x="1577" y="297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6" name="Google Shape;236;p21"/>
              <p:cNvCxnSpPr/>
              <p:nvPr/>
            </p:nvCxnSpPr>
            <p:spPr>
              <a:xfrm>
                <a:off x="1577" y="3070"/>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7" name="Google Shape;237;p21"/>
              <p:cNvCxnSpPr/>
              <p:nvPr/>
            </p:nvCxnSpPr>
            <p:spPr>
              <a:xfrm>
                <a:off x="1577" y="316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8" name="Google Shape;238;p21"/>
              <p:cNvCxnSpPr/>
              <p:nvPr/>
            </p:nvCxnSpPr>
            <p:spPr>
              <a:xfrm>
                <a:off x="1577" y="326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39" name="Google Shape;239;p21"/>
              <p:cNvCxnSpPr/>
              <p:nvPr/>
            </p:nvCxnSpPr>
            <p:spPr>
              <a:xfrm>
                <a:off x="1577"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0" name="Google Shape;240;p21"/>
              <p:cNvCxnSpPr/>
              <p:nvPr/>
            </p:nvCxnSpPr>
            <p:spPr>
              <a:xfrm>
                <a:off x="1577" y="345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1" name="Google Shape;241;p21"/>
              <p:cNvCxnSpPr/>
              <p:nvPr/>
            </p:nvCxnSpPr>
            <p:spPr>
              <a:xfrm>
                <a:off x="1577" y="355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2" name="Google Shape;242;p21"/>
              <p:cNvCxnSpPr/>
              <p:nvPr/>
            </p:nvCxnSpPr>
            <p:spPr>
              <a:xfrm>
                <a:off x="1577" y="364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3" name="Google Shape;243;p21"/>
              <p:cNvCxnSpPr/>
              <p:nvPr/>
            </p:nvCxnSpPr>
            <p:spPr>
              <a:xfrm>
                <a:off x="1577" y="374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4" name="Google Shape;244;p21"/>
              <p:cNvCxnSpPr/>
              <p:nvPr/>
            </p:nvCxnSpPr>
            <p:spPr>
              <a:xfrm>
                <a:off x="1577"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5" name="Google Shape;245;p21"/>
              <p:cNvCxnSpPr/>
              <p:nvPr/>
            </p:nvCxnSpPr>
            <p:spPr>
              <a:xfrm>
                <a:off x="1577" y="39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6" name="Google Shape;246;p21"/>
              <p:cNvCxnSpPr/>
              <p:nvPr/>
            </p:nvCxnSpPr>
            <p:spPr>
              <a:xfrm>
                <a:off x="1577" y="40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7" name="Google Shape;247;p21"/>
              <p:cNvCxnSpPr/>
              <p:nvPr/>
            </p:nvCxnSpPr>
            <p:spPr>
              <a:xfrm>
                <a:off x="1577"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8" name="Google Shape;248;p21"/>
              <p:cNvCxnSpPr/>
              <p:nvPr/>
            </p:nvCxnSpPr>
            <p:spPr>
              <a:xfrm>
                <a:off x="1577"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49" name="Google Shape;249;p21"/>
              <p:cNvCxnSpPr/>
              <p:nvPr/>
            </p:nvCxnSpPr>
            <p:spPr>
              <a:xfrm>
                <a:off x="1577"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0" name="Google Shape;250;p21"/>
              <p:cNvCxnSpPr/>
              <p:nvPr/>
            </p:nvCxnSpPr>
            <p:spPr>
              <a:xfrm>
                <a:off x="1577"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1" name="Google Shape;251;p21"/>
              <p:cNvCxnSpPr/>
              <p:nvPr/>
            </p:nvCxnSpPr>
            <p:spPr>
              <a:xfrm>
                <a:off x="1577"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2" name="Google Shape;252;p21"/>
              <p:cNvCxnSpPr/>
              <p:nvPr/>
            </p:nvCxnSpPr>
            <p:spPr>
              <a:xfrm>
                <a:off x="1577"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3" name="Google Shape;253;p21"/>
              <p:cNvCxnSpPr/>
              <p:nvPr/>
            </p:nvCxnSpPr>
            <p:spPr>
              <a:xfrm>
                <a:off x="1577"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4" name="Google Shape;254;p21"/>
              <p:cNvCxnSpPr/>
              <p:nvPr/>
            </p:nvCxnSpPr>
            <p:spPr>
              <a:xfrm>
                <a:off x="1577"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5" name="Google Shape;255;p21"/>
              <p:cNvCxnSpPr/>
              <p:nvPr/>
            </p:nvCxnSpPr>
            <p:spPr>
              <a:xfrm>
                <a:off x="1577"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6" name="Google Shape;256;p21"/>
              <p:cNvCxnSpPr/>
              <p:nvPr/>
            </p:nvCxnSpPr>
            <p:spPr>
              <a:xfrm>
                <a:off x="2257" y="143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7" name="Google Shape;257;p21"/>
              <p:cNvCxnSpPr/>
              <p:nvPr/>
            </p:nvCxnSpPr>
            <p:spPr>
              <a:xfrm>
                <a:off x="2257" y="1532"/>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8" name="Google Shape;258;p21"/>
              <p:cNvCxnSpPr/>
              <p:nvPr/>
            </p:nvCxnSpPr>
            <p:spPr>
              <a:xfrm>
                <a:off x="2257" y="1628"/>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59" name="Google Shape;259;p21"/>
              <p:cNvCxnSpPr/>
              <p:nvPr/>
            </p:nvCxnSpPr>
            <p:spPr>
              <a:xfrm>
                <a:off x="2257" y="1725"/>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0" name="Google Shape;260;p21"/>
              <p:cNvCxnSpPr/>
              <p:nvPr/>
            </p:nvCxnSpPr>
            <p:spPr>
              <a:xfrm>
                <a:off x="2257" y="1821"/>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1" name="Google Shape;261;p21"/>
              <p:cNvCxnSpPr/>
              <p:nvPr/>
            </p:nvCxnSpPr>
            <p:spPr>
              <a:xfrm>
                <a:off x="2257" y="191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2" name="Google Shape;262;p21"/>
              <p:cNvCxnSpPr/>
              <p:nvPr/>
            </p:nvCxnSpPr>
            <p:spPr>
              <a:xfrm>
                <a:off x="2257" y="2012"/>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3" name="Google Shape;263;p21"/>
              <p:cNvCxnSpPr/>
              <p:nvPr/>
            </p:nvCxnSpPr>
            <p:spPr>
              <a:xfrm>
                <a:off x="2257" y="2108"/>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4" name="Google Shape;264;p21"/>
              <p:cNvCxnSpPr/>
              <p:nvPr/>
            </p:nvCxnSpPr>
            <p:spPr>
              <a:xfrm>
                <a:off x="2257" y="2204"/>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5" name="Google Shape;265;p21"/>
              <p:cNvCxnSpPr/>
              <p:nvPr/>
            </p:nvCxnSpPr>
            <p:spPr>
              <a:xfrm>
                <a:off x="2257" y="2301"/>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6" name="Google Shape;266;p21"/>
              <p:cNvCxnSpPr/>
              <p:nvPr/>
            </p:nvCxnSpPr>
            <p:spPr>
              <a:xfrm>
                <a:off x="2257" y="2397"/>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7" name="Google Shape;267;p21"/>
              <p:cNvCxnSpPr/>
              <p:nvPr/>
            </p:nvCxnSpPr>
            <p:spPr>
              <a:xfrm>
                <a:off x="2257" y="2493"/>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8" name="Google Shape;268;p21"/>
              <p:cNvCxnSpPr/>
              <p:nvPr/>
            </p:nvCxnSpPr>
            <p:spPr>
              <a:xfrm>
                <a:off x="2257" y="258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69" name="Google Shape;269;p21"/>
              <p:cNvCxnSpPr/>
              <p:nvPr/>
            </p:nvCxnSpPr>
            <p:spPr>
              <a:xfrm>
                <a:off x="2257" y="2685"/>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0" name="Google Shape;270;p21"/>
              <p:cNvCxnSpPr/>
              <p:nvPr/>
            </p:nvCxnSpPr>
            <p:spPr>
              <a:xfrm>
                <a:off x="2257" y="2781"/>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1" name="Google Shape;271;p21"/>
              <p:cNvCxnSpPr/>
              <p:nvPr/>
            </p:nvCxnSpPr>
            <p:spPr>
              <a:xfrm>
                <a:off x="2257" y="2878"/>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2" name="Google Shape;272;p21"/>
              <p:cNvCxnSpPr/>
              <p:nvPr/>
            </p:nvCxnSpPr>
            <p:spPr>
              <a:xfrm>
                <a:off x="2257" y="2974"/>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3" name="Google Shape;273;p21"/>
              <p:cNvCxnSpPr/>
              <p:nvPr/>
            </p:nvCxnSpPr>
            <p:spPr>
              <a:xfrm>
                <a:off x="2257" y="3070"/>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4" name="Google Shape;274;p21"/>
              <p:cNvCxnSpPr/>
              <p:nvPr/>
            </p:nvCxnSpPr>
            <p:spPr>
              <a:xfrm>
                <a:off x="2257" y="316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5" name="Google Shape;275;p21"/>
              <p:cNvCxnSpPr/>
              <p:nvPr/>
            </p:nvCxnSpPr>
            <p:spPr>
              <a:xfrm>
                <a:off x="2257" y="3262"/>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6" name="Google Shape;276;p21"/>
              <p:cNvCxnSpPr/>
              <p:nvPr/>
            </p:nvCxnSpPr>
            <p:spPr>
              <a:xfrm>
                <a:off x="2257" y="335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7" name="Google Shape;277;p21"/>
              <p:cNvCxnSpPr/>
              <p:nvPr/>
            </p:nvCxnSpPr>
            <p:spPr>
              <a:xfrm>
                <a:off x="2257" y="3455"/>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8" name="Google Shape;278;p21"/>
              <p:cNvCxnSpPr/>
              <p:nvPr/>
            </p:nvCxnSpPr>
            <p:spPr>
              <a:xfrm>
                <a:off x="2257" y="3551"/>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79" name="Google Shape;279;p21"/>
              <p:cNvCxnSpPr/>
              <p:nvPr/>
            </p:nvCxnSpPr>
            <p:spPr>
              <a:xfrm>
                <a:off x="2257" y="3647"/>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0" name="Google Shape;280;p21"/>
              <p:cNvCxnSpPr/>
              <p:nvPr/>
            </p:nvCxnSpPr>
            <p:spPr>
              <a:xfrm>
                <a:off x="2257" y="3743"/>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1" name="Google Shape;281;p21"/>
              <p:cNvCxnSpPr/>
              <p:nvPr/>
            </p:nvCxnSpPr>
            <p:spPr>
              <a:xfrm>
                <a:off x="2257" y="383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2" name="Google Shape;282;p21"/>
              <p:cNvCxnSpPr/>
              <p:nvPr/>
            </p:nvCxnSpPr>
            <p:spPr>
              <a:xfrm>
                <a:off x="2257" y="393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3" name="Google Shape;283;p21"/>
              <p:cNvCxnSpPr/>
              <p:nvPr/>
            </p:nvCxnSpPr>
            <p:spPr>
              <a:xfrm>
                <a:off x="2257" y="4032"/>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4" name="Google Shape;284;p21"/>
              <p:cNvCxnSpPr/>
              <p:nvPr/>
            </p:nvCxnSpPr>
            <p:spPr>
              <a:xfrm>
                <a:off x="2257" y="143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5" name="Google Shape;285;p21"/>
              <p:cNvCxnSpPr/>
              <p:nvPr/>
            </p:nvCxnSpPr>
            <p:spPr>
              <a:xfrm>
                <a:off x="2257" y="191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6" name="Google Shape;286;p21"/>
              <p:cNvCxnSpPr/>
              <p:nvPr/>
            </p:nvCxnSpPr>
            <p:spPr>
              <a:xfrm>
                <a:off x="2257" y="2397"/>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7" name="Google Shape;287;p21"/>
              <p:cNvCxnSpPr/>
              <p:nvPr/>
            </p:nvCxnSpPr>
            <p:spPr>
              <a:xfrm>
                <a:off x="2257" y="2878"/>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8" name="Google Shape;288;p21"/>
              <p:cNvCxnSpPr/>
              <p:nvPr/>
            </p:nvCxnSpPr>
            <p:spPr>
              <a:xfrm>
                <a:off x="2257" y="335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89" name="Google Shape;289;p21"/>
              <p:cNvCxnSpPr/>
              <p:nvPr/>
            </p:nvCxnSpPr>
            <p:spPr>
              <a:xfrm>
                <a:off x="2257" y="383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0" name="Google Shape;290;p21"/>
              <p:cNvCxnSpPr/>
              <p:nvPr/>
            </p:nvCxnSpPr>
            <p:spPr>
              <a:xfrm>
                <a:off x="2257" y="1436"/>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1" name="Google Shape;291;p21"/>
              <p:cNvCxnSpPr/>
              <p:nvPr/>
            </p:nvCxnSpPr>
            <p:spPr>
              <a:xfrm>
                <a:off x="2257" y="2397"/>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2" name="Google Shape;292;p21"/>
              <p:cNvCxnSpPr/>
              <p:nvPr/>
            </p:nvCxnSpPr>
            <p:spPr>
              <a:xfrm>
                <a:off x="2257" y="3359"/>
                <a:ext cx="9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3" name="Google Shape;293;p21"/>
              <p:cNvCxnSpPr/>
              <p:nvPr/>
            </p:nvCxnSpPr>
            <p:spPr>
              <a:xfrm>
                <a:off x="3161"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4" name="Google Shape;294;p21"/>
              <p:cNvCxnSpPr/>
              <p:nvPr/>
            </p:nvCxnSpPr>
            <p:spPr>
              <a:xfrm>
                <a:off x="3161" y="15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5" name="Google Shape;295;p21"/>
              <p:cNvCxnSpPr/>
              <p:nvPr/>
            </p:nvCxnSpPr>
            <p:spPr>
              <a:xfrm>
                <a:off x="3161" y="162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6" name="Google Shape;296;p21"/>
              <p:cNvCxnSpPr/>
              <p:nvPr/>
            </p:nvCxnSpPr>
            <p:spPr>
              <a:xfrm>
                <a:off x="3161" y="172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7" name="Google Shape;297;p21"/>
              <p:cNvCxnSpPr/>
              <p:nvPr/>
            </p:nvCxnSpPr>
            <p:spPr>
              <a:xfrm>
                <a:off x="3161" y="182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8" name="Google Shape;298;p21"/>
              <p:cNvCxnSpPr/>
              <p:nvPr/>
            </p:nvCxnSpPr>
            <p:spPr>
              <a:xfrm>
                <a:off x="3161"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299" name="Google Shape;299;p21"/>
              <p:cNvCxnSpPr/>
              <p:nvPr/>
            </p:nvCxnSpPr>
            <p:spPr>
              <a:xfrm>
                <a:off x="3161" y="201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0" name="Google Shape;300;p21"/>
              <p:cNvCxnSpPr/>
              <p:nvPr/>
            </p:nvCxnSpPr>
            <p:spPr>
              <a:xfrm>
                <a:off x="3161" y="210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1" name="Google Shape;301;p21"/>
              <p:cNvCxnSpPr/>
              <p:nvPr/>
            </p:nvCxnSpPr>
            <p:spPr>
              <a:xfrm>
                <a:off x="3161" y="220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2" name="Google Shape;302;p21"/>
              <p:cNvCxnSpPr/>
              <p:nvPr/>
            </p:nvCxnSpPr>
            <p:spPr>
              <a:xfrm>
                <a:off x="3161" y="230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3" name="Google Shape;303;p21"/>
              <p:cNvCxnSpPr/>
              <p:nvPr/>
            </p:nvCxnSpPr>
            <p:spPr>
              <a:xfrm>
                <a:off x="3161"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4" name="Google Shape;304;p21"/>
              <p:cNvCxnSpPr/>
              <p:nvPr/>
            </p:nvCxnSpPr>
            <p:spPr>
              <a:xfrm>
                <a:off x="3161" y="249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5" name="Google Shape;305;p21"/>
              <p:cNvCxnSpPr/>
              <p:nvPr/>
            </p:nvCxnSpPr>
            <p:spPr>
              <a:xfrm>
                <a:off x="3161" y="258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6" name="Google Shape;306;p21"/>
              <p:cNvCxnSpPr/>
              <p:nvPr/>
            </p:nvCxnSpPr>
            <p:spPr>
              <a:xfrm>
                <a:off x="3161" y="268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7" name="Google Shape;307;p21"/>
              <p:cNvCxnSpPr/>
              <p:nvPr/>
            </p:nvCxnSpPr>
            <p:spPr>
              <a:xfrm>
                <a:off x="3161" y="278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8" name="Google Shape;308;p21"/>
              <p:cNvCxnSpPr/>
              <p:nvPr/>
            </p:nvCxnSpPr>
            <p:spPr>
              <a:xfrm>
                <a:off x="3161"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09" name="Google Shape;309;p21"/>
              <p:cNvCxnSpPr/>
              <p:nvPr/>
            </p:nvCxnSpPr>
            <p:spPr>
              <a:xfrm>
                <a:off x="3161" y="297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0" name="Google Shape;310;p21"/>
              <p:cNvCxnSpPr/>
              <p:nvPr/>
            </p:nvCxnSpPr>
            <p:spPr>
              <a:xfrm>
                <a:off x="3161" y="3070"/>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1" name="Google Shape;311;p21"/>
              <p:cNvCxnSpPr/>
              <p:nvPr/>
            </p:nvCxnSpPr>
            <p:spPr>
              <a:xfrm>
                <a:off x="3161" y="316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2" name="Google Shape;312;p21"/>
              <p:cNvCxnSpPr/>
              <p:nvPr/>
            </p:nvCxnSpPr>
            <p:spPr>
              <a:xfrm>
                <a:off x="3161" y="326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3" name="Google Shape;313;p21"/>
              <p:cNvCxnSpPr/>
              <p:nvPr/>
            </p:nvCxnSpPr>
            <p:spPr>
              <a:xfrm>
                <a:off x="3161"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4" name="Google Shape;314;p21"/>
              <p:cNvCxnSpPr/>
              <p:nvPr/>
            </p:nvCxnSpPr>
            <p:spPr>
              <a:xfrm>
                <a:off x="3161" y="345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5" name="Google Shape;315;p21"/>
              <p:cNvCxnSpPr/>
              <p:nvPr/>
            </p:nvCxnSpPr>
            <p:spPr>
              <a:xfrm>
                <a:off x="3161" y="355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6" name="Google Shape;316;p21"/>
              <p:cNvCxnSpPr/>
              <p:nvPr/>
            </p:nvCxnSpPr>
            <p:spPr>
              <a:xfrm>
                <a:off x="3161" y="364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7" name="Google Shape;317;p21"/>
              <p:cNvCxnSpPr/>
              <p:nvPr/>
            </p:nvCxnSpPr>
            <p:spPr>
              <a:xfrm>
                <a:off x="3161" y="374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8" name="Google Shape;318;p21"/>
              <p:cNvCxnSpPr/>
              <p:nvPr/>
            </p:nvCxnSpPr>
            <p:spPr>
              <a:xfrm>
                <a:off x="3161"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19" name="Google Shape;319;p21"/>
              <p:cNvCxnSpPr/>
              <p:nvPr/>
            </p:nvCxnSpPr>
            <p:spPr>
              <a:xfrm>
                <a:off x="3161" y="39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0" name="Google Shape;320;p21"/>
              <p:cNvCxnSpPr/>
              <p:nvPr/>
            </p:nvCxnSpPr>
            <p:spPr>
              <a:xfrm>
                <a:off x="3161" y="40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1" name="Google Shape;321;p21"/>
              <p:cNvCxnSpPr/>
              <p:nvPr/>
            </p:nvCxnSpPr>
            <p:spPr>
              <a:xfrm>
                <a:off x="3161"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2" name="Google Shape;322;p21"/>
              <p:cNvCxnSpPr/>
              <p:nvPr/>
            </p:nvCxnSpPr>
            <p:spPr>
              <a:xfrm>
                <a:off x="3161"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3" name="Google Shape;323;p21"/>
              <p:cNvCxnSpPr/>
              <p:nvPr/>
            </p:nvCxnSpPr>
            <p:spPr>
              <a:xfrm>
                <a:off x="3161"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4" name="Google Shape;324;p21"/>
              <p:cNvCxnSpPr/>
              <p:nvPr/>
            </p:nvCxnSpPr>
            <p:spPr>
              <a:xfrm>
                <a:off x="3161"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5" name="Google Shape;325;p21"/>
              <p:cNvCxnSpPr/>
              <p:nvPr/>
            </p:nvCxnSpPr>
            <p:spPr>
              <a:xfrm>
                <a:off x="3161"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6" name="Google Shape;326;p21"/>
              <p:cNvCxnSpPr/>
              <p:nvPr/>
            </p:nvCxnSpPr>
            <p:spPr>
              <a:xfrm>
                <a:off x="3161"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7" name="Google Shape;327;p21"/>
              <p:cNvCxnSpPr/>
              <p:nvPr/>
            </p:nvCxnSpPr>
            <p:spPr>
              <a:xfrm>
                <a:off x="3161"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8" name="Google Shape;328;p21"/>
              <p:cNvCxnSpPr/>
              <p:nvPr/>
            </p:nvCxnSpPr>
            <p:spPr>
              <a:xfrm>
                <a:off x="3161"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29" name="Google Shape;329;p21"/>
              <p:cNvCxnSpPr/>
              <p:nvPr/>
            </p:nvCxnSpPr>
            <p:spPr>
              <a:xfrm>
                <a:off x="3161"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0" name="Google Shape;330;p21"/>
              <p:cNvCxnSpPr/>
              <p:nvPr/>
            </p:nvCxnSpPr>
            <p:spPr>
              <a:xfrm>
                <a:off x="3841"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1" name="Google Shape;331;p21"/>
              <p:cNvCxnSpPr/>
              <p:nvPr/>
            </p:nvCxnSpPr>
            <p:spPr>
              <a:xfrm>
                <a:off x="3841" y="15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2" name="Google Shape;332;p21"/>
              <p:cNvCxnSpPr/>
              <p:nvPr/>
            </p:nvCxnSpPr>
            <p:spPr>
              <a:xfrm>
                <a:off x="3841" y="162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3" name="Google Shape;333;p21"/>
              <p:cNvCxnSpPr/>
              <p:nvPr/>
            </p:nvCxnSpPr>
            <p:spPr>
              <a:xfrm>
                <a:off x="3841" y="172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4" name="Google Shape;334;p21"/>
              <p:cNvCxnSpPr/>
              <p:nvPr/>
            </p:nvCxnSpPr>
            <p:spPr>
              <a:xfrm>
                <a:off x="3841" y="182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5" name="Google Shape;335;p21"/>
              <p:cNvCxnSpPr/>
              <p:nvPr/>
            </p:nvCxnSpPr>
            <p:spPr>
              <a:xfrm>
                <a:off x="3841"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6" name="Google Shape;336;p21"/>
              <p:cNvCxnSpPr/>
              <p:nvPr/>
            </p:nvCxnSpPr>
            <p:spPr>
              <a:xfrm>
                <a:off x="3841" y="201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7" name="Google Shape;337;p21"/>
              <p:cNvCxnSpPr/>
              <p:nvPr/>
            </p:nvCxnSpPr>
            <p:spPr>
              <a:xfrm>
                <a:off x="3841" y="210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8" name="Google Shape;338;p21"/>
              <p:cNvCxnSpPr/>
              <p:nvPr/>
            </p:nvCxnSpPr>
            <p:spPr>
              <a:xfrm>
                <a:off x="3841" y="220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39" name="Google Shape;339;p21"/>
              <p:cNvCxnSpPr/>
              <p:nvPr/>
            </p:nvCxnSpPr>
            <p:spPr>
              <a:xfrm>
                <a:off x="3841" y="230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0" name="Google Shape;340;p21"/>
              <p:cNvCxnSpPr/>
              <p:nvPr/>
            </p:nvCxnSpPr>
            <p:spPr>
              <a:xfrm>
                <a:off x="3841"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1" name="Google Shape;341;p21"/>
              <p:cNvCxnSpPr/>
              <p:nvPr/>
            </p:nvCxnSpPr>
            <p:spPr>
              <a:xfrm>
                <a:off x="3841" y="249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2" name="Google Shape;342;p21"/>
              <p:cNvCxnSpPr/>
              <p:nvPr/>
            </p:nvCxnSpPr>
            <p:spPr>
              <a:xfrm>
                <a:off x="3841" y="258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3" name="Google Shape;343;p21"/>
              <p:cNvCxnSpPr/>
              <p:nvPr/>
            </p:nvCxnSpPr>
            <p:spPr>
              <a:xfrm>
                <a:off x="3841" y="268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4" name="Google Shape;344;p21"/>
              <p:cNvCxnSpPr/>
              <p:nvPr/>
            </p:nvCxnSpPr>
            <p:spPr>
              <a:xfrm>
                <a:off x="3841" y="278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5" name="Google Shape;345;p21"/>
              <p:cNvCxnSpPr/>
              <p:nvPr/>
            </p:nvCxnSpPr>
            <p:spPr>
              <a:xfrm>
                <a:off x="3841"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6" name="Google Shape;346;p21"/>
              <p:cNvCxnSpPr/>
              <p:nvPr/>
            </p:nvCxnSpPr>
            <p:spPr>
              <a:xfrm>
                <a:off x="3841" y="2974"/>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7" name="Google Shape;347;p21"/>
              <p:cNvCxnSpPr/>
              <p:nvPr/>
            </p:nvCxnSpPr>
            <p:spPr>
              <a:xfrm>
                <a:off x="3841" y="3070"/>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8" name="Google Shape;348;p21"/>
              <p:cNvCxnSpPr/>
              <p:nvPr/>
            </p:nvCxnSpPr>
            <p:spPr>
              <a:xfrm>
                <a:off x="3841" y="316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49" name="Google Shape;349;p21"/>
              <p:cNvCxnSpPr/>
              <p:nvPr/>
            </p:nvCxnSpPr>
            <p:spPr>
              <a:xfrm>
                <a:off x="3841" y="326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0" name="Google Shape;350;p21"/>
              <p:cNvCxnSpPr/>
              <p:nvPr/>
            </p:nvCxnSpPr>
            <p:spPr>
              <a:xfrm>
                <a:off x="3841"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1" name="Google Shape;351;p21"/>
              <p:cNvCxnSpPr/>
              <p:nvPr/>
            </p:nvCxnSpPr>
            <p:spPr>
              <a:xfrm>
                <a:off x="3841" y="3455"/>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2" name="Google Shape;352;p21"/>
              <p:cNvCxnSpPr/>
              <p:nvPr/>
            </p:nvCxnSpPr>
            <p:spPr>
              <a:xfrm>
                <a:off x="3841" y="3551"/>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3" name="Google Shape;353;p21"/>
              <p:cNvCxnSpPr/>
              <p:nvPr/>
            </p:nvCxnSpPr>
            <p:spPr>
              <a:xfrm>
                <a:off x="3841" y="364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4" name="Google Shape;354;p21"/>
              <p:cNvCxnSpPr/>
              <p:nvPr/>
            </p:nvCxnSpPr>
            <p:spPr>
              <a:xfrm>
                <a:off x="3841" y="3743"/>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5" name="Google Shape;355;p21"/>
              <p:cNvCxnSpPr/>
              <p:nvPr/>
            </p:nvCxnSpPr>
            <p:spPr>
              <a:xfrm>
                <a:off x="3841"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6" name="Google Shape;356;p21"/>
              <p:cNvCxnSpPr/>
              <p:nvPr/>
            </p:nvCxnSpPr>
            <p:spPr>
              <a:xfrm>
                <a:off x="3841" y="39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7" name="Google Shape;357;p21"/>
              <p:cNvCxnSpPr/>
              <p:nvPr/>
            </p:nvCxnSpPr>
            <p:spPr>
              <a:xfrm>
                <a:off x="3841" y="4032"/>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8" name="Google Shape;358;p21"/>
              <p:cNvCxnSpPr/>
              <p:nvPr/>
            </p:nvCxnSpPr>
            <p:spPr>
              <a:xfrm>
                <a:off x="3841" y="143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59" name="Google Shape;359;p21"/>
              <p:cNvCxnSpPr/>
              <p:nvPr/>
            </p:nvCxnSpPr>
            <p:spPr>
              <a:xfrm>
                <a:off x="3841" y="1916"/>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60" name="Google Shape;360;p21"/>
              <p:cNvCxnSpPr/>
              <p:nvPr/>
            </p:nvCxnSpPr>
            <p:spPr>
              <a:xfrm>
                <a:off x="3841" y="2397"/>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61" name="Google Shape;361;p21"/>
              <p:cNvCxnSpPr/>
              <p:nvPr/>
            </p:nvCxnSpPr>
            <p:spPr>
              <a:xfrm>
                <a:off x="3841" y="2878"/>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62" name="Google Shape;362;p21"/>
              <p:cNvCxnSpPr/>
              <p:nvPr/>
            </p:nvCxnSpPr>
            <p:spPr>
              <a:xfrm>
                <a:off x="3841" y="335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63" name="Google Shape;363;p21"/>
              <p:cNvCxnSpPr/>
              <p:nvPr/>
            </p:nvCxnSpPr>
            <p:spPr>
              <a:xfrm>
                <a:off x="3841" y="3839"/>
                <a:ext cx="600" cy="0"/>
              </a:xfrm>
              <a:prstGeom prst="straightConnector1">
                <a:avLst/>
              </a:prstGeom>
              <a:noFill/>
              <a:ln cap="flat" cmpd="sng" w="9525">
                <a:solidFill>
                  <a:srgbClr val="000000"/>
                </a:solidFill>
                <a:prstDash val="solid"/>
                <a:miter lim="800000"/>
                <a:headEnd len="med" w="med" type="none"/>
                <a:tailEnd len="med" w="med" type="none"/>
              </a:ln>
            </p:spPr>
          </p:cxnSp>
          <p:cxnSp>
            <p:nvCxnSpPr>
              <p:cNvPr id="364" name="Google Shape;364;p21"/>
              <p:cNvCxnSpPr/>
              <p:nvPr/>
            </p:nvCxnSpPr>
            <p:spPr>
              <a:xfrm>
                <a:off x="1575" y="1436"/>
                <a:ext cx="3000" cy="0"/>
              </a:xfrm>
              <a:prstGeom prst="straightConnector1">
                <a:avLst/>
              </a:prstGeom>
              <a:noFill/>
              <a:ln cap="flat" cmpd="sng" w="20625">
                <a:solidFill>
                  <a:srgbClr val="000000"/>
                </a:solidFill>
                <a:prstDash val="solid"/>
                <a:miter lim="800000"/>
                <a:headEnd len="med" w="med" type="none"/>
                <a:tailEnd len="med" w="med" type="none"/>
              </a:ln>
            </p:spPr>
          </p:cxnSp>
          <p:cxnSp>
            <p:nvCxnSpPr>
              <p:cNvPr id="365" name="Google Shape;365;p21"/>
              <p:cNvCxnSpPr/>
              <p:nvPr/>
            </p:nvCxnSpPr>
            <p:spPr>
              <a:xfrm>
                <a:off x="1577" y="2396"/>
                <a:ext cx="3000" cy="0"/>
              </a:xfrm>
              <a:prstGeom prst="straightConnector1">
                <a:avLst/>
              </a:prstGeom>
              <a:noFill/>
              <a:ln cap="flat" cmpd="sng" w="20625">
                <a:solidFill>
                  <a:srgbClr val="000000"/>
                </a:solidFill>
                <a:prstDash val="solid"/>
                <a:miter lim="800000"/>
                <a:headEnd len="med" w="med" type="none"/>
                <a:tailEnd len="med" w="med" type="none"/>
              </a:ln>
            </p:spPr>
          </p:cxnSp>
          <p:cxnSp>
            <p:nvCxnSpPr>
              <p:cNvPr id="366" name="Google Shape;366;p21"/>
              <p:cNvCxnSpPr/>
              <p:nvPr/>
            </p:nvCxnSpPr>
            <p:spPr>
              <a:xfrm>
                <a:off x="1577" y="3356"/>
                <a:ext cx="3000" cy="0"/>
              </a:xfrm>
              <a:prstGeom prst="straightConnector1">
                <a:avLst/>
              </a:prstGeom>
              <a:noFill/>
              <a:ln cap="flat" cmpd="sng" w="20625">
                <a:solidFill>
                  <a:srgbClr val="000000"/>
                </a:solidFill>
                <a:prstDash val="solid"/>
                <a:miter lim="800000"/>
                <a:headEnd len="med" w="med" type="none"/>
                <a:tailEnd len="med" w="med" type="none"/>
              </a:ln>
            </p:spPr>
          </p:cxnSp>
          <p:cxnSp>
            <p:nvCxnSpPr>
              <p:cNvPr id="367" name="Google Shape;367;p21"/>
              <p:cNvCxnSpPr/>
              <p:nvPr/>
            </p:nvCxnSpPr>
            <p:spPr>
              <a:xfrm>
                <a:off x="157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68" name="Google Shape;368;p21"/>
              <p:cNvCxnSpPr/>
              <p:nvPr/>
            </p:nvCxnSpPr>
            <p:spPr>
              <a:xfrm>
                <a:off x="2257"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369" name="Google Shape;369;p21"/>
              <p:cNvCxnSpPr/>
              <p:nvPr/>
            </p:nvCxnSpPr>
            <p:spPr>
              <a:xfrm>
                <a:off x="1714"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0" name="Google Shape;370;p21"/>
              <p:cNvCxnSpPr/>
              <p:nvPr/>
            </p:nvCxnSpPr>
            <p:spPr>
              <a:xfrm>
                <a:off x="184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1" name="Google Shape;371;p21"/>
              <p:cNvCxnSpPr/>
              <p:nvPr/>
            </p:nvCxnSpPr>
            <p:spPr>
              <a:xfrm>
                <a:off x="1985"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2" name="Google Shape;372;p21"/>
              <p:cNvCxnSpPr/>
              <p:nvPr/>
            </p:nvCxnSpPr>
            <p:spPr>
              <a:xfrm>
                <a:off x="2120"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3" name="Google Shape;373;p21"/>
              <p:cNvCxnSpPr/>
              <p:nvPr/>
            </p:nvCxnSpPr>
            <p:spPr>
              <a:xfrm>
                <a:off x="2257"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374" name="Google Shape;374;p21"/>
              <p:cNvCxnSpPr/>
              <p:nvPr/>
            </p:nvCxnSpPr>
            <p:spPr>
              <a:xfrm>
                <a:off x="3161"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375" name="Google Shape;375;p21"/>
              <p:cNvCxnSpPr/>
              <p:nvPr/>
            </p:nvCxnSpPr>
            <p:spPr>
              <a:xfrm>
                <a:off x="225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6" name="Google Shape;376;p21"/>
              <p:cNvCxnSpPr/>
              <p:nvPr/>
            </p:nvCxnSpPr>
            <p:spPr>
              <a:xfrm>
                <a:off x="230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7" name="Google Shape;377;p21"/>
              <p:cNvCxnSpPr/>
              <p:nvPr/>
            </p:nvCxnSpPr>
            <p:spPr>
              <a:xfrm>
                <a:off x="234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8" name="Google Shape;378;p21"/>
              <p:cNvCxnSpPr/>
              <p:nvPr/>
            </p:nvCxnSpPr>
            <p:spPr>
              <a:xfrm>
                <a:off x="237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79" name="Google Shape;379;p21"/>
              <p:cNvCxnSpPr/>
              <p:nvPr/>
            </p:nvCxnSpPr>
            <p:spPr>
              <a:xfrm>
                <a:off x="239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0" name="Google Shape;380;p21"/>
              <p:cNvCxnSpPr/>
              <p:nvPr/>
            </p:nvCxnSpPr>
            <p:spPr>
              <a:xfrm>
                <a:off x="2420"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1" name="Google Shape;381;p21"/>
              <p:cNvCxnSpPr/>
              <p:nvPr/>
            </p:nvCxnSpPr>
            <p:spPr>
              <a:xfrm>
                <a:off x="243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2" name="Google Shape;382;p21"/>
              <p:cNvCxnSpPr/>
              <p:nvPr/>
            </p:nvCxnSpPr>
            <p:spPr>
              <a:xfrm>
                <a:off x="2453"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3" name="Google Shape;383;p21"/>
              <p:cNvCxnSpPr/>
              <p:nvPr/>
            </p:nvCxnSpPr>
            <p:spPr>
              <a:xfrm>
                <a:off x="246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4" name="Google Shape;384;p21"/>
              <p:cNvCxnSpPr/>
              <p:nvPr/>
            </p:nvCxnSpPr>
            <p:spPr>
              <a:xfrm>
                <a:off x="255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5" name="Google Shape;385;p21"/>
              <p:cNvCxnSpPr/>
              <p:nvPr/>
            </p:nvCxnSpPr>
            <p:spPr>
              <a:xfrm>
                <a:off x="260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6" name="Google Shape;386;p21"/>
              <p:cNvCxnSpPr/>
              <p:nvPr/>
            </p:nvCxnSpPr>
            <p:spPr>
              <a:xfrm>
                <a:off x="264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7" name="Google Shape;387;p21"/>
              <p:cNvCxnSpPr/>
              <p:nvPr/>
            </p:nvCxnSpPr>
            <p:spPr>
              <a:xfrm>
                <a:off x="267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8" name="Google Shape;388;p21"/>
              <p:cNvCxnSpPr/>
              <p:nvPr/>
            </p:nvCxnSpPr>
            <p:spPr>
              <a:xfrm>
                <a:off x="2700"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89" name="Google Shape;389;p21"/>
              <p:cNvCxnSpPr/>
              <p:nvPr/>
            </p:nvCxnSpPr>
            <p:spPr>
              <a:xfrm>
                <a:off x="2720"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0" name="Google Shape;390;p21"/>
              <p:cNvCxnSpPr/>
              <p:nvPr/>
            </p:nvCxnSpPr>
            <p:spPr>
              <a:xfrm>
                <a:off x="273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1" name="Google Shape;391;p21"/>
              <p:cNvCxnSpPr/>
              <p:nvPr/>
            </p:nvCxnSpPr>
            <p:spPr>
              <a:xfrm>
                <a:off x="2754"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2" name="Google Shape;392;p21"/>
              <p:cNvCxnSpPr/>
              <p:nvPr/>
            </p:nvCxnSpPr>
            <p:spPr>
              <a:xfrm>
                <a:off x="276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3" name="Google Shape;393;p21"/>
              <p:cNvCxnSpPr/>
              <p:nvPr/>
            </p:nvCxnSpPr>
            <p:spPr>
              <a:xfrm>
                <a:off x="285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4" name="Google Shape;394;p21"/>
              <p:cNvCxnSpPr/>
              <p:nvPr/>
            </p:nvCxnSpPr>
            <p:spPr>
              <a:xfrm>
                <a:off x="2913"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5" name="Google Shape;395;p21"/>
              <p:cNvCxnSpPr/>
              <p:nvPr/>
            </p:nvCxnSpPr>
            <p:spPr>
              <a:xfrm>
                <a:off x="294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6" name="Google Shape;396;p21"/>
              <p:cNvCxnSpPr/>
              <p:nvPr/>
            </p:nvCxnSpPr>
            <p:spPr>
              <a:xfrm>
                <a:off x="297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7" name="Google Shape;397;p21"/>
              <p:cNvCxnSpPr/>
              <p:nvPr/>
            </p:nvCxnSpPr>
            <p:spPr>
              <a:xfrm>
                <a:off x="3003"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8" name="Google Shape;398;p21"/>
              <p:cNvCxnSpPr/>
              <p:nvPr/>
            </p:nvCxnSpPr>
            <p:spPr>
              <a:xfrm>
                <a:off x="3024"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399" name="Google Shape;399;p21"/>
              <p:cNvCxnSpPr/>
              <p:nvPr/>
            </p:nvCxnSpPr>
            <p:spPr>
              <a:xfrm>
                <a:off x="3040"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0" name="Google Shape;400;p21"/>
              <p:cNvCxnSpPr/>
              <p:nvPr/>
            </p:nvCxnSpPr>
            <p:spPr>
              <a:xfrm>
                <a:off x="305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1" name="Google Shape;401;p21"/>
              <p:cNvCxnSpPr/>
              <p:nvPr/>
            </p:nvCxnSpPr>
            <p:spPr>
              <a:xfrm>
                <a:off x="306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2" name="Google Shape;402;p21"/>
              <p:cNvCxnSpPr/>
              <p:nvPr/>
            </p:nvCxnSpPr>
            <p:spPr>
              <a:xfrm>
                <a:off x="3161"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403" name="Google Shape;403;p21"/>
              <p:cNvCxnSpPr/>
              <p:nvPr/>
            </p:nvCxnSpPr>
            <p:spPr>
              <a:xfrm>
                <a:off x="3841"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404" name="Google Shape;404;p21"/>
              <p:cNvCxnSpPr/>
              <p:nvPr/>
            </p:nvCxnSpPr>
            <p:spPr>
              <a:xfrm>
                <a:off x="322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5" name="Google Shape;405;p21"/>
              <p:cNvCxnSpPr/>
              <p:nvPr/>
            </p:nvCxnSpPr>
            <p:spPr>
              <a:xfrm>
                <a:off x="329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6" name="Google Shape;406;p21"/>
              <p:cNvCxnSpPr/>
              <p:nvPr/>
            </p:nvCxnSpPr>
            <p:spPr>
              <a:xfrm>
                <a:off x="336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7" name="Google Shape;407;p21"/>
              <p:cNvCxnSpPr/>
              <p:nvPr/>
            </p:nvCxnSpPr>
            <p:spPr>
              <a:xfrm>
                <a:off x="3433"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8" name="Google Shape;408;p21"/>
              <p:cNvCxnSpPr/>
              <p:nvPr/>
            </p:nvCxnSpPr>
            <p:spPr>
              <a:xfrm>
                <a:off x="3501"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09" name="Google Shape;409;p21"/>
              <p:cNvCxnSpPr/>
              <p:nvPr/>
            </p:nvCxnSpPr>
            <p:spPr>
              <a:xfrm>
                <a:off x="356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0" name="Google Shape;410;p21"/>
              <p:cNvCxnSpPr/>
              <p:nvPr/>
            </p:nvCxnSpPr>
            <p:spPr>
              <a:xfrm>
                <a:off x="363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1" name="Google Shape;411;p21"/>
              <p:cNvCxnSpPr/>
              <p:nvPr/>
            </p:nvCxnSpPr>
            <p:spPr>
              <a:xfrm>
                <a:off x="3704"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2" name="Google Shape;412;p21"/>
              <p:cNvCxnSpPr/>
              <p:nvPr/>
            </p:nvCxnSpPr>
            <p:spPr>
              <a:xfrm>
                <a:off x="3772"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3" name="Google Shape;413;p21"/>
              <p:cNvCxnSpPr/>
              <p:nvPr/>
            </p:nvCxnSpPr>
            <p:spPr>
              <a:xfrm>
                <a:off x="3841" y="1340"/>
                <a:ext cx="0" cy="2700"/>
              </a:xfrm>
              <a:prstGeom prst="straightConnector1">
                <a:avLst/>
              </a:prstGeom>
              <a:noFill/>
              <a:ln cap="flat" cmpd="sng" w="20625">
                <a:solidFill>
                  <a:srgbClr val="000000"/>
                </a:solidFill>
                <a:prstDash val="solid"/>
                <a:miter lim="800000"/>
                <a:headEnd len="med" w="med" type="none"/>
                <a:tailEnd len="med" w="med" type="none"/>
              </a:ln>
            </p:spPr>
          </p:cxnSp>
          <p:cxnSp>
            <p:nvCxnSpPr>
              <p:cNvPr id="414" name="Google Shape;414;p21"/>
              <p:cNvCxnSpPr/>
              <p:nvPr/>
            </p:nvCxnSpPr>
            <p:spPr>
              <a:xfrm>
                <a:off x="3908"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5" name="Google Shape;415;p21"/>
              <p:cNvCxnSpPr/>
              <p:nvPr/>
            </p:nvCxnSpPr>
            <p:spPr>
              <a:xfrm>
                <a:off x="397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6" name="Google Shape;416;p21"/>
              <p:cNvCxnSpPr/>
              <p:nvPr/>
            </p:nvCxnSpPr>
            <p:spPr>
              <a:xfrm>
                <a:off x="4044"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7" name="Google Shape;417;p21"/>
              <p:cNvCxnSpPr/>
              <p:nvPr/>
            </p:nvCxnSpPr>
            <p:spPr>
              <a:xfrm>
                <a:off x="4112"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8" name="Google Shape;418;p21"/>
              <p:cNvCxnSpPr/>
              <p:nvPr/>
            </p:nvCxnSpPr>
            <p:spPr>
              <a:xfrm>
                <a:off x="4179"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19" name="Google Shape;419;p21"/>
              <p:cNvCxnSpPr/>
              <p:nvPr/>
            </p:nvCxnSpPr>
            <p:spPr>
              <a:xfrm>
                <a:off x="4247"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20" name="Google Shape;420;p21"/>
              <p:cNvCxnSpPr/>
              <p:nvPr/>
            </p:nvCxnSpPr>
            <p:spPr>
              <a:xfrm>
                <a:off x="4316"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21" name="Google Shape;421;p21"/>
              <p:cNvCxnSpPr/>
              <p:nvPr/>
            </p:nvCxnSpPr>
            <p:spPr>
              <a:xfrm>
                <a:off x="4383" y="1340"/>
                <a:ext cx="0" cy="2700"/>
              </a:xfrm>
              <a:prstGeom prst="straightConnector1">
                <a:avLst/>
              </a:prstGeom>
              <a:noFill/>
              <a:ln cap="flat" cmpd="sng" w="9525">
                <a:solidFill>
                  <a:srgbClr val="000000"/>
                </a:solidFill>
                <a:prstDash val="solid"/>
                <a:miter lim="800000"/>
                <a:headEnd len="med" w="med" type="none"/>
                <a:tailEnd len="med" w="med" type="none"/>
              </a:ln>
            </p:spPr>
          </p:cxnSp>
          <p:cxnSp>
            <p:nvCxnSpPr>
              <p:cNvPr id="422" name="Google Shape;422;p21"/>
              <p:cNvCxnSpPr/>
              <p:nvPr/>
            </p:nvCxnSpPr>
            <p:spPr>
              <a:xfrm>
                <a:off x="4451" y="1340"/>
                <a:ext cx="0" cy="2700"/>
              </a:xfrm>
              <a:prstGeom prst="straightConnector1">
                <a:avLst/>
              </a:prstGeom>
              <a:noFill/>
              <a:ln cap="flat" cmpd="sng" w="9525">
                <a:solidFill>
                  <a:srgbClr val="000000"/>
                </a:solidFill>
                <a:prstDash val="solid"/>
                <a:miter lim="800000"/>
                <a:headEnd len="med" w="med" type="none"/>
                <a:tailEnd len="med" w="med" type="none"/>
              </a:ln>
            </p:spPr>
          </p:cxnSp>
          <p:sp>
            <p:nvSpPr>
              <p:cNvPr id="423" name="Google Shape;423;p21"/>
              <p:cNvSpPr txBox="1"/>
              <p:nvPr/>
            </p:nvSpPr>
            <p:spPr>
              <a:xfrm>
                <a:off x="1313" y="1402"/>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10700</a:t>
                </a:r>
                <a:endParaRPr/>
              </a:p>
            </p:txBody>
          </p:sp>
          <p:sp>
            <p:nvSpPr>
              <p:cNvPr id="424" name="Google Shape;424;p21"/>
              <p:cNvSpPr txBox="1"/>
              <p:nvPr/>
            </p:nvSpPr>
            <p:spPr>
              <a:xfrm>
                <a:off x="1313" y="2364"/>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10800</a:t>
                </a:r>
                <a:endParaRPr/>
              </a:p>
            </p:txBody>
          </p:sp>
          <p:sp>
            <p:nvSpPr>
              <p:cNvPr id="425" name="Google Shape;425;p21"/>
              <p:cNvSpPr txBox="1"/>
              <p:nvPr/>
            </p:nvSpPr>
            <p:spPr>
              <a:xfrm>
                <a:off x="1313" y="3324"/>
                <a:ext cx="300" cy="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1000"/>
                  <a:buFont typeface="Courier New"/>
                  <a:buNone/>
                </a:pPr>
                <a:r>
                  <a:rPr b="1" i="0" lang="en-US" sz="1000" u="none">
                    <a:solidFill>
                      <a:srgbClr val="000000"/>
                    </a:solidFill>
                    <a:latin typeface="Courier New"/>
                    <a:ea typeface="Courier New"/>
                    <a:cs typeface="Courier New"/>
                    <a:sym typeface="Courier New"/>
                  </a:rPr>
                  <a:t>10900</a:t>
                </a:r>
                <a:endParaRPr/>
              </a:p>
            </p:txBody>
          </p:sp>
        </p:grpSp>
        <p:sp>
          <p:nvSpPr>
            <p:cNvPr id="426" name="Google Shape;426;p21"/>
            <p:cNvSpPr/>
            <p:nvPr/>
          </p:nvSpPr>
          <p:spPr>
            <a:xfrm>
              <a:off x="1387" y="1359"/>
              <a:ext cx="708" cy="2756"/>
            </a:xfrm>
            <a:custGeom>
              <a:rect b="b" l="l" r="r" t="t"/>
              <a:pathLst>
                <a:path extrusionOk="0" h="2582" w="665">
                  <a:moveTo>
                    <a:pt x="159" y="0"/>
                  </a:moveTo>
                  <a:lnTo>
                    <a:pt x="155" y="4"/>
                  </a:lnTo>
                  <a:lnTo>
                    <a:pt x="149" y="9"/>
                  </a:lnTo>
                  <a:lnTo>
                    <a:pt x="147" y="13"/>
                  </a:lnTo>
                  <a:lnTo>
                    <a:pt x="147" y="18"/>
                  </a:lnTo>
                  <a:lnTo>
                    <a:pt x="147" y="22"/>
                  </a:lnTo>
                  <a:lnTo>
                    <a:pt x="149" y="27"/>
                  </a:lnTo>
                  <a:lnTo>
                    <a:pt x="153" y="31"/>
                  </a:lnTo>
                  <a:lnTo>
                    <a:pt x="153" y="36"/>
                  </a:lnTo>
                  <a:lnTo>
                    <a:pt x="155" y="40"/>
                  </a:lnTo>
                  <a:lnTo>
                    <a:pt x="155" y="45"/>
                  </a:lnTo>
                  <a:lnTo>
                    <a:pt x="155" y="49"/>
                  </a:lnTo>
                  <a:lnTo>
                    <a:pt x="155" y="54"/>
                  </a:lnTo>
                  <a:lnTo>
                    <a:pt x="149" y="58"/>
                  </a:lnTo>
                  <a:lnTo>
                    <a:pt x="147" y="63"/>
                  </a:lnTo>
                  <a:lnTo>
                    <a:pt x="147" y="67"/>
                  </a:lnTo>
                  <a:lnTo>
                    <a:pt x="151" y="72"/>
                  </a:lnTo>
                  <a:lnTo>
                    <a:pt x="153" y="76"/>
                  </a:lnTo>
                  <a:lnTo>
                    <a:pt x="157" y="81"/>
                  </a:lnTo>
                  <a:lnTo>
                    <a:pt x="153" y="85"/>
                  </a:lnTo>
                  <a:lnTo>
                    <a:pt x="151" y="90"/>
                  </a:lnTo>
                  <a:lnTo>
                    <a:pt x="153" y="94"/>
                  </a:lnTo>
                  <a:lnTo>
                    <a:pt x="153" y="99"/>
                  </a:lnTo>
                  <a:lnTo>
                    <a:pt x="151" y="103"/>
                  </a:lnTo>
                  <a:lnTo>
                    <a:pt x="149" y="108"/>
                  </a:lnTo>
                  <a:lnTo>
                    <a:pt x="149" y="112"/>
                  </a:lnTo>
                  <a:lnTo>
                    <a:pt x="149" y="117"/>
                  </a:lnTo>
                  <a:lnTo>
                    <a:pt x="149" y="121"/>
                  </a:lnTo>
                  <a:lnTo>
                    <a:pt x="151" y="126"/>
                  </a:lnTo>
                  <a:lnTo>
                    <a:pt x="151" y="130"/>
                  </a:lnTo>
                  <a:lnTo>
                    <a:pt x="153" y="135"/>
                  </a:lnTo>
                  <a:lnTo>
                    <a:pt x="153" y="139"/>
                  </a:lnTo>
                  <a:lnTo>
                    <a:pt x="149" y="144"/>
                  </a:lnTo>
                  <a:lnTo>
                    <a:pt x="140" y="148"/>
                  </a:lnTo>
                  <a:lnTo>
                    <a:pt x="136" y="153"/>
                  </a:lnTo>
                  <a:lnTo>
                    <a:pt x="130" y="157"/>
                  </a:lnTo>
                  <a:lnTo>
                    <a:pt x="127" y="162"/>
                  </a:lnTo>
                  <a:lnTo>
                    <a:pt x="125" y="166"/>
                  </a:lnTo>
                  <a:lnTo>
                    <a:pt x="123" y="171"/>
                  </a:lnTo>
                  <a:lnTo>
                    <a:pt x="127" y="175"/>
                  </a:lnTo>
                  <a:lnTo>
                    <a:pt x="138" y="180"/>
                  </a:lnTo>
                  <a:lnTo>
                    <a:pt x="159" y="184"/>
                  </a:lnTo>
                  <a:lnTo>
                    <a:pt x="172" y="189"/>
                  </a:lnTo>
                  <a:lnTo>
                    <a:pt x="210" y="193"/>
                  </a:lnTo>
                  <a:lnTo>
                    <a:pt x="236" y="198"/>
                  </a:lnTo>
                  <a:lnTo>
                    <a:pt x="357" y="202"/>
                  </a:lnTo>
                  <a:lnTo>
                    <a:pt x="416" y="207"/>
                  </a:lnTo>
                  <a:lnTo>
                    <a:pt x="435" y="211"/>
                  </a:lnTo>
                  <a:lnTo>
                    <a:pt x="435" y="216"/>
                  </a:lnTo>
                  <a:lnTo>
                    <a:pt x="421" y="220"/>
                  </a:lnTo>
                  <a:lnTo>
                    <a:pt x="418" y="225"/>
                  </a:lnTo>
                  <a:lnTo>
                    <a:pt x="431" y="229"/>
                  </a:lnTo>
                  <a:lnTo>
                    <a:pt x="461" y="234"/>
                  </a:lnTo>
                  <a:lnTo>
                    <a:pt x="493" y="238"/>
                  </a:lnTo>
                  <a:lnTo>
                    <a:pt x="508" y="243"/>
                  </a:lnTo>
                  <a:lnTo>
                    <a:pt x="520" y="247"/>
                  </a:lnTo>
                  <a:lnTo>
                    <a:pt x="548" y="252"/>
                  </a:lnTo>
                  <a:lnTo>
                    <a:pt x="574" y="256"/>
                  </a:lnTo>
                  <a:lnTo>
                    <a:pt x="603" y="261"/>
                  </a:lnTo>
                  <a:lnTo>
                    <a:pt x="614" y="265"/>
                  </a:lnTo>
                  <a:lnTo>
                    <a:pt x="622" y="270"/>
                  </a:lnTo>
                  <a:lnTo>
                    <a:pt x="633" y="274"/>
                  </a:lnTo>
                  <a:lnTo>
                    <a:pt x="637" y="279"/>
                  </a:lnTo>
                  <a:lnTo>
                    <a:pt x="642" y="283"/>
                  </a:lnTo>
                  <a:lnTo>
                    <a:pt x="646" y="288"/>
                  </a:lnTo>
                  <a:lnTo>
                    <a:pt x="650" y="292"/>
                  </a:lnTo>
                  <a:lnTo>
                    <a:pt x="654" y="297"/>
                  </a:lnTo>
                  <a:lnTo>
                    <a:pt x="659" y="301"/>
                  </a:lnTo>
                  <a:lnTo>
                    <a:pt x="659" y="306"/>
                  </a:lnTo>
                  <a:lnTo>
                    <a:pt x="659" y="310"/>
                  </a:lnTo>
                  <a:lnTo>
                    <a:pt x="661" y="315"/>
                  </a:lnTo>
                  <a:lnTo>
                    <a:pt x="665" y="319"/>
                  </a:lnTo>
                  <a:lnTo>
                    <a:pt x="665" y="324"/>
                  </a:lnTo>
                  <a:lnTo>
                    <a:pt x="665" y="328"/>
                  </a:lnTo>
                  <a:lnTo>
                    <a:pt x="665" y="333"/>
                  </a:lnTo>
                  <a:lnTo>
                    <a:pt x="665" y="337"/>
                  </a:lnTo>
                  <a:lnTo>
                    <a:pt x="659" y="342"/>
                  </a:lnTo>
                  <a:lnTo>
                    <a:pt x="648" y="346"/>
                  </a:lnTo>
                  <a:lnTo>
                    <a:pt x="633" y="351"/>
                  </a:lnTo>
                  <a:lnTo>
                    <a:pt x="625" y="355"/>
                  </a:lnTo>
                  <a:lnTo>
                    <a:pt x="618" y="360"/>
                  </a:lnTo>
                  <a:lnTo>
                    <a:pt x="605" y="364"/>
                  </a:lnTo>
                  <a:lnTo>
                    <a:pt x="595" y="369"/>
                  </a:lnTo>
                  <a:lnTo>
                    <a:pt x="593" y="373"/>
                  </a:lnTo>
                  <a:lnTo>
                    <a:pt x="588" y="378"/>
                  </a:lnTo>
                  <a:lnTo>
                    <a:pt x="580" y="382"/>
                  </a:lnTo>
                  <a:lnTo>
                    <a:pt x="580" y="387"/>
                  </a:lnTo>
                  <a:lnTo>
                    <a:pt x="578" y="391"/>
                  </a:lnTo>
                  <a:lnTo>
                    <a:pt x="578" y="396"/>
                  </a:lnTo>
                  <a:lnTo>
                    <a:pt x="584" y="400"/>
                  </a:lnTo>
                  <a:lnTo>
                    <a:pt x="595" y="405"/>
                  </a:lnTo>
                  <a:lnTo>
                    <a:pt x="612" y="409"/>
                  </a:lnTo>
                  <a:lnTo>
                    <a:pt x="627" y="414"/>
                  </a:lnTo>
                  <a:lnTo>
                    <a:pt x="642" y="418"/>
                  </a:lnTo>
                  <a:lnTo>
                    <a:pt x="654" y="423"/>
                  </a:lnTo>
                  <a:lnTo>
                    <a:pt x="659" y="427"/>
                  </a:lnTo>
                  <a:lnTo>
                    <a:pt x="659" y="432"/>
                  </a:lnTo>
                  <a:lnTo>
                    <a:pt x="650" y="436"/>
                  </a:lnTo>
                  <a:lnTo>
                    <a:pt x="642" y="441"/>
                  </a:lnTo>
                  <a:lnTo>
                    <a:pt x="629" y="445"/>
                  </a:lnTo>
                  <a:lnTo>
                    <a:pt x="599" y="450"/>
                  </a:lnTo>
                  <a:lnTo>
                    <a:pt x="582" y="454"/>
                  </a:lnTo>
                  <a:lnTo>
                    <a:pt x="565" y="459"/>
                  </a:lnTo>
                  <a:lnTo>
                    <a:pt x="552" y="463"/>
                  </a:lnTo>
                  <a:lnTo>
                    <a:pt x="550" y="468"/>
                  </a:lnTo>
                  <a:lnTo>
                    <a:pt x="550" y="472"/>
                  </a:lnTo>
                  <a:lnTo>
                    <a:pt x="561" y="477"/>
                  </a:lnTo>
                  <a:lnTo>
                    <a:pt x="569" y="481"/>
                  </a:lnTo>
                  <a:lnTo>
                    <a:pt x="586" y="486"/>
                  </a:lnTo>
                  <a:lnTo>
                    <a:pt x="612" y="490"/>
                  </a:lnTo>
                  <a:lnTo>
                    <a:pt x="631" y="495"/>
                  </a:lnTo>
                  <a:lnTo>
                    <a:pt x="644" y="499"/>
                  </a:lnTo>
                  <a:lnTo>
                    <a:pt x="650" y="504"/>
                  </a:lnTo>
                  <a:lnTo>
                    <a:pt x="650" y="508"/>
                  </a:lnTo>
                  <a:lnTo>
                    <a:pt x="646" y="512"/>
                  </a:lnTo>
                  <a:lnTo>
                    <a:pt x="627" y="517"/>
                  </a:lnTo>
                  <a:lnTo>
                    <a:pt x="614" y="521"/>
                  </a:lnTo>
                  <a:lnTo>
                    <a:pt x="597" y="526"/>
                  </a:lnTo>
                  <a:lnTo>
                    <a:pt x="586" y="530"/>
                  </a:lnTo>
                  <a:lnTo>
                    <a:pt x="580" y="535"/>
                  </a:lnTo>
                  <a:lnTo>
                    <a:pt x="565" y="539"/>
                  </a:lnTo>
                  <a:lnTo>
                    <a:pt x="559" y="544"/>
                  </a:lnTo>
                  <a:lnTo>
                    <a:pt x="548" y="548"/>
                  </a:lnTo>
                  <a:lnTo>
                    <a:pt x="546" y="553"/>
                  </a:lnTo>
                  <a:lnTo>
                    <a:pt x="535" y="557"/>
                  </a:lnTo>
                  <a:lnTo>
                    <a:pt x="531" y="562"/>
                  </a:lnTo>
                  <a:lnTo>
                    <a:pt x="540" y="566"/>
                  </a:lnTo>
                  <a:lnTo>
                    <a:pt x="554" y="571"/>
                  </a:lnTo>
                  <a:lnTo>
                    <a:pt x="567" y="575"/>
                  </a:lnTo>
                  <a:lnTo>
                    <a:pt x="582" y="580"/>
                  </a:lnTo>
                  <a:lnTo>
                    <a:pt x="601" y="584"/>
                  </a:lnTo>
                  <a:lnTo>
                    <a:pt x="612" y="589"/>
                  </a:lnTo>
                  <a:lnTo>
                    <a:pt x="627" y="593"/>
                  </a:lnTo>
                  <a:lnTo>
                    <a:pt x="639" y="598"/>
                  </a:lnTo>
                  <a:lnTo>
                    <a:pt x="642" y="602"/>
                  </a:lnTo>
                  <a:lnTo>
                    <a:pt x="648" y="607"/>
                  </a:lnTo>
                  <a:lnTo>
                    <a:pt x="650" y="611"/>
                  </a:lnTo>
                  <a:lnTo>
                    <a:pt x="650" y="616"/>
                  </a:lnTo>
                  <a:lnTo>
                    <a:pt x="650" y="620"/>
                  </a:lnTo>
                  <a:lnTo>
                    <a:pt x="650" y="625"/>
                  </a:lnTo>
                  <a:lnTo>
                    <a:pt x="642" y="629"/>
                  </a:lnTo>
                  <a:lnTo>
                    <a:pt x="635" y="634"/>
                  </a:lnTo>
                  <a:lnTo>
                    <a:pt x="622" y="638"/>
                  </a:lnTo>
                  <a:lnTo>
                    <a:pt x="605" y="643"/>
                  </a:lnTo>
                  <a:lnTo>
                    <a:pt x="601" y="647"/>
                  </a:lnTo>
                  <a:lnTo>
                    <a:pt x="605" y="652"/>
                  </a:lnTo>
                  <a:lnTo>
                    <a:pt x="608" y="656"/>
                  </a:lnTo>
                  <a:lnTo>
                    <a:pt x="614" y="661"/>
                  </a:lnTo>
                  <a:lnTo>
                    <a:pt x="616" y="665"/>
                  </a:lnTo>
                  <a:lnTo>
                    <a:pt x="622" y="670"/>
                  </a:lnTo>
                  <a:lnTo>
                    <a:pt x="625" y="674"/>
                  </a:lnTo>
                  <a:lnTo>
                    <a:pt x="625" y="679"/>
                  </a:lnTo>
                  <a:lnTo>
                    <a:pt x="629" y="683"/>
                  </a:lnTo>
                  <a:lnTo>
                    <a:pt x="633" y="688"/>
                  </a:lnTo>
                  <a:lnTo>
                    <a:pt x="631" y="692"/>
                  </a:lnTo>
                  <a:lnTo>
                    <a:pt x="629" y="697"/>
                  </a:lnTo>
                  <a:lnTo>
                    <a:pt x="605" y="701"/>
                  </a:lnTo>
                  <a:lnTo>
                    <a:pt x="595" y="706"/>
                  </a:lnTo>
                  <a:lnTo>
                    <a:pt x="593" y="710"/>
                  </a:lnTo>
                  <a:lnTo>
                    <a:pt x="597" y="715"/>
                  </a:lnTo>
                  <a:lnTo>
                    <a:pt x="599" y="719"/>
                  </a:lnTo>
                  <a:lnTo>
                    <a:pt x="599" y="724"/>
                  </a:lnTo>
                  <a:lnTo>
                    <a:pt x="595" y="728"/>
                  </a:lnTo>
                  <a:lnTo>
                    <a:pt x="588" y="733"/>
                  </a:lnTo>
                  <a:lnTo>
                    <a:pt x="578" y="737"/>
                  </a:lnTo>
                  <a:lnTo>
                    <a:pt x="567" y="742"/>
                  </a:lnTo>
                  <a:lnTo>
                    <a:pt x="561" y="746"/>
                  </a:lnTo>
                  <a:lnTo>
                    <a:pt x="561" y="751"/>
                  </a:lnTo>
                  <a:lnTo>
                    <a:pt x="548" y="755"/>
                  </a:lnTo>
                  <a:lnTo>
                    <a:pt x="537" y="760"/>
                  </a:lnTo>
                  <a:lnTo>
                    <a:pt x="533" y="764"/>
                  </a:lnTo>
                  <a:lnTo>
                    <a:pt x="529" y="769"/>
                  </a:lnTo>
                  <a:lnTo>
                    <a:pt x="518" y="773"/>
                  </a:lnTo>
                  <a:lnTo>
                    <a:pt x="514" y="778"/>
                  </a:lnTo>
                  <a:lnTo>
                    <a:pt x="510" y="782"/>
                  </a:lnTo>
                  <a:lnTo>
                    <a:pt x="508" y="787"/>
                  </a:lnTo>
                  <a:lnTo>
                    <a:pt x="503" y="791"/>
                  </a:lnTo>
                  <a:lnTo>
                    <a:pt x="499" y="796"/>
                  </a:lnTo>
                  <a:lnTo>
                    <a:pt x="495" y="800"/>
                  </a:lnTo>
                  <a:lnTo>
                    <a:pt x="493" y="805"/>
                  </a:lnTo>
                  <a:lnTo>
                    <a:pt x="484" y="809"/>
                  </a:lnTo>
                  <a:lnTo>
                    <a:pt x="472" y="814"/>
                  </a:lnTo>
                  <a:lnTo>
                    <a:pt x="467" y="818"/>
                  </a:lnTo>
                  <a:lnTo>
                    <a:pt x="461" y="823"/>
                  </a:lnTo>
                  <a:lnTo>
                    <a:pt x="429" y="827"/>
                  </a:lnTo>
                  <a:lnTo>
                    <a:pt x="404" y="832"/>
                  </a:lnTo>
                  <a:lnTo>
                    <a:pt x="382" y="836"/>
                  </a:lnTo>
                  <a:lnTo>
                    <a:pt x="355" y="841"/>
                  </a:lnTo>
                  <a:lnTo>
                    <a:pt x="329" y="845"/>
                  </a:lnTo>
                  <a:lnTo>
                    <a:pt x="323" y="850"/>
                  </a:lnTo>
                  <a:lnTo>
                    <a:pt x="306" y="854"/>
                  </a:lnTo>
                  <a:lnTo>
                    <a:pt x="293" y="859"/>
                  </a:lnTo>
                  <a:lnTo>
                    <a:pt x="300" y="863"/>
                  </a:lnTo>
                  <a:lnTo>
                    <a:pt x="308" y="868"/>
                  </a:lnTo>
                  <a:lnTo>
                    <a:pt x="314" y="872"/>
                  </a:lnTo>
                  <a:lnTo>
                    <a:pt x="323" y="877"/>
                  </a:lnTo>
                  <a:lnTo>
                    <a:pt x="351" y="881"/>
                  </a:lnTo>
                  <a:lnTo>
                    <a:pt x="365" y="886"/>
                  </a:lnTo>
                  <a:lnTo>
                    <a:pt x="391" y="890"/>
                  </a:lnTo>
                  <a:lnTo>
                    <a:pt x="414" y="895"/>
                  </a:lnTo>
                  <a:lnTo>
                    <a:pt x="433" y="899"/>
                  </a:lnTo>
                  <a:lnTo>
                    <a:pt x="459" y="904"/>
                  </a:lnTo>
                  <a:lnTo>
                    <a:pt x="491" y="908"/>
                  </a:lnTo>
                  <a:lnTo>
                    <a:pt x="510" y="913"/>
                  </a:lnTo>
                  <a:lnTo>
                    <a:pt x="518" y="917"/>
                  </a:lnTo>
                  <a:lnTo>
                    <a:pt x="540" y="922"/>
                  </a:lnTo>
                  <a:lnTo>
                    <a:pt x="557" y="926"/>
                  </a:lnTo>
                  <a:lnTo>
                    <a:pt x="567" y="931"/>
                  </a:lnTo>
                  <a:lnTo>
                    <a:pt x="574" y="935"/>
                  </a:lnTo>
                  <a:lnTo>
                    <a:pt x="580" y="940"/>
                  </a:lnTo>
                  <a:lnTo>
                    <a:pt x="584" y="944"/>
                  </a:lnTo>
                  <a:lnTo>
                    <a:pt x="584" y="949"/>
                  </a:lnTo>
                  <a:lnTo>
                    <a:pt x="582" y="953"/>
                  </a:lnTo>
                  <a:lnTo>
                    <a:pt x="565" y="958"/>
                  </a:lnTo>
                  <a:lnTo>
                    <a:pt x="554" y="962"/>
                  </a:lnTo>
                  <a:lnTo>
                    <a:pt x="531" y="967"/>
                  </a:lnTo>
                  <a:lnTo>
                    <a:pt x="482" y="971"/>
                  </a:lnTo>
                  <a:lnTo>
                    <a:pt x="455" y="976"/>
                  </a:lnTo>
                  <a:lnTo>
                    <a:pt x="427" y="980"/>
                  </a:lnTo>
                  <a:lnTo>
                    <a:pt x="399" y="985"/>
                  </a:lnTo>
                  <a:lnTo>
                    <a:pt x="355" y="989"/>
                  </a:lnTo>
                  <a:lnTo>
                    <a:pt x="329" y="994"/>
                  </a:lnTo>
                  <a:lnTo>
                    <a:pt x="272" y="998"/>
                  </a:lnTo>
                  <a:lnTo>
                    <a:pt x="246" y="1003"/>
                  </a:lnTo>
                  <a:lnTo>
                    <a:pt x="238" y="1007"/>
                  </a:lnTo>
                  <a:lnTo>
                    <a:pt x="238" y="1012"/>
                  </a:lnTo>
                  <a:lnTo>
                    <a:pt x="251" y="1016"/>
                  </a:lnTo>
                  <a:lnTo>
                    <a:pt x="272" y="1021"/>
                  </a:lnTo>
                  <a:lnTo>
                    <a:pt x="287" y="1025"/>
                  </a:lnTo>
                  <a:lnTo>
                    <a:pt x="300" y="1030"/>
                  </a:lnTo>
                  <a:lnTo>
                    <a:pt x="308" y="1034"/>
                  </a:lnTo>
                  <a:lnTo>
                    <a:pt x="312" y="1039"/>
                  </a:lnTo>
                  <a:lnTo>
                    <a:pt x="340" y="1043"/>
                  </a:lnTo>
                  <a:lnTo>
                    <a:pt x="359" y="1048"/>
                  </a:lnTo>
                  <a:lnTo>
                    <a:pt x="365" y="1052"/>
                  </a:lnTo>
                  <a:lnTo>
                    <a:pt x="372" y="1057"/>
                  </a:lnTo>
                  <a:lnTo>
                    <a:pt x="361" y="1061"/>
                  </a:lnTo>
                  <a:lnTo>
                    <a:pt x="344" y="1066"/>
                  </a:lnTo>
                  <a:lnTo>
                    <a:pt x="331" y="1070"/>
                  </a:lnTo>
                  <a:lnTo>
                    <a:pt x="325" y="1075"/>
                  </a:lnTo>
                  <a:lnTo>
                    <a:pt x="314" y="1079"/>
                  </a:lnTo>
                  <a:lnTo>
                    <a:pt x="310" y="1084"/>
                  </a:lnTo>
                  <a:lnTo>
                    <a:pt x="304" y="1088"/>
                  </a:lnTo>
                  <a:lnTo>
                    <a:pt x="300" y="1093"/>
                  </a:lnTo>
                  <a:lnTo>
                    <a:pt x="302" y="1097"/>
                  </a:lnTo>
                  <a:lnTo>
                    <a:pt x="306" y="1102"/>
                  </a:lnTo>
                  <a:lnTo>
                    <a:pt x="308" y="1106"/>
                  </a:lnTo>
                  <a:lnTo>
                    <a:pt x="312" y="1111"/>
                  </a:lnTo>
                  <a:lnTo>
                    <a:pt x="321" y="1115"/>
                  </a:lnTo>
                  <a:lnTo>
                    <a:pt x="329" y="1120"/>
                  </a:lnTo>
                  <a:lnTo>
                    <a:pt x="334" y="1124"/>
                  </a:lnTo>
                  <a:lnTo>
                    <a:pt x="340" y="1129"/>
                  </a:lnTo>
                  <a:lnTo>
                    <a:pt x="342" y="1133"/>
                  </a:lnTo>
                  <a:lnTo>
                    <a:pt x="346" y="1138"/>
                  </a:lnTo>
                  <a:lnTo>
                    <a:pt x="346" y="1142"/>
                  </a:lnTo>
                  <a:lnTo>
                    <a:pt x="344" y="1147"/>
                  </a:lnTo>
                  <a:lnTo>
                    <a:pt x="338" y="1151"/>
                  </a:lnTo>
                  <a:lnTo>
                    <a:pt x="325" y="1156"/>
                  </a:lnTo>
                  <a:lnTo>
                    <a:pt x="321" y="1160"/>
                  </a:lnTo>
                  <a:lnTo>
                    <a:pt x="317" y="1165"/>
                  </a:lnTo>
                  <a:lnTo>
                    <a:pt x="314" y="1169"/>
                  </a:lnTo>
                  <a:lnTo>
                    <a:pt x="314" y="1174"/>
                  </a:lnTo>
                  <a:lnTo>
                    <a:pt x="317" y="1178"/>
                  </a:lnTo>
                  <a:lnTo>
                    <a:pt x="327" y="1183"/>
                  </a:lnTo>
                  <a:lnTo>
                    <a:pt x="346" y="1187"/>
                  </a:lnTo>
                  <a:lnTo>
                    <a:pt x="355" y="1192"/>
                  </a:lnTo>
                  <a:lnTo>
                    <a:pt x="370" y="1196"/>
                  </a:lnTo>
                  <a:lnTo>
                    <a:pt x="384" y="1201"/>
                  </a:lnTo>
                  <a:lnTo>
                    <a:pt x="393" y="1205"/>
                  </a:lnTo>
                  <a:lnTo>
                    <a:pt x="397" y="1210"/>
                  </a:lnTo>
                  <a:lnTo>
                    <a:pt x="389" y="1214"/>
                  </a:lnTo>
                  <a:lnTo>
                    <a:pt x="363" y="1219"/>
                  </a:lnTo>
                  <a:lnTo>
                    <a:pt x="336" y="1223"/>
                  </a:lnTo>
                  <a:lnTo>
                    <a:pt x="276" y="1228"/>
                  </a:lnTo>
                  <a:lnTo>
                    <a:pt x="242" y="1232"/>
                  </a:lnTo>
                  <a:lnTo>
                    <a:pt x="189" y="1237"/>
                  </a:lnTo>
                  <a:lnTo>
                    <a:pt x="153" y="1241"/>
                  </a:lnTo>
                  <a:lnTo>
                    <a:pt x="147" y="1246"/>
                  </a:lnTo>
                  <a:lnTo>
                    <a:pt x="140" y="1250"/>
                  </a:lnTo>
                  <a:lnTo>
                    <a:pt x="140" y="1255"/>
                  </a:lnTo>
                  <a:lnTo>
                    <a:pt x="140" y="1259"/>
                  </a:lnTo>
                  <a:lnTo>
                    <a:pt x="140" y="1264"/>
                  </a:lnTo>
                  <a:lnTo>
                    <a:pt x="140" y="1268"/>
                  </a:lnTo>
                  <a:lnTo>
                    <a:pt x="149" y="1273"/>
                  </a:lnTo>
                  <a:lnTo>
                    <a:pt x="153" y="1277"/>
                  </a:lnTo>
                  <a:lnTo>
                    <a:pt x="155" y="1282"/>
                  </a:lnTo>
                  <a:lnTo>
                    <a:pt x="157" y="1286"/>
                  </a:lnTo>
                  <a:lnTo>
                    <a:pt x="161" y="1291"/>
                  </a:lnTo>
                  <a:lnTo>
                    <a:pt x="161" y="1295"/>
                  </a:lnTo>
                  <a:lnTo>
                    <a:pt x="159" y="1300"/>
                  </a:lnTo>
                  <a:lnTo>
                    <a:pt x="153" y="1304"/>
                  </a:lnTo>
                  <a:lnTo>
                    <a:pt x="149" y="1309"/>
                  </a:lnTo>
                  <a:lnTo>
                    <a:pt x="140" y="1313"/>
                  </a:lnTo>
                  <a:lnTo>
                    <a:pt x="134" y="1318"/>
                  </a:lnTo>
                  <a:lnTo>
                    <a:pt x="127" y="1322"/>
                  </a:lnTo>
                  <a:lnTo>
                    <a:pt x="125" y="1327"/>
                  </a:lnTo>
                  <a:lnTo>
                    <a:pt x="123" y="1331"/>
                  </a:lnTo>
                  <a:lnTo>
                    <a:pt x="119" y="1336"/>
                  </a:lnTo>
                  <a:lnTo>
                    <a:pt x="119" y="1340"/>
                  </a:lnTo>
                  <a:lnTo>
                    <a:pt x="119" y="1345"/>
                  </a:lnTo>
                  <a:lnTo>
                    <a:pt x="117" y="1349"/>
                  </a:lnTo>
                  <a:lnTo>
                    <a:pt x="115" y="1354"/>
                  </a:lnTo>
                  <a:lnTo>
                    <a:pt x="115" y="1358"/>
                  </a:lnTo>
                  <a:lnTo>
                    <a:pt x="108" y="1363"/>
                  </a:lnTo>
                  <a:lnTo>
                    <a:pt x="98" y="1367"/>
                  </a:lnTo>
                  <a:lnTo>
                    <a:pt x="87" y="1372"/>
                  </a:lnTo>
                  <a:lnTo>
                    <a:pt x="81" y="1376"/>
                  </a:lnTo>
                  <a:lnTo>
                    <a:pt x="66" y="1381"/>
                  </a:lnTo>
                  <a:lnTo>
                    <a:pt x="64" y="1385"/>
                  </a:lnTo>
                  <a:lnTo>
                    <a:pt x="64" y="1390"/>
                  </a:lnTo>
                  <a:lnTo>
                    <a:pt x="64" y="1394"/>
                  </a:lnTo>
                  <a:lnTo>
                    <a:pt x="64" y="1399"/>
                  </a:lnTo>
                  <a:lnTo>
                    <a:pt x="64" y="1403"/>
                  </a:lnTo>
                  <a:lnTo>
                    <a:pt x="64" y="1408"/>
                  </a:lnTo>
                  <a:lnTo>
                    <a:pt x="64" y="1412"/>
                  </a:lnTo>
                  <a:lnTo>
                    <a:pt x="59" y="1417"/>
                  </a:lnTo>
                  <a:lnTo>
                    <a:pt x="59" y="1421"/>
                  </a:lnTo>
                  <a:lnTo>
                    <a:pt x="59" y="1426"/>
                  </a:lnTo>
                  <a:lnTo>
                    <a:pt x="59" y="1430"/>
                  </a:lnTo>
                  <a:lnTo>
                    <a:pt x="59" y="1435"/>
                  </a:lnTo>
                  <a:lnTo>
                    <a:pt x="62" y="1439"/>
                  </a:lnTo>
                  <a:lnTo>
                    <a:pt x="64" y="1444"/>
                  </a:lnTo>
                  <a:lnTo>
                    <a:pt x="66" y="1448"/>
                  </a:lnTo>
                  <a:lnTo>
                    <a:pt x="68" y="1453"/>
                  </a:lnTo>
                  <a:lnTo>
                    <a:pt x="68" y="1457"/>
                  </a:lnTo>
                  <a:lnTo>
                    <a:pt x="70" y="1462"/>
                  </a:lnTo>
                  <a:lnTo>
                    <a:pt x="68" y="1466"/>
                  </a:lnTo>
                  <a:lnTo>
                    <a:pt x="64" y="1471"/>
                  </a:lnTo>
                  <a:lnTo>
                    <a:pt x="59" y="1475"/>
                  </a:lnTo>
                  <a:lnTo>
                    <a:pt x="55" y="1480"/>
                  </a:lnTo>
                  <a:lnTo>
                    <a:pt x="53" y="1484"/>
                  </a:lnTo>
                  <a:lnTo>
                    <a:pt x="53" y="1489"/>
                  </a:lnTo>
                  <a:lnTo>
                    <a:pt x="53" y="1493"/>
                  </a:lnTo>
                  <a:lnTo>
                    <a:pt x="53" y="1498"/>
                  </a:lnTo>
                  <a:lnTo>
                    <a:pt x="57" y="1502"/>
                  </a:lnTo>
                  <a:lnTo>
                    <a:pt x="62" y="1507"/>
                  </a:lnTo>
                  <a:lnTo>
                    <a:pt x="68" y="1511"/>
                  </a:lnTo>
                  <a:lnTo>
                    <a:pt x="70" y="1516"/>
                  </a:lnTo>
                  <a:lnTo>
                    <a:pt x="76" y="1520"/>
                  </a:lnTo>
                  <a:lnTo>
                    <a:pt x="83" y="1525"/>
                  </a:lnTo>
                  <a:lnTo>
                    <a:pt x="83" y="1529"/>
                  </a:lnTo>
                  <a:lnTo>
                    <a:pt x="83" y="1534"/>
                  </a:lnTo>
                  <a:lnTo>
                    <a:pt x="76" y="1538"/>
                  </a:lnTo>
                  <a:lnTo>
                    <a:pt x="68" y="1543"/>
                  </a:lnTo>
                  <a:lnTo>
                    <a:pt x="55" y="1547"/>
                  </a:lnTo>
                  <a:lnTo>
                    <a:pt x="51" y="1552"/>
                  </a:lnTo>
                  <a:lnTo>
                    <a:pt x="42" y="1556"/>
                  </a:lnTo>
                  <a:lnTo>
                    <a:pt x="32" y="1560"/>
                  </a:lnTo>
                  <a:lnTo>
                    <a:pt x="26" y="1565"/>
                  </a:lnTo>
                  <a:lnTo>
                    <a:pt x="19" y="1569"/>
                  </a:lnTo>
                  <a:lnTo>
                    <a:pt x="19" y="1574"/>
                  </a:lnTo>
                  <a:lnTo>
                    <a:pt x="23" y="1578"/>
                  </a:lnTo>
                  <a:lnTo>
                    <a:pt x="23" y="1583"/>
                  </a:lnTo>
                  <a:lnTo>
                    <a:pt x="23" y="1587"/>
                  </a:lnTo>
                  <a:lnTo>
                    <a:pt x="21" y="1592"/>
                  </a:lnTo>
                  <a:lnTo>
                    <a:pt x="17" y="1596"/>
                  </a:lnTo>
                  <a:lnTo>
                    <a:pt x="11" y="1601"/>
                  </a:lnTo>
                  <a:lnTo>
                    <a:pt x="9" y="1605"/>
                  </a:lnTo>
                  <a:lnTo>
                    <a:pt x="6" y="1610"/>
                  </a:lnTo>
                  <a:lnTo>
                    <a:pt x="4" y="1614"/>
                  </a:lnTo>
                  <a:lnTo>
                    <a:pt x="2" y="1619"/>
                  </a:lnTo>
                  <a:lnTo>
                    <a:pt x="2" y="1623"/>
                  </a:lnTo>
                  <a:lnTo>
                    <a:pt x="2" y="1628"/>
                  </a:lnTo>
                  <a:lnTo>
                    <a:pt x="0" y="1632"/>
                  </a:lnTo>
                  <a:lnTo>
                    <a:pt x="0" y="1637"/>
                  </a:lnTo>
                  <a:lnTo>
                    <a:pt x="0" y="1641"/>
                  </a:lnTo>
                  <a:lnTo>
                    <a:pt x="0" y="1646"/>
                  </a:lnTo>
                  <a:lnTo>
                    <a:pt x="0" y="1650"/>
                  </a:lnTo>
                  <a:lnTo>
                    <a:pt x="2" y="1655"/>
                  </a:lnTo>
                  <a:lnTo>
                    <a:pt x="6" y="1659"/>
                  </a:lnTo>
                  <a:lnTo>
                    <a:pt x="6" y="1664"/>
                  </a:lnTo>
                  <a:lnTo>
                    <a:pt x="13" y="1668"/>
                  </a:lnTo>
                  <a:lnTo>
                    <a:pt x="15" y="1673"/>
                  </a:lnTo>
                  <a:lnTo>
                    <a:pt x="19" y="1677"/>
                  </a:lnTo>
                  <a:lnTo>
                    <a:pt x="23" y="1682"/>
                  </a:lnTo>
                  <a:lnTo>
                    <a:pt x="23" y="1686"/>
                  </a:lnTo>
                  <a:lnTo>
                    <a:pt x="21" y="1691"/>
                  </a:lnTo>
                  <a:lnTo>
                    <a:pt x="19" y="1695"/>
                  </a:lnTo>
                  <a:lnTo>
                    <a:pt x="19" y="1700"/>
                  </a:lnTo>
                  <a:lnTo>
                    <a:pt x="21" y="1704"/>
                  </a:lnTo>
                  <a:lnTo>
                    <a:pt x="23" y="1709"/>
                  </a:lnTo>
                  <a:lnTo>
                    <a:pt x="23" y="1713"/>
                  </a:lnTo>
                  <a:lnTo>
                    <a:pt x="26" y="1718"/>
                  </a:lnTo>
                  <a:lnTo>
                    <a:pt x="26" y="1722"/>
                  </a:lnTo>
                  <a:lnTo>
                    <a:pt x="26" y="1727"/>
                  </a:lnTo>
                  <a:lnTo>
                    <a:pt x="26" y="1731"/>
                  </a:lnTo>
                  <a:lnTo>
                    <a:pt x="30" y="1736"/>
                  </a:lnTo>
                  <a:lnTo>
                    <a:pt x="34" y="1740"/>
                  </a:lnTo>
                  <a:lnTo>
                    <a:pt x="40" y="1745"/>
                  </a:lnTo>
                  <a:lnTo>
                    <a:pt x="42" y="1749"/>
                  </a:lnTo>
                  <a:lnTo>
                    <a:pt x="47" y="1754"/>
                  </a:lnTo>
                  <a:lnTo>
                    <a:pt x="55" y="1758"/>
                  </a:lnTo>
                  <a:lnTo>
                    <a:pt x="64" y="1763"/>
                  </a:lnTo>
                  <a:lnTo>
                    <a:pt x="68" y="1767"/>
                  </a:lnTo>
                  <a:lnTo>
                    <a:pt x="70" y="1772"/>
                  </a:lnTo>
                  <a:lnTo>
                    <a:pt x="72" y="1776"/>
                  </a:lnTo>
                  <a:lnTo>
                    <a:pt x="74" y="1781"/>
                  </a:lnTo>
                  <a:lnTo>
                    <a:pt x="76" y="1785"/>
                  </a:lnTo>
                  <a:lnTo>
                    <a:pt x="72" y="1790"/>
                  </a:lnTo>
                  <a:lnTo>
                    <a:pt x="72" y="1794"/>
                  </a:lnTo>
                  <a:lnTo>
                    <a:pt x="70" y="1799"/>
                  </a:lnTo>
                  <a:lnTo>
                    <a:pt x="68" y="1803"/>
                  </a:lnTo>
                  <a:lnTo>
                    <a:pt x="66" y="1808"/>
                  </a:lnTo>
                  <a:lnTo>
                    <a:pt x="62" y="1812"/>
                  </a:lnTo>
                  <a:lnTo>
                    <a:pt x="57" y="1817"/>
                  </a:lnTo>
                  <a:lnTo>
                    <a:pt x="55" y="1821"/>
                  </a:lnTo>
                  <a:lnTo>
                    <a:pt x="55" y="1826"/>
                  </a:lnTo>
                  <a:lnTo>
                    <a:pt x="57" y="1830"/>
                  </a:lnTo>
                  <a:lnTo>
                    <a:pt x="59" y="1835"/>
                  </a:lnTo>
                  <a:lnTo>
                    <a:pt x="64" y="1839"/>
                  </a:lnTo>
                  <a:lnTo>
                    <a:pt x="66" y="1844"/>
                  </a:lnTo>
                  <a:lnTo>
                    <a:pt x="68" y="1848"/>
                  </a:lnTo>
                  <a:lnTo>
                    <a:pt x="70" y="1853"/>
                  </a:lnTo>
                  <a:lnTo>
                    <a:pt x="66" y="1857"/>
                  </a:lnTo>
                  <a:lnTo>
                    <a:pt x="62" y="1862"/>
                  </a:lnTo>
                  <a:lnTo>
                    <a:pt x="49" y="1866"/>
                  </a:lnTo>
                  <a:lnTo>
                    <a:pt x="47" y="1871"/>
                  </a:lnTo>
                  <a:lnTo>
                    <a:pt x="47" y="1875"/>
                  </a:lnTo>
                  <a:lnTo>
                    <a:pt x="70" y="1880"/>
                  </a:lnTo>
                  <a:lnTo>
                    <a:pt x="89" y="1884"/>
                  </a:lnTo>
                  <a:lnTo>
                    <a:pt x="98" y="1889"/>
                  </a:lnTo>
                  <a:lnTo>
                    <a:pt x="98" y="1893"/>
                  </a:lnTo>
                  <a:lnTo>
                    <a:pt x="96" y="1898"/>
                  </a:lnTo>
                  <a:lnTo>
                    <a:pt x="79" y="1902"/>
                  </a:lnTo>
                  <a:lnTo>
                    <a:pt x="70" y="1907"/>
                  </a:lnTo>
                  <a:lnTo>
                    <a:pt x="70" y="1911"/>
                  </a:lnTo>
                  <a:lnTo>
                    <a:pt x="68" y="1916"/>
                  </a:lnTo>
                  <a:lnTo>
                    <a:pt x="64" y="1920"/>
                  </a:lnTo>
                  <a:lnTo>
                    <a:pt x="64" y="1925"/>
                  </a:lnTo>
                  <a:lnTo>
                    <a:pt x="62" y="1929"/>
                  </a:lnTo>
                  <a:lnTo>
                    <a:pt x="64" y="1934"/>
                  </a:lnTo>
                  <a:lnTo>
                    <a:pt x="66" y="1938"/>
                  </a:lnTo>
                  <a:lnTo>
                    <a:pt x="68" y="1943"/>
                  </a:lnTo>
                  <a:lnTo>
                    <a:pt x="68" y="1947"/>
                  </a:lnTo>
                  <a:lnTo>
                    <a:pt x="68" y="1952"/>
                  </a:lnTo>
                  <a:lnTo>
                    <a:pt x="68" y="1956"/>
                  </a:lnTo>
                  <a:lnTo>
                    <a:pt x="66" y="1961"/>
                  </a:lnTo>
                  <a:lnTo>
                    <a:pt x="64" y="1965"/>
                  </a:lnTo>
                  <a:lnTo>
                    <a:pt x="64" y="1970"/>
                  </a:lnTo>
                  <a:lnTo>
                    <a:pt x="64" y="1974"/>
                  </a:lnTo>
                  <a:lnTo>
                    <a:pt x="64" y="1979"/>
                  </a:lnTo>
                  <a:lnTo>
                    <a:pt x="64" y="1983"/>
                  </a:lnTo>
                  <a:lnTo>
                    <a:pt x="64" y="1988"/>
                  </a:lnTo>
                  <a:lnTo>
                    <a:pt x="55" y="1992"/>
                  </a:lnTo>
                  <a:lnTo>
                    <a:pt x="51" y="1997"/>
                  </a:lnTo>
                  <a:lnTo>
                    <a:pt x="47" y="2001"/>
                  </a:lnTo>
                  <a:lnTo>
                    <a:pt x="42" y="2006"/>
                  </a:lnTo>
                  <a:lnTo>
                    <a:pt x="42" y="2010"/>
                  </a:lnTo>
                  <a:lnTo>
                    <a:pt x="42" y="2015"/>
                  </a:lnTo>
                  <a:lnTo>
                    <a:pt x="42" y="2019"/>
                  </a:lnTo>
                  <a:lnTo>
                    <a:pt x="45" y="2024"/>
                  </a:lnTo>
                  <a:lnTo>
                    <a:pt x="45" y="2028"/>
                  </a:lnTo>
                  <a:lnTo>
                    <a:pt x="47" y="2033"/>
                  </a:lnTo>
                  <a:lnTo>
                    <a:pt x="47" y="2037"/>
                  </a:lnTo>
                  <a:lnTo>
                    <a:pt x="45" y="2042"/>
                  </a:lnTo>
                  <a:lnTo>
                    <a:pt x="42" y="2046"/>
                  </a:lnTo>
                  <a:lnTo>
                    <a:pt x="40" y="2051"/>
                  </a:lnTo>
                  <a:lnTo>
                    <a:pt x="40" y="2055"/>
                  </a:lnTo>
                  <a:lnTo>
                    <a:pt x="42" y="2060"/>
                  </a:lnTo>
                  <a:lnTo>
                    <a:pt x="51" y="2064"/>
                  </a:lnTo>
                  <a:lnTo>
                    <a:pt x="57" y="2069"/>
                  </a:lnTo>
                  <a:lnTo>
                    <a:pt x="76" y="2073"/>
                  </a:lnTo>
                  <a:lnTo>
                    <a:pt x="93" y="2078"/>
                  </a:lnTo>
                  <a:lnTo>
                    <a:pt x="108" y="2082"/>
                  </a:lnTo>
                  <a:lnTo>
                    <a:pt x="130" y="2087"/>
                  </a:lnTo>
                  <a:lnTo>
                    <a:pt x="132" y="2091"/>
                  </a:lnTo>
                  <a:lnTo>
                    <a:pt x="151" y="2096"/>
                  </a:lnTo>
                  <a:lnTo>
                    <a:pt x="157" y="2100"/>
                  </a:lnTo>
                  <a:lnTo>
                    <a:pt x="157" y="2105"/>
                  </a:lnTo>
                  <a:lnTo>
                    <a:pt x="155" y="2109"/>
                  </a:lnTo>
                  <a:lnTo>
                    <a:pt x="151" y="2114"/>
                  </a:lnTo>
                  <a:lnTo>
                    <a:pt x="142" y="2118"/>
                  </a:lnTo>
                  <a:lnTo>
                    <a:pt x="138" y="2123"/>
                  </a:lnTo>
                  <a:lnTo>
                    <a:pt x="138" y="2127"/>
                  </a:lnTo>
                  <a:lnTo>
                    <a:pt x="144" y="2132"/>
                  </a:lnTo>
                  <a:lnTo>
                    <a:pt x="159" y="2136"/>
                  </a:lnTo>
                  <a:lnTo>
                    <a:pt x="174" y="2141"/>
                  </a:lnTo>
                  <a:lnTo>
                    <a:pt x="181" y="2145"/>
                  </a:lnTo>
                  <a:lnTo>
                    <a:pt x="187" y="2150"/>
                  </a:lnTo>
                  <a:lnTo>
                    <a:pt x="193" y="2154"/>
                  </a:lnTo>
                  <a:lnTo>
                    <a:pt x="193" y="2159"/>
                  </a:lnTo>
                  <a:lnTo>
                    <a:pt x="193" y="2163"/>
                  </a:lnTo>
                  <a:lnTo>
                    <a:pt x="193" y="2168"/>
                  </a:lnTo>
                  <a:lnTo>
                    <a:pt x="191" y="2172"/>
                  </a:lnTo>
                  <a:lnTo>
                    <a:pt x="191" y="2177"/>
                  </a:lnTo>
                  <a:lnTo>
                    <a:pt x="185" y="2181"/>
                  </a:lnTo>
                  <a:lnTo>
                    <a:pt x="183" y="2186"/>
                  </a:lnTo>
                  <a:lnTo>
                    <a:pt x="176" y="2190"/>
                  </a:lnTo>
                  <a:lnTo>
                    <a:pt x="172" y="2195"/>
                  </a:lnTo>
                  <a:lnTo>
                    <a:pt x="168" y="2199"/>
                  </a:lnTo>
                  <a:lnTo>
                    <a:pt x="164" y="2204"/>
                  </a:lnTo>
                  <a:lnTo>
                    <a:pt x="161" y="2208"/>
                  </a:lnTo>
                  <a:lnTo>
                    <a:pt x="159" y="2213"/>
                  </a:lnTo>
                  <a:lnTo>
                    <a:pt x="159" y="2217"/>
                  </a:lnTo>
                  <a:lnTo>
                    <a:pt x="161" y="2222"/>
                  </a:lnTo>
                  <a:lnTo>
                    <a:pt x="170" y="2226"/>
                  </a:lnTo>
                  <a:lnTo>
                    <a:pt x="174" y="2231"/>
                  </a:lnTo>
                  <a:lnTo>
                    <a:pt x="178" y="2235"/>
                  </a:lnTo>
                  <a:lnTo>
                    <a:pt x="198" y="2240"/>
                  </a:lnTo>
                  <a:lnTo>
                    <a:pt x="215" y="2244"/>
                  </a:lnTo>
                  <a:lnTo>
                    <a:pt x="232" y="2249"/>
                  </a:lnTo>
                  <a:lnTo>
                    <a:pt x="242" y="2253"/>
                  </a:lnTo>
                  <a:lnTo>
                    <a:pt x="242" y="2258"/>
                  </a:lnTo>
                  <a:lnTo>
                    <a:pt x="244" y="2262"/>
                  </a:lnTo>
                  <a:lnTo>
                    <a:pt x="246" y="2267"/>
                  </a:lnTo>
                  <a:lnTo>
                    <a:pt x="246" y="2271"/>
                  </a:lnTo>
                  <a:lnTo>
                    <a:pt x="246" y="2276"/>
                  </a:lnTo>
                  <a:lnTo>
                    <a:pt x="246" y="2280"/>
                  </a:lnTo>
                  <a:lnTo>
                    <a:pt x="246" y="2285"/>
                  </a:lnTo>
                  <a:lnTo>
                    <a:pt x="249" y="2289"/>
                  </a:lnTo>
                  <a:lnTo>
                    <a:pt x="253" y="2294"/>
                  </a:lnTo>
                  <a:lnTo>
                    <a:pt x="255" y="2298"/>
                  </a:lnTo>
                  <a:lnTo>
                    <a:pt x="242" y="2303"/>
                  </a:lnTo>
                  <a:lnTo>
                    <a:pt x="238" y="2307"/>
                  </a:lnTo>
                  <a:lnTo>
                    <a:pt x="227" y="2312"/>
                  </a:lnTo>
                  <a:lnTo>
                    <a:pt x="219" y="2316"/>
                  </a:lnTo>
                  <a:lnTo>
                    <a:pt x="212" y="2321"/>
                  </a:lnTo>
                  <a:lnTo>
                    <a:pt x="204" y="2325"/>
                  </a:lnTo>
                  <a:lnTo>
                    <a:pt x="193" y="2330"/>
                  </a:lnTo>
                  <a:lnTo>
                    <a:pt x="191" y="2334"/>
                  </a:lnTo>
                  <a:lnTo>
                    <a:pt x="187" y="2339"/>
                  </a:lnTo>
                  <a:lnTo>
                    <a:pt x="183" y="2343"/>
                  </a:lnTo>
                  <a:lnTo>
                    <a:pt x="181" y="2348"/>
                  </a:lnTo>
                  <a:lnTo>
                    <a:pt x="174" y="2352"/>
                  </a:lnTo>
                  <a:lnTo>
                    <a:pt x="172" y="2357"/>
                  </a:lnTo>
                  <a:lnTo>
                    <a:pt x="168" y="2361"/>
                  </a:lnTo>
                  <a:lnTo>
                    <a:pt x="164" y="2366"/>
                  </a:lnTo>
                  <a:lnTo>
                    <a:pt x="159" y="2370"/>
                  </a:lnTo>
                  <a:lnTo>
                    <a:pt x="157" y="2375"/>
                  </a:lnTo>
                  <a:lnTo>
                    <a:pt x="155" y="2379"/>
                  </a:lnTo>
                  <a:lnTo>
                    <a:pt x="153" y="2384"/>
                  </a:lnTo>
                  <a:lnTo>
                    <a:pt x="151" y="2388"/>
                  </a:lnTo>
                  <a:lnTo>
                    <a:pt x="149" y="2393"/>
                  </a:lnTo>
                  <a:lnTo>
                    <a:pt x="149" y="2397"/>
                  </a:lnTo>
                  <a:lnTo>
                    <a:pt x="149" y="2402"/>
                  </a:lnTo>
                  <a:lnTo>
                    <a:pt x="149" y="2406"/>
                  </a:lnTo>
                  <a:lnTo>
                    <a:pt x="149" y="2411"/>
                  </a:lnTo>
                  <a:lnTo>
                    <a:pt x="147" y="2415"/>
                  </a:lnTo>
                  <a:lnTo>
                    <a:pt x="147" y="2420"/>
                  </a:lnTo>
                  <a:lnTo>
                    <a:pt x="144" y="2424"/>
                  </a:lnTo>
                  <a:lnTo>
                    <a:pt x="144" y="2429"/>
                  </a:lnTo>
                  <a:lnTo>
                    <a:pt x="144" y="2433"/>
                  </a:lnTo>
                  <a:lnTo>
                    <a:pt x="142" y="2438"/>
                  </a:lnTo>
                  <a:lnTo>
                    <a:pt x="140" y="2442"/>
                  </a:lnTo>
                  <a:lnTo>
                    <a:pt x="140" y="2447"/>
                  </a:lnTo>
                  <a:lnTo>
                    <a:pt x="138" y="2451"/>
                  </a:lnTo>
                  <a:lnTo>
                    <a:pt x="136" y="2456"/>
                  </a:lnTo>
                  <a:lnTo>
                    <a:pt x="134" y="2460"/>
                  </a:lnTo>
                  <a:lnTo>
                    <a:pt x="132" y="2465"/>
                  </a:lnTo>
                  <a:lnTo>
                    <a:pt x="132" y="2469"/>
                  </a:lnTo>
                  <a:lnTo>
                    <a:pt x="132" y="2474"/>
                  </a:lnTo>
                  <a:lnTo>
                    <a:pt x="136" y="2478"/>
                  </a:lnTo>
                  <a:lnTo>
                    <a:pt x="142" y="2483"/>
                  </a:lnTo>
                  <a:lnTo>
                    <a:pt x="149" y="2487"/>
                  </a:lnTo>
                  <a:lnTo>
                    <a:pt x="151" y="2492"/>
                  </a:lnTo>
                  <a:lnTo>
                    <a:pt x="155" y="2496"/>
                  </a:lnTo>
                  <a:lnTo>
                    <a:pt x="161" y="2501"/>
                  </a:lnTo>
                  <a:lnTo>
                    <a:pt x="166" y="2505"/>
                  </a:lnTo>
                  <a:lnTo>
                    <a:pt x="168" y="2510"/>
                  </a:lnTo>
                  <a:lnTo>
                    <a:pt x="172" y="2514"/>
                  </a:lnTo>
                  <a:lnTo>
                    <a:pt x="172" y="2519"/>
                  </a:lnTo>
                  <a:lnTo>
                    <a:pt x="170" y="2523"/>
                  </a:lnTo>
                  <a:lnTo>
                    <a:pt x="166" y="2528"/>
                  </a:lnTo>
                  <a:lnTo>
                    <a:pt x="164" y="2532"/>
                  </a:lnTo>
                  <a:lnTo>
                    <a:pt x="157" y="2537"/>
                  </a:lnTo>
                  <a:lnTo>
                    <a:pt x="155" y="2541"/>
                  </a:lnTo>
                  <a:lnTo>
                    <a:pt x="155" y="2546"/>
                  </a:lnTo>
                  <a:lnTo>
                    <a:pt x="155" y="2550"/>
                  </a:lnTo>
                  <a:lnTo>
                    <a:pt x="155" y="2555"/>
                  </a:lnTo>
                  <a:lnTo>
                    <a:pt x="155" y="2559"/>
                  </a:lnTo>
                  <a:lnTo>
                    <a:pt x="153" y="2564"/>
                  </a:lnTo>
                  <a:lnTo>
                    <a:pt x="151" y="2568"/>
                  </a:lnTo>
                  <a:lnTo>
                    <a:pt x="149" y="2573"/>
                  </a:lnTo>
                  <a:lnTo>
                    <a:pt x="149" y="2577"/>
                  </a:lnTo>
                  <a:lnTo>
                    <a:pt x="149" y="2582"/>
                  </a:lnTo>
                </a:path>
              </a:pathLst>
            </a:custGeom>
            <a:noFill/>
            <a:ln cap="flat" cmpd="sng" w="28575">
              <a:solidFill>
                <a:srgbClr val="008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7" name="Google Shape;427;p21"/>
            <p:cNvSpPr/>
            <p:nvPr/>
          </p:nvSpPr>
          <p:spPr>
            <a:xfrm>
              <a:off x="1425" y="1359"/>
              <a:ext cx="622" cy="2756"/>
            </a:xfrm>
            <a:custGeom>
              <a:rect b="b" l="l" r="r" t="t"/>
              <a:pathLst>
                <a:path extrusionOk="0" h="2582" w="584">
                  <a:moveTo>
                    <a:pt x="136" y="0"/>
                  </a:moveTo>
                  <a:lnTo>
                    <a:pt x="125" y="4"/>
                  </a:lnTo>
                  <a:lnTo>
                    <a:pt x="121" y="9"/>
                  </a:lnTo>
                  <a:lnTo>
                    <a:pt x="117" y="13"/>
                  </a:lnTo>
                  <a:lnTo>
                    <a:pt x="115" y="18"/>
                  </a:lnTo>
                  <a:lnTo>
                    <a:pt x="115" y="22"/>
                  </a:lnTo>
                  <a:lnTo>
                    <a:pt x="117" y="27"/>
                  </a:lnTo>
                  <a:lnTo>
                    <a:pt x="119" y="31"/>
                  </a:lnTo>
                  <a:lnTo>
                    <a:pt x="117" y="36"/>
                  </a:lnTo>
                  <a:lnTo>
                    <a:pt x="117" y="40"/>
                  </a:lnTo>
                  <a:lnTo>
                    <a:pt x="117" y="45"/>
                  </a:lnTo>
                  <a:lnTo>
                    <a:pt x="117" y="49"/>
                  </a:lnTo>
                  <a:lnTo>
                    <a:pt x="119" y="54"/>
                  </a:lnTo>
                  <a:lnTo>
                    <a:pt x="119" y="58"/>
                  </a:lnTo>
                  <a:lnTo>
                    <a:pt x="123" y="63"/>
                  </a:lnTo>
                  <a:lnTo>
                    <a:pt x="125" y="67"/>
                  </a:lnTo>
                  <a:lnTo>
                    <a:pt x="128" y="72"/>
                  </a:lnTo>
                  <a:lnTo>
                    <a:pt x="132" y="76"/>
                  </a:lnTo>
                  <a:lnTo>
                    <a:pt x="132" y="81"/>
                  </a:lnTo>
                  <a:lnTo>
                    <a:pt x="132" y="85"/>
                  </a:lnTo>
                  <a:lnTo>
                    <a:pt x="130" y="90"/>
                  </a:lnTo>
                  <a:lnTo>
                    <a:pt x="125" y="94"/>
                  </a:lnTo>
                  <a:lnTo>
                    <a:pt x="125" y="99"/>
                  </a:lnTo>
                  <a:lnTo>
                    <a:pt x="121" y="103"/>
                  </a:lnTo>
                  <a:lnTo>
                    <a:pt x="119" y="108"/>
                  </a:lnTo>
                  <a:lnTo>
                    <a:pt x="117" y="112"/>
                  </a:lnTo>
                  <a:lnTo>
                    <a:pt x="117" y="117"/>
                  </a:lnTo>
                  <a:lnTo>
                    <a:pt x="117" y="121"/>
                  </a:lnTo>
                  <a:lnTo>
                    <a:pt x="117" y="126"/>
                  </a:lnTo>
                  <a:lnTo>
                    <a:pt x="123" y="130"/>
                  </a:lnTo>
                  <a:lnTo>
                    <a:pt x="121" y="135"/>
                  </a:lnTo>
                  <a:lnTo>
                    <a:pt x="119" y="139"/>
                  </a:lnTo>
                  <a:lnTo>
                    <a:pt x="117" y="144"/>
                  </a:lnTo>
                  <a:lnTo>
                    <a:pt x="115" y="148"/>
                  </a:lnTo>
                  <a:lnTo>
                    <a:pt x="111" y="153"/>
                  </a:lnTo>
                  <a:lnTo>
                    <a:pt x="102" y="157"/>
                  </a:lnTo>
                  <a:lnTo>
                    <a:pt x="98" y="162"/>
                  </a:lnTo>
                  <a:lnTo>
                    <a:pt x="94" y="166"/>
                  </a:lnTo>
                  <a:lnTo>
                    <a:pt x="91" y="171"/>
                  </a:lnTo>
                  <a:lnTo>
                    <a:pt x="94" y="175"/>
                  </a:lnTo>
                  <a:lnTo>
                    <a:pt x="100" y="180"/>
                  </a:lnTo>
                  <a:lnTo>
                    <a:pt x="106" y="184"/>
                  </a:lnTo>
                  <a:lnTo>
                    <a:pt x="142" y="189"/>
                  </a:lnTo>
                  <a:lnTo>
                    <a:pt x="185" y="193"/>
                  </a:lnTo>
                  <a:lnTo>
                    <a:pt x="221" y="198"/>
                  </a:lnTo>
                  <a:lnTo>
                    <a:pt x="289" y="202"/>
                  </a:lnTo>
                  <a:lnTo>
                    <a:pt x="300" y="207"/>
                  </a:lnTo>
                  <a:lnTo>
                    <a:pt x="319" y="211"/>
                  </a:lnTo>
                  <a:lnTo>
                    <a:pt x="332" y="216"/>
                  </a:lnTo>
                  <a:lnTo>
                    <a:pt x="336" y="220"/>
                  </a:lnTo>
                  <a:lnTo>
                    <a:pt x="346" y="225"/>
                  </a:lnTo>
                  <a:lnTo>
                    <a:pt x="359" y="229"/>
                  </a:lnTo>
                  <a:lnTo>
                    <a:pt x="376" y="234"/>
                  </a:lnTo>
                  <a:lnTo>
                    <a:pt x="385" y="238"/>
                  </a:lnTo>
                  <a:lnTo>
                    <a:pt x="395" y="243"/>
                  </a:lnTo>
                  <a:lnTo>
                    <a:pt x="404" y="247"/>
                  </a:lnTo>
                  <a:lnTo>
                    <a:pt x="427" y="252"/>
                  </a:lnTo>
                  <a:lnTo>
                    <a:pt x="436" y="256"/>
                  </a:lnTo>
                  <a:lnTo>
                    <a:pt x="448" y="261"/>
                  </a:lnTo>
                  <a:lnTo>
                    <a:pt x="463" y="265"/>
                  </a:lnTo>
                  <a:lnTo>
                    <a:pt x="467" y="270"/>
                  </a:lnTo>
                  <a:lnTo>
                    <a:pt x="474" y="274"/>
                  </a:lnTo>
                  <a:lnTo>
                    <a:pt x="478" y="279"/>
                  </a:lnTo>
                  <a:lnTo>
                    <a:pt x="482" y="283"/>
                  </a:lnTo>
                  <a:lnTo>
                    <a:pt x="493" y="288"/>
                  </a:lnTo>
                  <a:lnTo>
                    <a:pt x="495" y="292"/>
                  </a:lnTo>
                  <a:lnTo>
                    <a:pt x="504" y="297"/>
                  </a:lnTo>
                  <a:lnTo>
                    <a:pt x="508" y="301"/>
                  </a:lnTo>
                  <a:lnTo>
                    <a:pt x="512" y="306"/>
                  </a:lnTo>
                  <a:lnTo>
                    <a:pt x="518" y="310"/>
                  </a:lnTo>
                  <a:lnTo>
                    <a:pt x="523" y="315"/>
                  </a:lnTo>
                  <a:lnTo>
                    <a:pt x="529" y="319"/>
                  </a:lnTo>
                  <a:lnTo>
                    <a:pt x="533" y="324"/>
                  </a:lnTo>
                  <a:lnTo>
                    <a:pt x="533" y="328"/>
                  </a:lnTo>
                  <a:lnTo>
                    <a:pt x="533" y="333"/>
                  </a:lnTo>
                  <a:lnTo>
                    <a:pt x="535" y="337"/>
                  </a:lnTo>
                  <a:lnTo>
                    <a:pt x="529" y="342"/>
                  </a:lnTo>
                  <a:lnTo>
                    <a:pt x="527" y="346"/>
                  </a:lnTo>
                  <a:lnTo>
                    <a:pt x="521" y="351"/>
                  </a:lnTo>
                  <a:lnTo>
                    <a:pt x="514" y="355"/>
                  </a:lnTo>
                  <a:lnTo>
                    <a:pt x="506" y="360"/>
                  </a:lnTo>
                  <a:lnTo>
                    <a:pt x="501" y="364"/>
                  </a:lnTo>
                  <a:lnTo>
                    <a:pt x="491" y="369"/>
                  </a:lnTo>
                  <a:lnTo>
                    <a:pt x="489" y="373"/>
                  </a:lnTo>
                  <a:lnTo>
                    <a:pt x="487" y="378"/>
                  </a:lnTo>
                  <a:lnTo>
                    <a:pt x="487" y="382"/>
                  </a:lnTo>
                  <a:lnTo>
                    <a:pt x="491" y="387"/>
                  </a:lnTo>
                  <a:lnTo>
                    <a:pt x="497" y="391"/>
                  </a:lnTo>
                  <a:lnTo>
                    <a:pt x="504" y="396"/>
                  </a:lnTo>
                  <a:lnTo>
                    <a:pt x="504" y="400"/>
                  </a:lnTo>
                  <a:lnTo>
                    <a:pt x="514" y="405"/>
                  </a:lnTo>
                  <a:lnTo>
                    <a:pt x="516" y="409"/>
                  </a:lnTo>
                  <a:lnTo>
                    <a:pt x="518" y="414"/>
                  </a:lnTo>
                  <a:lnTo>
                    <a:pt x="518" y="418"/>
                  </a:lnTo>
                  <a:lnTo>
                    <a:pt x="516" y="423"/>
                  </a:lnTo>
                  <a:lnTo>
                    <a:pt x="514" y="427"/>
                  </a:lnTo>
                  <a:lnTo>
                    <a:pt x="512" y="432"/>
                  </a:lnTo>
                  <a:lnTo>
                    <a:pt x="506" y="436"/>
                  </a:lnTo>
                  <a:lnTo>
                    <a:pt x="504" y="441"/>
                  </a:lnTo>
                  <a:lnTo>
                    <a:pt x="499" y="445"/>
                  </a:lnTo>
                  <a:lnTo>
                    <a:pt x="491" y="450"/>
                  </a:lnTo>
                  <a:lnTo>
                    <a:pt x="489" y="454"/>
                  </a:lnTo>
                  <a:lnTo>
                    <a:pt x="484" y="459"/>
                  </a:lnTo>
                  <a:lnTo>
                    <a:pt x="484" y="463"/>
                  </a:lnTo>
                  <a:lnTo>
                    <a:pt x="491" y="468"/>
                  </a:lnTo>
                  <a:lnTo>
                    <a:pt x="497" y="472"/>
                  </a:lnTo>
                  <a:lnTo>
                    <a:pt x="497" y="477"/>
                  </a:lnTo>
                  <a:lnTo>
                    <a:pt x="506" y="481"/>
                  </a:lnTo>
                  <a:lnTo>
                    <a:pt x="512" y="486"/>
                  </a:lnTo>
                  <a:lnTo>
                    <a:pt x="518" y="490"/>
                  </a:lnTo>
                  <a:lnTo>
                    <a:pt x="518" y="495"/>
                  </a:lnTo>
                  <a:lnTo>
                    <a:pt x="512" y="499"/>
                  </a:lnTo>
                  <a:lnTo>
                    <a:pt x="512" y="504"/>
                  </a:lnTo>
                  <a:lnTo>
                    <a:pt x="510" y="508"/>
                  </a:lnTo>
                  <a:lnTo>
                    <a:pt x="510" y="512"/>
                  </a:lnTo>
                  <a:lnTo>
                    <a:pt x="508" y="517"/>
                  </a:lnTo>
                  <a:lnTo>
                    <a:pt x="508" y="521"/>
                  </a:lnTo>
                  <a:lnTo>
                    <a:pt x="506" y="526"/>
                  </a:lnTo>
                  <a:lnTo>
                    <a:pt x="501" y="530"/>
                  </a:lnTo>
                  <a:lnTo>
                    <a:pt x="497" y="535"/>
                  </a:lnTo>
                  <a:lnTo>
                    <a:pt x="495" y="539"/>
                  </a:lnTo>
                  <a:lnTo>
                    <a:pt x="491" y="544"/>
                  </a:lnTo>
                  <a:lnTo>
                    <a:pt x="487" y="548"/>
                  </a:lnTo>
                  <a:lnTo>
                    <a:pt x="487" y="553"/>
                  </a:lnTo>
                  <a:lnTo>
                    <a:pt x="487" y="557"/>
                  </a:lnTo>
                  <a:lnTo>
                    <a:pt x="487" y="562"/>
                  </a:lnTo>
                  <a:lnTo>
                    <a:pt x="484" y="566"/>
                  </a:lnTo>
                  <a:lnTo>
                    <a:pt x="491" y="571"/>
                  </a:lnTo>
                  <a:lnTo>
                    <a:pt x="495" y="575"/>
                  </a:lnTo>
                  <a:lnTo>
                    <a:pt x="497" y="580"/>
                  </a:lnTo>
                  <a:lnTo>
                    <a:pt x="506" y="584"/>
                  </a:lnTo>
                  <a:lnTo>
                    <a:pt x="510" y="589"/>
                  </a:lnTo>
                  <a:lnTo>
                    <a:pt x="521" y="593"/>
                  </a:lnTo>
                  <a:lnTo>
                    <a:pt x="527" y="598"/>
                  </a:lnTo>
                  <a:lnTo>
                    <a:pt x="535" y="602"/>
                  </a:lnTo>
                  <a:lnTo>
                    <a:pt x="550" y="607"/>
                  </a:lnTo>
                  <a:lnTo>
                    <a:pt x="555" y="611"/>
                  </a:lnTo>
                  <a:lnTo>
                    <a:pt x="559" y="616"/>
                  </a:lnTo>
                  <a:lnTo>
                    <a:pt x="567" y="620"/>
                  </a:lnTo>
                  <a:lnTo>
                    <a:pt x="572" y="625"/>
                  </a:lnTo>
                  <a:lnTo>
                    <a:pt x="576" y="629"/>
                  </a:lnTo>
                  <a:lnTo>
                    <a:pt x="582" y="634"/>
                  </a:lnTo>
                  <a:lnTo>
                    <a:pt x="582" y="638"/>
                  </a:lnTo>
                  <a:lnTo>
                    <a:pt x="584" y="643"/>
                  </a:lnTo>
                  <a:lnTo>
                    <a:pt x="582" y="647"/>
                  </a:lnTo>
                  <a:lnTo>
                    <a:pt x="580" y="652"/>
                  </a:lnTo>
                  <a:lnTo>
                    <a:pt x="578" y="656"/>
                  </a:lnTo>
                  <a:lnTo>
                    <a:pt x="578" y="661"/>
                  </a:lnTo>
                  <a:lnTo>
                    <a:pt x="578" y="665"/>
                  </a:lnTo>
                  <a:lnTo>
                    <a:pt x="576" y="670"/>
                  </a:lnTo>
                  <a:lnTo>
                    <a:pt x="569" y="674"/>
                  </a:lnTo>
                  <a:lnTo>
                    <a:pt x="569" y="679"/>
                  </a:lnTo>
                  <a:lnTo>
                    <a:pt x="565" y="683"/>
                  </a:lnTo>
                  <a:lnTo>
                    <a:pt x="557" y="688"/>
                  </a:lnTo>
                  <a:lnTo>
                    <a:pt x="544" y="692"/>
                  </a:lnTo>
                  <a:lnTo>
                    <a:pt x="540" y="697"/>
                  </a:lnTo>
                  <a:lnTo>
                    <a:pt x="531" y="701"/>
                  </a:lnTo>
                  <a:lnTo>
                    <a:pt x="523" y="706"/>
                  </a:lnTo>
                  <a:lnTo>
                    <a:pt x="514" y="710"/>
                  </a:lnTo>
                  <a:lnTo>
                    <a:pt x="512" y="715"/>
                  </a:lnTo>
                  <a:lnTo>
                    <a:pt x="508" y="719"/>
                  </a:lnTo>
                  <a:lnTo>
                    <a:pt x="504" y="724"/>
                  </a:lnTo>
                  <a:lnTo>
                    <a:pt x="499" y="728"/>
                  </a:lnTo>
                  <a:lnTo>
                    <a:pt x="493" y="733"/>
                  </a:lnTo>
                  <a:lnTo>
                    <a:pt x="478" y="737"/>
                  </a:lnTo>
                  <a:lnTo>
                    <a:pt x="474" y="742"/>
                  </a:lnTo>
                  <a:lnTo>
                    <a:pt x="467" y="746"/>
                  </a:lnTo>
                  <a:lnTo>
                    <a:pt x="463" y="751"/>
                  </a:lnTo>
                  <a:lnTo>
                    <a:pt x="459" y="755"/>
                  </a:lnTo>
                  <a:lnTo>
                    <a:pt x="455" y="760"/>
                  </a:lnTo>
                  <a:lnTo>
                    <a:pt x="453" y="764"/>
                  </a:lnTo>
                  <a:lnTo>
                    <a:pt x="448" y="769"/>
                  </a:lnTo>
                  <a:lnTo>
                    <a:pt x="444" y="773"/>
                  </a:lnTo>
                  <a:lnTo>
                    <a:pt x="436" y="778"/>
                  </a:lnTo>
                  <a:lnTo>
                    <a:pt x="425" y="782"/>
                  </a:lnTo>
                  <a:lnTo>
                    <a:pt x="421" y="787"/>
                  </a:lnTo>
                  <a:lnTo>
                    <a:pt x="406" y="791"/>
                  </a:lnTo>
                  <a:lnTo>
                    <a:pt x="395" y="796"/>
                  </a:lnTo>
                  <a:lnTo>
                    <a:pt x="389" y="800"/>
                  </a:lnTo>
                  <a:lnTo>
                    <a:pt x="380" y="805"/>
                  </a:lnTo>
                  <a:lnTo>
                    <a:pt x="365" y="809"/>
                  </a:lnTo>
                  <a:lnTo>
                    <a:pt x="359" y="814"/>
                  </a:lnTo>
                  <a:lnTo>
                    <a:pt x="346" y="818"/>
                  </a:lnTo>
                  <a:lnTo>
                    <a:pt x="340" y="823"/>
                  </a:lnTo>
                  <a:lnTo>
                    <a:pt x="329" y="827"/>
                  </a:lnTo>
                  <a:lnTo>
                    <a:pt x="325" y="832"/>
                  </a:lnTo>
                  <a:lnTo>
                    <a:pt x="319" y="836"/>
                  </a:lnTo>
                  <a:lnTo>
                    <a:pt x="312" y="841"/>
                  </a:lnTo>
                  <a:lnTo>
                    <a:pt x="306" y="845"/>
                  </a:lnTo>
                  <a:lnTo>
                    <a:pt x="304" y="850"/>
                  </a:lnTo>
                  <a:lnTo>
                    <a:pt x="293" y="854"/>
                  </a:lnTo>
                  <a:lnTo>
                    <a:pt x="291" y="859"/>
                  </a:lnTo>
                  <a:lnTo>
                    <a:pt x="287" y="863"/>
                  </a:lnTo>
                  <a:lnTo>
                    <a:pt x="289" y="868"/>
                  </a:lnTo>
                  <a:lnTo>
                    <a:pt x="291" y="872"/>
                  </a:lnTo>
                  <a:lnTo>
                    <a:pt x="295" y="877"/>
                  </a:lnTo>
                  <a:lnTo>
                    <a:pt x="308" y="881"/>
                  </a:lnTo>
                  <a:lnTo>
                    <a:pt x="321" y="886"/>
                  </a:lnTo>
                  <a:lnTo>
                    <a:pt x="334" y="890"/>
                  </a:lnTo>
                  <a:lnTo>
                    <a:pt x="351" y="895"/>
                  </a:lnTo>
                  <a:lnTo>
                    <a:pt x="361" y="899"/>
                  </a:lnTo>
                  <a:lnTo>
                    <a:pt x="376" y="904"/>
                  </a:lnTo>
                  <a:lnTo>
                    <a:pt x="389" y="908"/>
                  </a:lnTo>
                  <a:lnTo>
                    <a:pt x="410" y="913"/>
                  </a:lnTo>
                  <a:lnTo>
                    <a:pt x="436" y="917"/>
                  </a:lnTo>
                  <a:lnTo>
                    <a:pt x="453" y="922"/>
                  </a:lnTo>
                  <a:lnTo>
                    <a:pt x="467" y="926"/>
                  </a:lnTo>
                  <a:lnTo>
                    <a:pt x="480" y="931"/>
                  </a:lnTo>
                  <a:lnTo>
                    <a:pt x="516" y="935"/>
                  </a:lnTo>
                  <a:lnTo>
                    <a:pt x="523" y="940"/>
                  </a:lnTo>
                  <a:lnTo>
                    <a:pt x="529" y="944"/>
                  </a:lnTo>
                  <a:lnTo>
                    <a:pt x="533" y="949"/>
                  </a:lnTo>
                  <a:lnTo>
                    <a:pt x="529" y="953"/>
                  </a:lnTo>
                  <a:lnTo>
                    <a:pt x="523" y="958"/>
                  </a:lnTo>
                  <a:lnTo>
                    <a:pt x="501" y="962"/>
                  </a:lnTo>
                  <a:lnTo>
                    <a:pt x="493" y="967"/>
                  </a:lnTo>
                  <a:lnTo>
                    <a:pt x="461" y="971"/>
                  </a:lnTo>
                  <a:lnTo>
                    <a:pt x="433" y="976"/>
                  </a:lnTo>
                  <a:lnTo>
                    <a:pt x="419" y="980"/>
                  </a:lnTo>
                  <a:lnTo>
                    <a:pt x="410" y="985"/>
                  </a:lnTo>
                  <a:lnTo>
                    <a:pt x="380" y="989"/>
                  </a:lnTo>
                  <a:lnTo>
                    <a:pt x="363" y="994"/>
                  </a:lnTo>
                  <a:lnTo>
                    <a:pt x="319" y="998"/>
                  </a:lnTo>
                  <a:lnTo>
                    <a:pt x="302" y="1003"/>
                  </a:lnTo>
                  <a:lnTo>
                    <a:pt x="287" y="1007"/>
                  </a:lnTo>
                  <a:lnTo>
                    <a:pt x="291" y="1012"/>
                  </a:lnTo>
                  <a:lnTo>
                    <a:pt x="291" y="1016"/>
                  </a:lnTo>
                  <a:lnTo>
                    <a:pt x="298" y="1021"/>
                  </a:lnTo>
                  <a:lnTo>
                    <a:pt x="302" y="1025"/>
                  </a:lnTo>
                  <a:lnTo>
                    <a:pt x="304" y="1030"/>
                  </a:lnTo>
                  <a:lnTo>
                    <a:pt x="308" y="1034"/>
                  </a:lnTo>
                  <a:lnTo>
                    <a:pt x="310" y="1039"/>
                  </a:lnTo>
                  <a:lnTo>
                    <a:pt x="315" y="1043"/>
                  </a:lnTo>
                  <a:lnTo>
                    <a:pt x="317" y="1048"/>
                  </a:lnTo>
                  <a:lnTo>
                    <a:pt x="319" y="1052"/>
                  </a:lnTo>
                  <a:lnTo>
                    <a:pt x="319" y="1057"/>
                  </a:lnTo>
                  <a:lnTo>
                    <a:pt x="319" y="1061"/>
                  </a:lnTo>
                  <a:lnTo>
                    <a:pt x="310" y="1066"/>
                  </a:lnTo>
                  <a:lnTo>
                    <a:pt x="304" y="1070"/>
                  </a:lnTo>
                  <a:lnTo>
                    <a:pt x="302" y="1075"/>
                  </a:lnTo>
                  <a:lnTo>
                    <a:pt x="293" y="1079"/>
                  </a:lnTo>
                  <a:lnTo>
                    <a:pt x="287" y="1084"/>
                  </a:lnTo>
                  <a:lnTo>
                    <a:pt x="285" y="1088"/>
                  </a:lnTo>
                  <a:lnTo>
                    <a:pt x="283" y="1093"/>
                  </a:lnTo>
                  <a:lnTo>
                    <a:pt x="276" y="1097"/>
                  </a:lnTo>
                  <a:lnTo>
                    <a:pt x="270" y="1102"/>
                  </a:lnTo>
                  <a:lnTo>
                    <a:pt x="270" y="1106"/>
                  </a:lnTo>
                  <a:lnTo>
                    <a:pt x="272" y="1111"/>
                  </a:lnTo>
                  <a:lnTo>
                    <a:pt x="272" y="1115"/>
                  </a:lnTo>
                  <a:lnTo>
                    <a:pt x="274" y="1120"/>
                  </a:lnTo>
                  <a:lnTo>
                    <a:pt x="281" y="1124"/>
                  </a:lnTo>
                  <a:lnTo>
                    <a:pt x="283" y="1129"/>
                  </a:lnTo>
                  <a:lnTo>
                    <a:pt x="289" y="1133"/>
                  </a:lnTo>
                  <a:lnTo>
                    <a:pt x="291" y="1138"/>
                  </a:lnTo>
                  <a:lnTo>
                    <a:pt x="291" y="1142"/>
                  </a:lnTo>
                  <a:lnTo>
                    <a:pt x="289" y="1147"/>
                  </a:lnTo>
                  <a:lnTo>
                    <a:pt x="287" y="1151"/>
                  </a:lnTo>
                  <a:lnTo>
                    <a:pt x="285" y="1156"/>
                  </a:lnTo>
                  <a:lnTo>
                    <a:pt x="281" y="1160"/>
                  </a:lnTo>
                  <a:lnTo>
                    <a:pt x="278" y="1165"/>
                  </a:lnTo>
                  <a:lnTo>
                    <a:pt x="276" y="1169"/>
                  </a:lnTo>
                  <a:lnTo>
                    <a:pt x="274" y="1174"/>
                  </a:lnTo>
                  <a:lnTo>
                    <a:pt x="274" y="1178"/>
                  </a:lnTo>
                  <a:lnTo>
                    <a:pt x="274" y="1183"/>
                  </a:lnTo>
                  <a:lnTo>
                    <a:pt x="274" y="1187"/>
                  </a:lnTo>
                  <a:lnTo>
                    <a:pt x="276" y="1192"/>
                  </a:lnTo>
                  <a:lnTo>
                    <a:pt x="281" y="1196"/>
                  </a:lnTo>
                  <a:lnTo>
                    <a:pt x="281" y="1201"/>
                  </a:lnTo>
                  <a:lnTo>
                    <a:pt x="283" y="1205"/>
                  </a:lnTo>
                  <a:lnTo>
                    <a:pt x="285" y="1210"/>
                  </a:lnTo>
                  <a:lnTo>
                    <a:pt x="266" y="1214"/>
                  </a:lnTo>
                  <a:lnTo>
                    <a:pt x="251" y="1219"/>
                  </a:lnTo>
                  <a:lnTo>
                    <a:pt x="221" y="1223"/>
                  </a:lnTo>
                  <a:lnTo>
                    <a:pt x="200" y="1228"/>
                  </a:lnTo>
                  <a:lnTo>
                    <a:pt x="196" y="1232"/>
                  </a:lnTo>
                  <a:lnTo>
                    <a:pt x="181" y="1237"/>
                  </a:lnTo>
                  <a:lnTo>
                    <a:pt x="176" y="1241"/>
                  </a:lnTo>
                  <a:lnTo>
                    <a:pt x="170" y="1246"/>
                  </a:lnTo>
                  <a:lnTo>
                    <a:pt x="168" y="1250"/>
                  </a:lnTo>
                  <a:lnTo>
                    <a:pt x="166" y="1255"/>
                  </a:lnTo>
                  <a:lnTo>
                    <a:pt x="162" y="1259"/>
                  </a:lnTo>
                  <a:lnTo>
                    <a:pt x="162" y="1264"/>
                  </a:lnTo>
                  <a:lnTo>
                    <a:pt x="162" y="1268"/>
                  </a:lnTo>
                  <a:lnTo>
                    <a:pt x="162" y="1273"/>
                  </a:lnTo>
                  <a:lnTo>
                    <a:pt x="162" y="1277"/>
                  </a:lnTo>
                  <a:lnTo>
                    <a:pt x="162" y="1282"/>
                  </a:lnTo>
                  <a:lnTo>
                    <a:pt x="162" y="1286"/>
                  </a:lnTo>
                  <a:lnTo>
                    <a:pt x="162" y="1291"/>
                  </a:lnTo>
                  <a:lnTo>
                    <a:pt x="162" y="1295"/>
                  </a:lnTo>
                  <a:lnTo>
                    <a:pt x="159" y="1300"/>
                  </a:lnTo>
                  <a:lnTo>
                    <a:pt x="157" y="1304"/>
                  </a:lnTo>
                  <a:lnTo>
                    <a:pt x="155" y="1309"/>
                  </a:lnTo>
                  <a:lnTo>
                    <a:pt x="147" y="1313"/>
                  </a:lnTo>
                  <a:lnTo>
                    <a:pt x="147" y="1318"/>
                  </a:lnTo>
                  <a:lnTo>
                    <a:pt x="145" y="1322"/>
                  </a:lnTo>
                  <a:lnTo>
                    <a:pt x="145" y="1327"/>
                  </a:lnTo>
                  <a:lnTo>
                    <a:pt x="145" y="1331"/>
                  </a:lnTo>
                  <a:lnTo>
                    <a:pt x="147" y="1336"/>
                  </a:lnTo>
                  <a:lnTo>
                    <a:pt x="147" y="1340"/>
                  </a:lnTo>
                  <a:lnTo>
                    <a:pt x="147" y="1345"/>
                  </a:lnTo>
                  <a:lnTo>
                    <a:pt x="147" y="1349"/>
                  </a:lnTo>
                  <a:lnTo>
                    <a:pt x="145" y="1354"/>
                  </a:lnTo>
                  <a:lnTo>
                    <a:pt x="142" y="1358"/>
                  </a:lnTo>
                  <a:lnTo>
                    <a:pt x="130" y="1363"/>
                  </a:lnTo>
                  <a:lnTo>
                    <a:pt x="128" y="1367"/>
                  </a:lnTo>
                  <a:lnTo>
                    <a:pt x="119" y="1372"/>
                  </a:lnTo>
                  <a:lnTo>
                    <a:pt x="115" y="1376"/>
                  </a:lnTo>
                  <a:lnTo>
                    <a:pt x="108" y="1381"/>
                  </a:lnTo>
                  <a:lnTo>
                    <a:pt x="106" y="1385"/>
                  </a:lnTo>
                  <a:lnTo>
                    <a:pt x="104" y="1390"/>
                  </a:lnTo>
                  <a:lnTo>
                    <a:pt x="104" y="1394"/>
                  </a:lnTo>
                  <a:lnTo>
                    <a:pt x="102" y="1399"/>
                  </a:lnTo>
                  <a:lnTo>
                    <a:pt x="100" y="1403"/>
                  </a:lnTo>
                  <a:lnTo>
                    <a:pt x="98" y="1408"/>
                  </a:lnTo>
                  <a:lnTo>
                    <a:pt x="98" y="1412"/>
                  </a:lnTo>
                  <a:lnTo>
                    <a:pt x="98" y="1417"/>
                  </a:lnTo>
                  <a:lnTo>
                    <a:pt x="98" y="1421"/>
                  </a:lnTo>
                  <a:lnTo>
                    <a:pt x="100" y="1426"/>
                  </a:lnTo>
                  <a:lnTo>
                    <a:pt x="100" y="1430"/>
                  </a:lnTo>
                  <a:lnTo>
                    <a:pt x="100" y="1435"/>
                  </a:lnTo>
                  <a:lnTo>
                    <a:pt x="100" y="1439"/>
                  </a:lnTo>
                  <a:lnTo>
                    <a:pt x="100" y="1444"/>
                  </a:lnTo>
                  <a:lnTo>
                    <a:pt x="100" y="1448"/>
                  </a:lnTo>
                  <a:lnTo>
                    <a:pt x="100" y="1453"/>
                  </a:lnTo>
                  <a:lnTo>
                    <a:pt x="100" y="1457"/>
                  </a:lnTo>
                  <a:lnTo>
                    <a:pt x="100" y="1462"/>
                  </a:lnTo>
                  <a:lnTo>
                    <a:pt x="100" y="1466"/>
                  </a:lnTo>
                  <a:lnTo>
                    <a:pt x="98" y="1471"/>
                  </a:lnTo>
                  <a:lnTo>
                    <a:pt x="96" y="1475"/>
                  </a:lnTo>
                  <a:lnTo>
                    <a:pt x="91" y="1480"/>
                  </a:lnTo>
                  <a:lnTo>
                    <a:pt x="89" y="1484"/>
                  </a:lnTo>
                  <a:lnTo>
                    <a:pt x="85" y="1489"/>
                  </a:lnTo>
                  <a:lnTo>
                    <a:pt x="83" y="1493"/>
                  </a:lnTo>
                  <a:lnTo>
                    <a:pt x="83" y="1498"/>
                  </a:lnTo>
                  <a:lnTo>
                    <a:pt x="83" y="1502"/>
                  </a:lnTo>
                  <a:lnTo>
                    <a:pt x="83" y="1507"/>
                  </a:lnTo>
                  <a:lnTo>
                    <a:pt x="85" y="1511"/>
                  </a:lnTo>
                  <a:lnTo>
                    <a:pt x="87" y="1516"/>
                  </a:lnTo>
                  <a:lnTo>
                    <a:pt x="89" y="1520"/>
                  </a:lnTo>
                  <a:lnTo>
                    <a:pt x="91" y="1525"/>
                  </a:lnTo>
                  <a:lnTo>
                    <a:pt x="94" y="1529"/>
                  </a:lnTo>
                  <a:lnTo>
                    <a:pt x="94" y="1534"/>
                  </a:lnTo>
                  <a:lnTo>
                    <a:pt x="94" y="1538"/>
                  </a:lnTo>
                  <a:lnTo>
                    <a:pt x="91" y="1543"/>
                  </a:lnTo>
                  <a:lnTo>
                    <a:pt x="87" y="1547"/>
                  </a:lnTo>
                  <a:lnTo>
                    <a:pt x="83" y="1552"/>
                  </a:lnTo>
                  <a:lnTo>
                    <a:pt x="81" y="1556"/>
                  </a:lnTo>
                  <a:lnTo>
                    <a:pt x="77" y="1560"/>
                  </a:lnTo>
                  <a:lnTo>
                    <a:pt x="62" y="1565"/>
                  </a:lnTo>
                  <a:lnTo>
                    <a:pt x="47" y="1569"/>
                  </a:lnTo>
                  <a:lnTo>
                    <a:pt x="38" y="1574"/>
                  </a:lnTo>
                  <a:lnTo>
                    <a:pt x="36" y="1578"/>
                  </a:lnTo>
                  <a:lnTo>
                    <a:pt x="26" y="1583"/>
                  </a:lnTo>
                  <a:lnTo>
                    <a:pt x="23" y="1587"/>
                  </a:lnTo>
                  <a:lnTo>
                    <a:pt x="21" y="1592"/>
                  </a:lnTo>
                  <a:lnTo>
                    <a:pt x="19" y="1596"/>
                  </a:lnTo>
                  <a:lnTo>
                    <a:pt x="15" y="1601"/>
                  </a:lnTo>
                  <a:lnTo>
                    <a:pt x="11" y="1605"/>
                  </a:lnTo>
                  <a:lnTo>
                    <a:pt x="6" y="1610"/>
                  </a:lnTo>
                  <a:lnTo>
                    <a:pt x="6" y="1614"/>
                  </a:lnTo>
                  <a:lnTo>
                    <a:pt x="4" y="1619"/>
                  </a:lnTo>
                  <a:lnTo>
                    <a:pt x="4" y="1623"/>
                  </a:lnTo>
                  <a:lnTo>
                    <a:pt x="2" y="1628"/>
                  </a:lnTo>
                  <a:lnTo>
                    <a:pt x="2" y="1632"/>
                  </a:lnTo>
                  <a:lnTo>
                    <a:pt x="2" y="1637"/>
                  </a:lnTo>
                  <a:lnTo>
                    <a:pt x="0" y="1641"/>
                  </a:lnTo>
                  <a:lnTo>
                    <a:pt x="0" y="1646"/>
                  </a:lnTo>
                  <a:lnTo>
                    <a:pt x="0" y="1650"/>
                  </a:lnTo>
                  <a:lnTo>
                    <a:pt x="0" y="1655"/>
                  </a:lnTo>
                  <a:lnTo>
                    <a:pt x="0" y="1659"/>
                  </a:lnTo>
                  <a:lnTo>
                    <a:pt x="2" y="1664"/>
                  </a:lnTo>
                  <a:lnTo>
                    <a:pt x="2" y="1668"/>
                  </a:lnTo>
                  <a:lnTo>
                    <a:pt x="9" y="1673"/>
                  </a:lnTo>
                  <a:lnTo>
                    <a:pt x="9" y="1677"/>
                  </a:lnTo>
                  <a:lnTo>
                    <a:pt x="11" y="1682"/>
                  </a:lnTo>
                  <a:lnTo>
                    <a:pt x="13" y="1686"/>
                  </a:lnTo>
                  <a:lnTo>
                    <a:pt x="15" y="1691"/>
                  </a:lnTo>
                  <a:lnTo>
                    <a:pt x="19" y="1695"/>
                  </a:lnTo>
                  <a:lnTo>
                    <a:pt x="21" y="1700"/>
                  </a:lnTo>
                  <a:lnTo>
                    <a:pt x="21" y="1704"/>
                  </a:lnTo>
                  <a:lnTo>
                    <a:pt x="23" y="1709"/>
                  </a:lnTo>
                  <a:lnTo>
                    <a:pt x="26" y="1713"/>
                  </a:lnTo>
                  <a:lnTo>
                    <a:pt x="28" y="1718"/>
                  </a:lnTo>
                  <a:lnTo>
                    <a:pt x="30" y="1722"/>
                  </a:lnTo>
                  <a:lnTo>
                    <a:pt x="34" y="1727"/>
                  </a:lnTo>
                  <a:lnTo>
                    <a:pt x="38" y="1731"/>
                  </a:lnTo>
                  <a:lnTo>
                    <a:pt x="43" y="1736"/>
                  </a:lnTo>
                  <a:lnTo>
                    <a:pt x="49" y="1740"/>
                  </a:lnTo>
                  <a:lnTo>
                    <a:pt x="53" y="1745"/>
                  </a:lnTo>
                  <a:lnTo>
                    <a:pt x="57" y="1749"/>
                  </a:lnTo>
                  <a:lnTo>
                    <a:pt x="64" y="1754"/>
                  </a:lnTo>
                  <a:lnTo>
                    <a:pt x="66" y="1758"/>
                  </a:lnTo>
                  <a:lnTo>
                    <a:pt x="68" y="1763"/>
                  </a:lnTo>
                  <a:lnTo>
                    <a:pt x="72" y="1767"/>
                  </a:lnTo>
                  <a:lnTo>
                    <a:pt x="79" y="1772"/>
                  </a:lnTo>
                  <a:lnTo>
                    <a:pt x="81" y="1776"/>
                  </a:lnTo>
                  <a:lnTo>
                    <a:pt x="83" y="1781"/>
                  </a:lnTo>
                  <a:lnTo>
                    <a:pt x="89" y="1785"/>
                  </a:lnTo>
                  <a:lnTo>
                    <a:pt x="91" y="1790"/>
                  </a:lnTo>
                  <a:lnTo>
                    <a:pt x="91" y="1794"/>
                  </a:lnTo>
                  <a:lnTo>
                    <a:pt x="91" y="1799"/>
                  </a:lnTo>
                  <a:lnTo>
                    <a:pt x="91" y="1803"/>
                  </a:lnTo>
                  <a:lnTo>
                    <a:pt x="94" y="1808"/>
                  </a:lnTo>
                  <a:lnTo>
                    <a:pt x="94" y="1812"/>
                  </a:lnTo>
                  <a:lnTo>
                    <a:pt x="94" y="1817"/>
                  </a:lnTo>
                  <a:lnTo>
                    <a:pt x="91" y="1821"/>
                  </a:lnTo>
                  <a:lnTo>
                    <a:pt x="89" y="1826"/>
                  </a:lnTo>
                  <a:lnTo>
                    <a:pt x="89" y="1830"/>
                  </a:lnTo>
                  <a:lnTo>
                    <a:pt x="89" y="1835"/>
                  </a:lnTo>
                  <a:lnTo>
                    <a:pt x="91" y="1839"/>
                  </a:lnTo>
                  <a:lnTo>
                    <a:pt x="91" y="1844"/>
                  </a:lnTo>
                  <a:lnTo>
                    <a:pt x="94" y="1848"/>
                  </a:lnTo>
                  <a:lnTo>
                    <a:pt x="96" y="1853"/>
                  </a:lnTo>
                  <a:lnTo>
                    <a:pt x="96" y="1857"/>
                  </a:lnTo>
                  <a:lnTo>
                    <a:pt x="94" y="1862"/>
                  </a:lnTo>
                  <a:lnTo>
                    <a:pt x="94" y="1866"/>
                  </a:lnTo>
                  <a:lnTo>
                    <a:pt x="94" y="1871"/>
                  </a:lnTo>
                  <a:lnTo>
                    <a:pt x="98" y="1875"/>
                  </a:lnTo>
                  <a:lnTo>
                    <a:pt x="104" y="1880"/>
                  </a:lnTo>
                  <a:lnTo>
                    <a:pt x="108" y="1884"/>
                  </a:lnTo>
                  <a:lnTo>
                    <a:pt x="111" y="1889"/>
                  </a:lnTo>
                  <a:lnTo>
                    <a:pt x="111" y="1893"/>
                  </a:lnTo>
                  <a:lnTo>
                    <a:pt x="113" y="1898"/>
                  </a:lnTo>
                  <a:lnTo>
                    <a:pt x="111" y="1902"/>
                  </a:lnTo>
                  <a:lnTo>
                    <a:pt x="106" y="1907"/>
                  </a:lnTo>
                  <a:lnTo>
                    <a:pt x="106" y="1911"/>
                  </a:lnTo>
                  <a:lnTo>
                    <a:pt x="104" y="1916"/>
                  </a:lnTo>
                  <a:lnTo>
                    <a:pt x="102" y="1920"/>
                  </a:lnTo>
                  <a:lnTo>
                    <a:pt x="102" y="1925"/>
                  </a:lnTo>
                  <a:lnTo>
                    <a:pt x="100" y="1929"/>
                  </a:lnTo>
                  <a:lnTo>
                    <a:pt x="100" y="1934"/>
                  </a:lnTo>
                  <a:lnTo>
                    <a:pt x="100" y="1938"/>
                  </a:lnTo>
                  <a:lnTo>
                    <a:pt x="102" y="1943"/>
                  </a:lnTo>
                  <a:lnTo>
                    <a:pt x="102" y="1947"/>
                  </a:lnTo>
                  <a:lnTo>
                    <a:pt x="102" y="1952"/>
                  </a:lnTo>
                  <a:lnTo>
                    <a:pt x="102" y="1956"/>
                  </a:lnTo>
                  <a:lnTo>
                    <a:pt x="102" y="1961"/>
                  </a:lnTo>
                  <a:lnTo>
                    <a:pt x="98" y="1965"/>
                  </a:lnTo>
                  <a:lnTo>
                    <a:pt x="96" y="1970"/>
                  </a:lnTo>
                  <a:lnTo>
                    <a:pt x="94" y="1974"/>
                  </a:lnTo>
                  <a:lnTo>
                    <a:pt x="94" y="1979"/>
                  </a:lnTo>
                  <a:lnTo>
                    <a:pt x="94" y="1983"/>
                  </a:lnTo>
                  <a:lnTo>
                    <a:pt x="94" y="1988"/>
                  </a:lnTo>
                  <a:lnTo>
                    <a:pt x="96" y="1992"/>
                  </a:lnTo>
                  <a:lnTo>
                    <a:pt x="96" y="1997"/>
                  </a:lnTo>
                  <a:lnTo>
                    <a:pt x="96" y="2001"/>
                  </a:lnTo>
                  <a:lnTo>
                    <a:pt x="96" y="2006"/>
                  </a:lnTo>
                  <a:lnTo>
                    <a:pt x="94" y="2010"/>
                  </a:lnTo>
                  <a:lnTo>
                    <a:pt x="94" y="2015"/>
                  </a:lnTo>
                  <a:lnTo>
                    <a:pt x="94" y="2019"/>
                  </a:lnTo>
                  <a:lnTo>
                    <a:pt x="91" y="2024"/>
                  </a:lnTo>
                  <a:lnTo>
                    <a:pt x="91" y="2028"/>
                  </a:lnTo>
                  <a:lnTo>
                    <a:pt x="91" y="2033"/>
                  </a:lnTo>
                  <a:lnTo>
                    <a:pt x="91" y="2037"/>
                  </a:lnTo>
                  <a:lnTo>
                    <a:pt x="89" y="2042"/>
                  </a:lnTo>
                  <a:lnTo>
                    <a:pt x="89" y="2046"/>
                  </a:lnTo>
                  <a:lnTo>
                    <a:pt x="87" y="2051"/>
                  </a:lnTo>
                  <a:lnTo>
                    <a:pt x="89" y="2055"/>
                  </a:lnTo>
                  <a:lnTo>
                    <a:pt x="91" y="2060"/>
                  </a:lnTo>
                  <a:lnTo>
                    <a:pt x="96" y="2064"/>
                  </a:lnTo>
                  <a:lnTo>
                    <a:pt x="104" y="2069"/>
                  </a:lnTo>
                  <a:lnTo>
                    <a:pt x="115" y="2073"/>
                  </a:lnTo>
                  <a:lnTo>
                    <a:pt x="123" y="2078"/>
                  </a:lnTo>
                  <a:lnTo>
                    <a:pt x="136" y="2082"/>
                  </a:lnTo>
                  <a:lnTo>
                    <a:pt x="147" y="2087"/>
                  </a:lnTo>
                  <a:lnTo>
                    <a:pt x="151" y="2091"/>
                  </a:lnTo>
                  <a:lnTo>
                    <a:pt x="159" y="2096"/>
                  </a:lnTo>
                  <a:lnTo>
                    <a:pt x="166" y="2100"/>
                  </a:lnTo>
                  <a:lnTo>
                    <a:pt x="168" y="2105"/>
                  </a:lnTo>
                  <a:lnTo>
                    <a:pt x="172" y="2109"/>
                  </a:lnTo>
                  <a:lnTo>
                    <a:pt x="172" y="2114"/>
                  </a:lnTo>
                  <a:lnTo>
                    <a:pt x="172" y="2118"/>
                  </a:lnTo>
                  <a:lnTo>
                    <a:pt x="172" y="2123"/>
                  </a:lnTo>
                  <a:lnTo>
                    <a:pt x="172" y="2127"/>
                  </a:lnTo>
                  <a:lnTo>
                    <a:pt x="172" y="2132"/>
                  </a:lnTo>
                  <a:lnTo>
                    <a:pt x="174" y="2136"/>
                  </a:lnTo>
                  <a:lnTo>
                    <a:pt x="176" y="2141"/>
                  </a:lnTo>
                  <a:lnTo>
                    <a:pt x="179" y="2145"/>
                  </a:lnTo>
                  <a:lnTo>
                    <a:pt x="181" y="2150"/>
                  </a:lnTo>
                  <a:lnTo>
                    <a:pt x="183" y="2154"/>
                  </a:lnTo>
                  <a:lnTo>
                    <a:pt x="187" y="2159"/>
                  </a:lnTo>
                  <a:lnTo>
                    <a:pt x="189" y="2163"/>
                  </a:lnTo>
                  <a:lnTo>
                    <a:pt x="189" y="2168"/>
                  </a:lnTo>
                  <a:lnTo>
                    <a:pt x="189" y="2172"/>
                  </a:lnTo>
                  <a:lnTo>
                    <a:pt x="187" y="2177"/>
                  </a:lnTo>
                  <a:lnTo>
                    <a:pt x="185" y="2181"/>
                  </a:lnTo>
                  <a:lnTo>
                    <a:pt x="183" y="2186"/>
                  </a:lnTo>
                  <a:lnTo>
                    <a:pt x="181" y="2190"/>
                  </a:lnTo>
                  <a:lnTo>
                    <a:pt x="181" y="2195"/>
                  </a:lnTo>
                  <a:lnTo>
                    <a:pt x="179" y="2199"/>
                  </a:lnTo>
                  <a:lnTo>
                    <a:pt x="174" y="2204"/>
                  </a:lnTo>
                  <a:lnTo>
                    <a:pt x="174" y="2208"/>
                  </a:lnTo>
                  <a:lnTo>
                    <a:pt x="174" y="2213"/>
                  </a:lnTo>
                  <a:lnTo>
                    <a:pt x="176" y="2217"/>
                  </a:lnTo>
                  <a:lnTo>
                    <a:pt x="181" y="2222"/>
                  </a:lnTo>
                  <a:lnTo>
                    <a:pt x="187" y="2226"/>
                  </a:lnTo>
                  <a:lnTo>
                    <a:pt x="189" y="2231"/>
                  </a:lnTo>
                  <a:lnTo>
                    <a:pt x="193" y="2235"/>
                  </a:lnTo>
                  <a:lnTo>
                    <a:pt x="202" y="2240"/>
                  </a:lnTo>
                  <a:lnTo>
                    <a:pt x="206" y="2244"/>
                  </a:lnTo>
                  <a:lnTo>
                    <a:pt x="208" y="2249"/>
                  </a:lnTo>
                  <a:lnTo>
                    <a:pt x="210" y="2253"/>
                  </a:lnTo>
                  <a:lnTo>
                    <a:pt x="221" y="2258"/>
                  </a:lnTo>
                  <a:lnTo>
                    <a:pt x="223" y="2262"/>
                  </a:lnTo>
                  <a:lnTo>
                    <a:pt x="225" y="2267"/>
                  </a:lnTo>
                  <a:lnTo>
                    <a:pt x="225" y="2271"/>
                  </a:lnTo>
                  <a:lnTo>
                    <a:pt x="227" y="2276"/>
                  </a:lnTo>
                  <a:lnTo>
                    <a:pt x="230" y="2280"/>
                  </a:lnTo>
                  <a:lnTo>
                    <a:pt x="232" y="2285"/>
                  </a:lnTo>
                  <a:lnTo>
                    <a:pt x="232" y="2289"/>
                  </a:lnTo>
                  <a:lnTo>
                    <a:pt x="236" y="2294"/>
                  </a:lnTo>
                  <a:lnTo>
                    <a:pt x="240" y="2298"/>
                  </a:lnTo>
                  <a:lnTo>
                    <a:pt x="244" y="2303"/>
                  </a:lnTo>
                  <a:lnTo>
                    <a:pt x="249" y="2307"/>
                  </a:lnTo>
                  <a:lnTo>
                    <a:pt x="249" y="2312"/>
                  </a:lnTo>
                  <a:lnTo>
                    <a:pt x="249" y="2316"/>
                  </a:lnTo>
                  <a:lnTo>
                    <a:pt x="249" y="2321"/>
                  </a:lnTo>
                  <a:lnTo>
                    <a:pt x="249" y="2325"/>
                  </a:lnTo>
                  <a:lnTo>
                    <a:pt x="244" y="2330"/>
                  </a:lnTo>
                  <a:lnTo>
                    <a:pt x="240" y="2334"/>
                  </a:lnTo>
                  <a:lnTo>
                    <a:pt x="230" y="2339"/>
                  </a:lnTo>
                  <a:lnTo>
                    <a:pt x="230" y="2343"/>
                  </a:lnTo>
                  <a:lnTo>
                    <a:pt x="221" y="2348"/>
                  </a:lnTo>
                  <a:lnTo>
                    <a:pt x="213" y="2352"/>
                  </a:lnTo>
                  <a:lnTo>
                    <a:pt x="202" y="2357"/>
                  </a:lnTo>
                  <a:lnTo>
                    <a:pt x="200" y="2361"/>
                  </a:lnTo>
                  <a:lnTo>
                    <a:pt x="187" y="2366"/>
                  </a:lnTo>
                  <a:lnTo>
                    <a:pt x="183" y="2370"/>
                  </a:lnTo>
                  <a:lnTo>
                    <a:pt x="179" y="2375"/>
                  </a:lnTo>
                  <a:lnTo>
                    <a:pt x="172" y="2379"/>
                  </a:lnTo>
                  <a:lnTo>
                    <a:pt x="168" y="2384"/>
                  </a:lnTo>
                  <a:lnTo>
                    <a:pt x="166" y="2388"/>
                  </a:lnTo>
                  <a:lnTo>
                    <a:pt x="164" y="2393"/>
                  </a:lnTo>
                  <a:lnTo>
                    <a:pt x="162" y="2397"/>
                  </a:lnTo>
                  <a:lnTo>
                    <a:pt x="159" y="2402"/>
                  </a:lnTo>
                  <a:lnTo>
                    <a:pt x="157" y="2406"/>
                  </a:lnTo>
                  <a:lnTo>
                    <a:pt x="155" y="2411"/>
                  </a:lnTo>
                  <a:lnTo>
                    <a:pt x="153" y="2415"/>
                  </a:lnTo>
                  <a:lnTo>
                    <a:pt x="151" y="2420"/>
                  </a:lnTo>
                  <a:lnTo>
                    <a:pt x="149" y="2424"/>
                  </a:lnTo>
                  <a:lnTo>
                    <a:pt x="149" y="2429"/>
                  </a:lnTo>
                  <a:lnTo>
                    <a:pt x="147" y="2433"/>
                  </a:lnTo>
                  <a:lnTo>
                    <a:pt x="147" y="2438"/>
                  </a:lnTo>
                  <a:lnTo>
                    <a:pt x="147" y="2442"/>
                  </a:lnTo>
                  <a:lnTo>
                    <a:pt x="149" y="2447"/>
                  </a:lnTo>
                  <a:lnTo>
                    <a:pt x="153" y="2451"/>
                  </a:lnTo>
                  <a:lnTo>
                    <a:pt x="157" y="2456"/>
                  </a:lnTo>
                  <a:lnTo>
                    <a:pt x="162" y="2460"/>
                  </a:lnTo>
                  <a:lnTo>
                    <a:pt x="166" y="2465"/>
                  </a:lnTo>
                  <a:lnTo>
                    <a:pt x="166" y="2469"/>
                  </a:lnTo>
                  <a:lnTo>
                    <a:pt x="170" y="2474"/>
                  </a:lnTo>
                  <a:lnTo>
                    <a:pt x="170" y="2478"/>
                  </a:lnTo>
                  <a:lnTo>
                    <a:pt x="172" y="2483"/>
                  </a:lnTo>
                  <a:lnTo>
                    <a:pt x="170" y="2487"/>
                  </a:lnTo>
                  <a:lnTo>
                    <a:pt x="164" y="2492"/>
                  </a:lnTo>
                  <a:lnTo>
                    <a:pt x="157" y="2496"/>
                  </a:lnTo>
                  <a:lnTo>
                    <a:pt x="151" y="2501"/>
                  </a:lnTo>
                  <a:lnTo>
                    <a:pt x="147" y="2505"/>
                  </a:lnTo>
                  <a:lnTo>
                    <a:pt x="145" y="2510"/>
                  </a:lnTo>
                  <a:lnTo>
                    <a:pt x="140" y="2514"/>
                  </a:lnTo>
                  <a:lnTo>
                    <a:pt x="138" y="2519"/>
                  </a:lnTo>
                  <a:lnTo>
                    <a:pt x="136" y="2523"/>
                  </a:lnTo>
                  <a:lnTo>
                    <a:pt x="132" y="2528"/>
                  </a:lnTo>
                  <a:lnTo>
                    <a:pt x="130" y="2532"/>
                  </a:lnTo>
                  <a:lnTo>
                    <a:pt x="128" y="2537"/>
                  </a:lnTo>
                  <a:lnTo>
                    <a:pt x="125" y="2541"/>
                  </a:lnTo>
                  <a:lnTo>
                    <a:pt x="125" y="2546"/>
                  </a:lnTo>
                  <a:lnTo>
                    <a:pt x="123" y="2550"/>
                  </a:lnTo>
                  <a:lnTo>
                    <a:pt x="121" y="2555"/>
                  </a:lnTo>
                  <a:lnTo>
                    <a:pt x="121" y="2559"/>
                  </a:lnTo>
                  <a:lnTo>
                    <a:pt x="119" y="2564"/>
                  </a:lnTo>
                  <a:lnTo>
                    <a:pt x="117" y="2568"/>
                  </a:lnTo>
                  <a:lnTo>
                    <a:pt x="115" y="2573"/>
                  </a:lnTo>
                  <a:lnTo>
                    <a:pt x="115" y="2577"/>
                  </a:lnTo>
                  <a:lnTo>
                    <a:pt x="115" y="2582"/>
                  </a:lnTo>
                </a:path>
              </a:pathLst>
            </a:custGeom>
            <a:noFill/>
            <a:ln cap="flat" cmpd="sng" w="28575">
              <a:solidFill>
                <a:srgbClr val="FF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8" name="Google Shape;428;p21"/>
            <p:cNvSpPr/>
            <p:nvPr/>
          </p:nvSpPr>
          <p:spPr>
            <a:xfrm>
              <a:off x="1468" y="1359"/>
              <a:ext cx="690" cy="2756"/>
            </a:xfrm>
            <a:custGeom>
              <a:rect b="b" l="l" r="r" t="t"/>
              <a:pathLst>
                <a:path extrusionOk="0" h="2582" w="648">
                  <a:moveTo>
                    <a:pt x="39" y="0"/>
                  </a:moveTo>
                  <a:lnTo>
                    <a:pt x="15" y="4"/>
                  </a:lnTo>
                  <a:lnTo>
                    <a:pt x="41" y="9"/>
                  </a:lnTo>
                  <a:lnTo>
                    <a:pt x="49" y="13"/>
                  </a:lnTo>
                  <a:lnTo>
                    <a:pt x="60" y="18"/>
                  </a:lnTo>
                  <a:lnTo>
                    <a:pt x="45" y="22"/>
                  </a:lnTo>
                  <a:lnTo>
                    <a:pt x="49" y="27"/>
                  </a:lnTo>
                  <a:lnTo>
                    <a:pt x="51" y="31"/>
                  </a:lnTo>
                  <a:lnTo>
                    <a:pt x="51" y="36"/>
                  </a:lnTo>
                  <a:lnTo>
                    <a:pt x="51" y="40"/>
                  </a:lnTo>
                  <a:lnTo>
                    <a:pt x="51" y="45"/>
                  </a:lnTo>
                  <a:lnTo>
                    <a:pt x="56" y="49"/>
                  </a:lnTo>
                  <a:lnTo>
                    <a:pt x="58" y="54"/>
                  </a:lnTo>
                  <a:lnTo>
                    <a:pt x="56" y="58"/>
                  </a:lnTo>
                  <a:lnTo>
                    <a:pt x="54" y="63"/>
                  </a:lnTo>
                  <a:lnTo>
                    <a:pt x="54" y="67"/>
                  </a:lnTo>
                  <a:lnTo>
                    <a:pt x="54" y="72"/>
                  </a:lnTo>
                  <a:lnTo>
                    <a:pt x="51" y="76"/>
                  </a:lnTo>
                  <a:lnTo>
                    <a:pt x="49" y="81"/>
                  </a:lnTo>
                  <a:lnTo>
                    <a:pt x="49" y="85"/>
                  </a:lnTo>
                  <a:lnTo>
                    <a:pt x="49" y="90"/>
                  </a:lnTo>
                  <a:lnTo>
                    <a:pt x="49" y="94"/>
                  </a:lnTo>
                  <a:lnTo>
                    <a:pt x="47" y="99"/>
                  </a:lnTo>
                  <a:lnTo>
                    <a:pt x="43" y="103"/>
                  </a:lnTo>
                  <a:lnTo>
                    <a:pt x="43" y="108"/>
                  </a:lnTo>
                  <a:lnTo>
                    <a:pt x="43" y="112"/>
                  </a:lnTo>
                  <a:lnTo>
                    <a:pt x="43" y="117"/>
                  </a:lnTo>
                  <a:lnTo>
                    <a:pt x="45" y="121"/>
                  </a:lnTo>
                  <a:lnTo>
                    <a:pt x="47" y="126"/>
                  </a:lnTo>
                  <a:lnTo>
                    <a:pt x="54" y="130"/>
                  </a:lnTo>
                  <a:lnTo>
                    <a:pt x="60" y="135"/>
                  </a:lnTo>
                  <a:lnTo>
                    <a:pt x="66" y="139"/>
                  </a:lnTo>
                  <a:lnTo>
                    <a:pt x="71" y="144"/>
                  </a:lnTo>
                  <a:lnTo>
                    <a:pt x="73" y="148"/>
                  </a:lnTo>
                  <a:lnTo>
                    <a:pt x="75" y="153"/>
                  </a:lnTo>
                  <a:lnTo>
                    <a:pt x="85" y="157"/>
                  </a:lnTo>
                  <a:lnTo>
                    <a:pt x="102" y="162"/>
                  </a:lnTo>
                  <a:lnTo>
                    <a:pt x="149" y="166"/>
                  </a:lnTo>
                  <a:lnTo>
                    <a:pt x="211" y="171"/>
                  </a:lnTo>
                  <a:lnTo>
                    <a:pt x="253" y="175"/>
                  </a:lnTo>
                  <a:lnTo>
                    <a:pt x="277" y="180"/>
                  </a:lnTo>
                  <a:lnTo>
                    <a:pt x="298" y="184"/>
                  </a:lnTo>
                  <a:lnTo>
                    <a:pt x="313" y="189"/>
                  </a:lnTo>
                  <a:lnTo>
                    <a:pt x="321" y="193"/>
                  </a:lnTo>
                  <a:lnTo>
                    <a:pt x="328" y="198"/>
                  </a:lnTo>
                  <a:lnTo>
                    <a:pt x="332" y="202"/>
                  </a:lnTo>
                  <a:lnTo>
                    <a:pt x="330" y="207"/>
                  </a:lnTo>
                  <a:lnTo>
                    <a:pt x="319" y="211"/>
                  </a:lnTo>
                  <a:lnTo>
                    <a:pt x="311" y="216"/>
                  </a:lnTo>
                  <a:lnTo>
                    <a:pt x="308" y="220"/>
                  </a:lnTo>
                  <a:lnTo>
                    <a:pt x="306" y="225"/>
                  </a:lnTo>
                  <a:lnTo>
                    <a:pt x="304" y="229"/>
                  </a:lnTo>
                  <a:lnTo>
                    <a:pt x="304" y="234"/>
                  </a:lnTo>
                  <a:lnTo>
                    <a:pt x="302" y="238"/>
                  </a:lnTo>
                  <a:lnTo>
                    <a:pt x="300" y="243"/>
                  </a:lnTo>
                  <a:lnTo>
                    <a:pt x="298" y="247"/>
                  </a:lnTo>
                  <a:lnTo>
                    <a:pt x="294" y="252"/>
                  </a:lnTo>
                  <a:lnTo>
                    <a:pt x="287" y="256"/>
                  </a:lnTo>
                  <a:lnTo>
                    <a:pt x="279" y="261"/>
                  </a:lnTo>
                  <a:lnTo>
                    <a:pt x="277" y="265"/>
                  </a:lnTo>
                  <a:lnTo>
                    <a:pt x="279" y="270"/>
                  </a:lnTo>
                  <a:lnTo>
                    <a:pt x="281" y="274"/>
                  </a:lnTo>
                  <a:lnTo>
                    <a:pt x="281" y="279"/>
                  </a:lnTo>
                  <a:lnTo>
                    <a:pt x="283" y="283"/>
                  </a:lnTo>
                  <a:lnTo>
                    <a:pt x="285" y="288"/>
                  </a:lnTo>
                  <a:lnTo>
                    <a:pt x="285" y="292"/>
                  </a:lnTo>
                  <a:lnTo>
                    <a:pt x="287" y="297"/>
                  </a:lnTo>
                  <a:lnTo>
                    <a:pt x="287" y="301"/>
                  </a:lnTo>
                  <a:lnTo>
                    <a:pt x="289" y="306"/>
                  </a:lnTo>
                  <a:lnTo>
                    <a:pt x="292" y="310"/>
                  </a:lnTo>
                  <a:lnTo>
                    <a:pt x="294" y="315"/>
                  </a:lnTo>
                  <a:lnTo>
                    <a:pt x="298" y="319"/>
                  </a:lnTo>
                  <a:lnTo>
                    <a:pt x="300" y="324"/>
                  </a:lnTo>
                  <a:lnTo>
                    <a:pt x="300" y="328"/>
                  </a:lnTo>
                  <a:lnTo>
                    <a:pt x="302" y="333"/>
                  </a:lnTo>
                  <a:lnTo>
                    <a:pt x="304" y="337"/>
                  </a:lnTo>
                  <a:lnTo>
                    <a:pt x="304" y="342"/>
                  </a:lnTo>
                  <a:lnTo>
                    <a:pt x="302" y="346"/>
                  </a:lnTo>
                  <a:lnTo>
                    <a:pt x="302" y="351"/>
                  </a:lnTo>
                  <a:lnTo>
                    <a:pt x="300" y="355"/>
                  </a:lnTo>
                  <a:lnTo>
                    <a:pt x="296" y="360"/>
                  </a:lnTo>
                  <a:lnTo>
                    <a:pt x="296" y="364"/>
                  </a:lnTo>
                  <a:lnTo>
                    <a:pt x="302" y="369"/>
                  </a:lnTo>
                  <a:lnTo>
                    <a:pt x="311" y="373"/>
                  </a:lnTo>
                  <a:lnTo>
                    <a:pt x="317" y="378"/>
                  </a:lnTo>
                  <a:lnTo>
                    <a:pt x="323" y="382"/>
                  </a:lnTo>
                  <a:lnTo>
                    <a:pt x="328" y="387"/>
                  </a:lnTo>
                  <a:lnTo>
                    <a:pt x="332" y="391"/>
                  </a:lnTo>
                  <a:lnTo>
                    <a:pt x="338" y="396"/>
                  </a:lnTo>
                  <a:lnTo>
                    <a:pt x="342" y="400"/>
                  </a:lnTo>
                  <a:lnTo>
                    <a:pt x="345" y="405"/>
                  </a:lnTo>
                  <a:lnTo>
                    <a:pt x="345" y="409"/>
                  </a:lnTo>
                  <a:lnTo>
                    <a:pt x="345" y="414"/>
                  </a:lnTo>
                  <a:lnTo>
                    <a:pt x="345" y="418"/>
                  </a:lnTo>
                  <a:lnTo>
                    <a:pt x="345" y="423"/>
                  </a:lnTo>
                  <a:lnTo>
                    <a:pt x="349" y="427"/>
                  </a:lnTo>
                  <a:lnTo>
                    <a:pt x="355" y="432"/>
                  </a:lnTo>
                  <a:lnTo>
                    <a:pt x="364" y="436"/>
                  </a:lnTo>
                  <a:lnTo>
                    <a:pt x="374" y="441"/>
                  </a:lnTo>
                  <a:lnTo>
                    <a:pt x="387" y="445"/>
                  </a:lnTo>
                  <a:lnTo>
                    <a:pt x="398" y="450"/>
                  </a:lnTo>
                  <a:lnTo>
                    <a:pt x="408" y="454"/>
                  </a:lnTo>
                  <a:lnTo>
                    <a:pt x="421" y="459"/>
                  </a:lnTo>
                  <a:lnTo>
                    <a:pt x="434" y="463"/>
                  </a:lnTo>
                  <a:lnTo>
                    <a:pt x="440" y="468"/>
                  </a:lnTo>
                  <a:lnTo>
                    <a:pt x="438" y="472"/>
                  </a:lnTo>
                  <a:lnTo>
                    <a:pt x="436" y="477"/>
                  </a:lnTo>
                  <a:lnTo>
                    <a:pt x="430" y="481"/>
                  </a:lnTo>
                  <a:lnTo>
                    <a:pt x="419" y="486"/>
                  </a:lnTo>
                  <a:lnTo>
                    <a:pt x="406" y="490"/>
                  </a:lnTo>
                  <a:lnTo>
                    <a:pt x="391" y="495"/>
                  </a:lnTo>
                  <a:lnTo>
                    <a:pt x="370" y="499"/>
                  </a:lnTo>
                  <a:lnTo>
                    <a:pt x="347" y="504"/>
                  </a:lnTo>
                  <a:lnTo>
                    <a:pt x="330" y="508"/>
                  </a:lnTo>
                  <a:lnTo>
                    <a:pt x="319" y="512"/>
                  </a:lnTo>
                  <a:lnTo>
                    <a:pt x="311" y="517"/>
                  </a:lnTo>
                  <a:lnTo>
                    <a:pt x="304" y="521"/>
                  </a:lnTo>
                  <a:lnTo>
                    <a:pt x="298" y="526"/>
                  </a:lnTo>
                  <a:lnTo>
                    <a:pt x="298" y="530"/>
                  </a:lnTo>
                  <a:lnTo>
                    <a:pt x="302" y="535"/>
                  </a:lnTo>
                  <a:lnTo>
                    <a:pt x="304" y="539"/>
                  </a:lnTo>
                  <a:lnTo>
                    <a:pt x="302" y="544"/>
                  </a:lnTo>
                  <a:lnTo>
                    <a:pt x="306" y="548"/>
                  </a:lnTo>
                  <a:lnTo>
                    <a:pt x="319" y="553"/>
                  </a:lnTo>
                  <a:lnTo>
                    <a:pt x="334" y="557"/>
                  </a:lnTo>
                  <a:lnTo>
                    <a:pt x="342" y="562"/>
                  </a:lnTo>
                  <a:lnTo>
                    <a:pt x="349" y="566"/>
                  </a:lnTo>
                  <a:lnTo>
                    <a:pt x="353" y="571"/>
                  </a:lnTo>
                  <a:lnTo>
                    <a:pt x="351" y="575"/>
                  </a:lnTo>
                  <a:lnTo>
                    <a:pt x="347" y="580"/>
                  </a:lnTo>
                  <a:lnTo>
                    <a:pt x="345" y="584"/>
                  </a:lnTo>
                  <a:lnTo>
                    <a:pt x="336" y="589"/>
                  </a:lnTo>
                  <a:lnTo>
                    <a:pt x="328" y="593"/>
                  </a:lnTo>
                  <a:lnTo>
                    <a:pt x="315" y="598"/>
                  </a:lnTo>
                  <a:lnTo>
                    <a:pt x="306" y="602"/>
                  </a:lnTo>
                  <a:lnTo>
                    <a:pt x="300" y="607"/>
                  </a:lnTo>
                  <a:lnTo>
                    <a:pt x="296" y="611"/>
                  </a:lnTo>
                  <a:lnTo>
                    <a:pt x="296" y="616"/>
                  </a:lnTo>
                  <a:lnTo>
                    <a:pt x="296" y="620"/>
                  </a:lnTo>
                  <a:lnTo>
                    <a:pt x="292" y="625"/>
                  </a:lnTo>
                  <a:lnTo>
                    <a:pt x="292" y="629"/>
                  </a:lnTo>
                  <a:lnTo>
                    <a:pt x="287" y="634"/>
                  </a:lnTo>
                  <a:lnTo>
                    <a:pt x="281" y="638"/>
                  </a:lnTo>
                  <a:lnTo>
                    <a:pt x="275" y="643"/>
                  </a:lnTo>
                  <a:lnTo>
                    <a:pt x="275" y="647"/>
                  </a:lnTo>
                  <a:lnTo>
                    <a:pt x="281" y="652"/>
                  </a:lnTo>
                  <a:lnTo>
                    <a:pt x="287" y="656"/>
                  </a:lnTo>
                  <a:lnTo>
                    <a:pt x="294" y="661"/>
                  </a:lnTo>
                  <a:lnTo>
                    <a:pt x="315" y="665"/>
                  </a:lnTo>
                  <a:lnTo>
                    <a:pt x="342" y="670"/>
                  </a:lnTo>
                  <a:lnTo>
                    <a:pt x="359" y="674"/>
                  </a:lnTo>
                  <a:lnTo>
                    <a:pt x="374" y="679"/>
                  </a:lnTo>
                  <a:lnTo>
                    <a:pt x="389" y="683"/>
                  </a:lnTo>
                  <a:lnTo>
                    <a:pt x="393" y="688"/>
                  </a:lnTo>
                  <a:lnTo>
                    <a:pt x="391" y="692"/>
                  </a:lnTo>
                  <a:lnTo>
                    <a:pt x="393" y="697"/>
                  </a:lnTo>
                  <a:lnTo>
                    <a:pt x="396" y="701"/>
                  </a:lnTo>
                  <a:lnTo>
                    <a:pt x="389" y="706"/>
                  </a:lnTo>
                  <a:lnTo>
                    <a:pt x="374" y="710"/>
                  </a:lnTo>
                  <a:lnTo>
                    <a:pt x="362" y="715"/>
                  </a:lnTo>
                  <a:lnTo>
                    <a:pt x="347" y="719"/>
                  </a:lnTo>
                  <a:lnTo>
                    <a:pt x="336" y="724"/>
                  </a:lnTo>
                  <a:lnTo>
                    <a:pt x="338" y="728"/>
                  </a:lnTo>
                  <a:lnTo>
                    <a:pt x="338" y="733"/>
                  </a:lnTo>
                  <a:lnTo>
                    <a:pt x="334" y="737"/>
                  </a:lnTo>
                  <a:lnTo>
                    <a:pt x="323" y="742"/>
                  </a:lnTo>
                  <a:lnTo>
                    <a:pt x="317" y="746"/>
                  </a:lnTo>
                  <a:lnTo>
                    <a:pt x="313" y="751"/>
                  </a:lnTo>
                  <a:lnTo>
                    <a:pt x="308" y="755"/>
                  </a:lnTo>
                  <a:lnTo>
                    <a:pt x="304" y="760"/>
                  </a:lnTo>
                  <a:lnTo>
                    <a:pt x="296" y="764"/>
                  </a:lnTo>
                  <a:lnTo>
                    <a:pt x="283" y="769"/>
                  </a:lnTo>
                  <a:lnTo>
                    <a:pt x="272" y="773"/>
                  </a:lnTo>
                  <a:lnTo>
                    <a:pt x="266" y="778"/>
                  </a:lnTo>
                  <a:lnTo>
                    <a:pt x="264" y="782"/>
                  </a:lnTo>
                  <a:lnTo>
                    <a:pt x="262" y="787"/>
                  </a:lnTo>
                  <a:lnTo>
                    <a:pt x="262" y="791"/>
                  </a:lnTo>
                  <a:lnTo>
                    <a:pt x="262" y="796"/>
                  </a:lnTo>
                  <a:lnTo>
                    <a:pt x="262" y="800"/>
                  </a:lnTo>
                  <a:lnTo>
                    <a:pt x="260" y="805"/>
                  </a:lnTo>
                  <a:lnTo>
                    <a:pt x="260" y="809"/>
                  </a:lnTo>
                  <a:lnTo>
                    <a:pt x="262" y="814"/>
                  </a:lnTo>
                  <a:lnTo>
                    <a:pt x="264" y="818"/>
                  </a:lnTo>
                  <a:lnTo>
                    <a:pt x="264" y="823"/>
                  </a:lnTo>
                  <a:lnTo>
                    <a:pt x="264" y="827"/>
                  </a:lnTo>
                  <a:lnTo>
                    <a:pt x="272" y="832"/>
                  </a:lnTo>
                  <a:lnTo>
                    <a:pt x="289" y="836"/>
                  </a:lnTo>
                  <a:lnTo>
                    <a:pt x="308" y="841"/>
                  </a:lnTo>
                  <a:lnTo>
                    <a:pt x="325" y="845"/>
                  </a:lnTo>
                  <a:lnTo>
                    <a:pt x="340" y="850"/>
                  </a:lnTo>
                  <a:lnTo>
                    <a:pt x="351" y="854"/>
                  </a:lnTo>
                  <a:lnTo>
                    <a:pt x="359" y="859"/>
                  </a:lnTo>
                  <a:lnTo>
                    <a:pt x="370" y="863"/>
                  </a:lnTo>
                  <a:lnTo>
                    <a:pt x="383" y="868"/>
                  </a:lnTo>
                  <a:lnTo>
                    <a:pt x="393" y="872"/>
                  </a:lnTo>
                  <a:lnTo>
                    <a:pt x="398" y="877"/>
                  </a:lnTo>
                  <a:lnTo>
                    <a:pt x="413" y="881"/>
                  </a:lnTo>
                  <a:lnTo>
                    <a:pt x="440" y="886"/>
                  </a:lnTo>
                  <a:lnTo>
                    <a:pt x="470" y="890"/>
                  </a:lnTo>
                  <a:lnTo>
                    <a:pt x="502" y="895"/>
                  </a:lnTo>
                  <a:lnTo>
                    <a:pt x="532" y="899"/>
                  </a:lnTo>
                  <a:lnTo>
                    <a:pt x="563" y="904"/>
                  </a:lnTo>
                  <a:lnTo>
                    <a:pt x="587" y="908"/>
                  </a:lnTo>
                  <a:lnTo>
                    <a:pt x="602" y="913"/>
                  </a:lnTo>
                  <a:lnTo>
                    <a:pt x="617" y="917"/>
                  </a:lnTo>
                  <a:lnTo>
                    <a:pt x="629" y="922"/>
                  </a:lnTo>
                  <a:lnTo>
                    <a:pt x="633" y="926"/>
                  </a:lnTo>
                  <a:lnTo>
                    <a:pt x="638" y="931"/>
                  </a:lnTo>
                  <a:lnTo>
                    <a:pt x="646" y="935"/>
                  </a:lnTo>
                  <a:lnTo>
                    <a:pt x="648" y="940"/>
                  </a:lnTo>
                  <a:lnTo>
                    <a:pt x="648" y="944"/>
                  </a:lnTo>
                  <a:lnTo>
                    <a:pt x="648" y="949"/>
                  </a:lnTo>
                  <a:lnTo>
                    <a:pt x="648" y="953"/>
                  </a:lnTo>
                  <a:lnTo>
                    <a:pt x="648" y="958"/>
                  </a:lnTo>
                  <a:lnTo>
                    <a:pt x="648" y="962"/>
                  </a:lnTo>
                  <a:lnTo>
                    <a:pt x="648" y="967"/>
                  </a:lnTo>
                  <a:lnTo>
                    <a:pt x="648" y="971"/>
                  </a:lnTo>
                  <a:lnTo>
                    <a:pt x="642" y="976"/>
                  </a:lnTo>
                  <a:lnTo>
                    <a:pt x="625" y="980"/>
                  </a:lnTo>
                  <a:lnTo>
                    <a:pt x="610" y="985"/>
                  </a:lnTo>
                  <a:lnTo>
                    <a:pt x="595" y="989"/>
                  </a:lnTo>
                  <a:lnTo>
                    <a:pt x="576" y="994"/>
                  </a:lnTo>
                  <a:lnTo>
                    <a:pt x="549" y="998"/>
                  </a:lnTo>
                  <a:lnTo>
                    <a:pt x="515" y="1003"/>
                  </a:lnTo>
                  <a:lnTo>
                    <a:pt x="485" y="1007"/>
                  </a:lnTo>
                  <a:lnTo>
                    <a:pt x="440" y="1012"/>
                  </a:lnTo>
                  <a:lnTo>
                    <a:pt x="381" y="1016"/>
                  </a:lnTo>
                  <a:lnTo>
                    <a:pt x="370" y="1021"/>
                  </a:lnTo>
                  <a:lnTo>
                    <a:pt x="393" y="1025"/>
                  </a:lnTo>
                  <a:lnTo>
                    <a:pt x="425" y="1030"/>
                  </a:lnTo>
                  <a:lnTo>
                    <a:pt x="447" y="1034"/>
                  </a:lnTo>
                  <a:lnTo>
                    <a:pt x="464" y="1039"/>
                  </a:lnTo>
                  <a:lnTo>
                    <a:pt x="476" y="1043"/>
                  </a:lnTo>
                  <a:lnTo>
                    <a:pt x="489" y="1048"/>
                  </a:lnTo>
                  <a:lnTo>
                    <a:pt x="495" y="1052"/>
                  </a:lnTo>
                  <a:lnTo>
                    <a:pt x="500" y="1057"/>
                  </a:lnTo>
                  <a:lnTo>
                    <a:pt x="502" y="1061"/>
                  </a:lnTo>
                  <a:lnTo>
                    <a:pt x="495" y="1066"/>
                  </a:lnTo>
                  <a:lnTo>
                    <a:pt x="485" y="1070"/>
                  </a:lnTo>
                  <a:lnTo>
                    <a:pt x="476" y="1075"/>
                  </a:lnTo>
                  <a:lnTo>
                    <a:pt x="472" y="1079"/>
                  </a:lnTo>
                  <a:lnTo>
                    <a:pt x="461" y="1084"/>
                  </a:lnTo>
                  <a:lnTo>
                    <a:pt x="449" y="1088"/>
                  </a:lnTo>
                  <a:lnTo>
                    <a:pt x="442" y="1093"/>
                  </a:lnTo>
                  <a:lnTo>
                    <a:pt x="434" y="1097"/>
                  </a:lnTo>
                  <a:lnTo>
                    <a:pt x="430" y="1102"/>
                  </a:lnTo>
                  <a:lnTo>
                    <a:pt x="427" y="1106"/>
                  </a:lnTo>
                  <a:lnTo>
                    <a:pt x="434" y="1111"/>
                  </a:lnTo>
                  <a:lnTo>
                    <a:pt x="438" y="1115"/>
                  </a:lnTo>
                  <a:lnTo>
                    <a:pt x="442" y="1120"/>
                  </a:lnTo>
                  <a:lnTo>
                    <a:pt x="453" y="1124"/>
                  </a:lnTo>
                  <a:lnTo>
                    <a:pt x="464" y="1129"/>
                  </a:lnTo>
                  <a:lnTo>
                    <a:pt x="470" y="1133"/>
                  </a:lnTo>
                  <a:lnTo>
                    <a:pt x="472" y="1138"/>
                  </a:lnTo>
                  <a:lnTo>
                    <a:pt x="474" y="1142"/>
                  </a:lnTo>
                  <a:lnTo>
                    <a:pt x="472" y="1147"/>
                  </a:lnTo>
                  <a:lnTo>
                    <a:pt x="468" y="1151"/>
                  </a:lnTo>
                  <a:lnTo>
                    <a:pt x="464" y="1156"/>
                  </a:lnTo>
                  <a:lnTo>
                    <a:pt x="459" y="1160"/>
                  </a:lnTo>
                  <a:lnTo>
                    <a:pt x="453" y="1165"/>
                  </a:lnTo>
                  <a:lnTo>
                    <a:pt x="444" y="1169"/>
                  </a:lnTo>
                  <a:lnTo>
                    <a:pt x="444" y="1174"/>
                  </a:lnTo>
                  <a:lnTo>
                    <a:pt x="455" y="1178"/>
                  </a:lnTo>
                  <a:lnTo>
                    <a:pt x="476" y="1183"/>
                  </a:lnTo>
                  <a:lnTo>
                    <a:pt x="495" y="1187"/>
                  </a:lnTo>
                  <a:lnTo>
                    <a:pt x="510" y="1192"/>
                  </a:lnTo>
                  <a:lnTo>
                    <a:pt x="527" y="1196"/>
                  </a:lnTo>
                  <a:lnTo>
                    <a:pt x="546" y="1201"/>
                  </a:lnTo>
                  <a:lnTo>
                    <a:pt x="557" y="1205"/>
                  </a:lnTo>
                  <a:lnTo>
                    <a:pt x="561" y="1210"/>
                  </a:lnTo>
                  <a:lnTo>
                    <a:pt x="561" y="1214"/>
                  </a:lnTo>
                  <a:lnTo>
                    <a:pt x="555" y="1219"/>
                  </a:lnTo>
                  <a:lnTo>
                    <a:pt x="542" y="1223"/>
                  </a:lnTo>
                  <a:lnTo>
                    <a:pt x="527" y="1228"/>
                  </a:lnTo>
                  <a:lnTo>
                    <a:pt x="508" y="1232"/>
                  </a:lnTo>
                  <a:lnTo>
                    <a:pt x="481" y="1237"/>
                  </a:lnTo>
                  <a:lnTo>
                    <a:pt x="442" y="1241"/>
                  </a:lnTo>
                  <a:lnTo>
                    <a:pt x="400" y="1246"/>
                  </a:lnTo>
                  <a:lnTo>
                    <a:pt x="366" y="1250"/>
                  </a:lnTo>
                  <a:lnTo>
                    <a:pt x="347" y="1255"/>
                  </a:lnTo>
                  <a:lnTo>
                    <a:pt x="328" y="1259"/>
                  </a:lnTo>
                  <a:lnTo>
                    <a:pt x="300" y="1264"/>
                  </a:lnTo>
                  <a:lnTo>
                    <a:pt x="285" y="1268"/>
                  </a:lnTo>
                  <a:lnTo>
                    <a:pt x="281" y="1273"/>
                  </a:lnTo>
                  <a:lnTo>
                    <a:pt x="279" y="1277"/>
                  </a:lnTo>
                  <a:lnTo>
                    <a:pt x="279" y="1282"/>
                  </a:lnTo>
                  <a:lnTo>
                    <a:pt x="279" y="1286"/>
                  </a:lnTo>
                  <a:lnTo>
                    <a:pt x="270" y="1291"/>
                  </a:lnTo>
                  <a:lnTo>
                    <a:pt x="258" y="1295"/>
                  </a:lnTo>
                  <a:lnTo>
                    <a:pt x="245" y="1300"/>
                  </a:lnTo>
                  <a:lnTo>
                    <a:pt x="238" y="1304"/>
                  </a:lnTo>
                  <a:lnTo>
                    <a:pt x="234" y="1309"/>
                  </a:lnTo>
                  <a:lnTo>
                    <a:pt x="230" y="1313"/>
                  </a:lnTo>
                  <a:lnTo>
                    <a:pt x="232" y="1318"/>
                  </a:lnTo>
                  <a:lnTo>
                    <a:pt x="241" y="1322"/>
                  </a:lnTo>
                  <a:lnTo>
                    <a:pt x="245" y="1327"/>
                  </a:lnTo>
                  <a:lnTo>
                    <a:pt x="245" y="1331"/>
                  </a:lnTo>
                  <a:lnTo>
                    <a:pt x="249" y="1336"/>
                  </a:lnTo>
                  <a:lnTo>
                    <a:pt x="249" y="1340"/>
                  </a:lnTo>
                  <a:lnTo>
                    <a:pt x="247" y="1345"/>
                  </a:lnTo>
                  <a:lnTo>
                    <a:pt x="243" y="1349"/>
                  </a:lnTo>
                  <a:lnTo>
                    <a:pt x="236" y="1354"/>
                  </a:lnTo>
                  <a:lnTo>
                    <a:pt x="221" y="1358"/>
                  </a:lnTo>
                  <a:lnTo>
                    <a:pt x="202" y="1363"/>
                  </a:lnTo>
                  <a:lnTo>
                    <a:pt x="190" y="1367"/>
                  </a:lnTo>
                  <a:lnTo>
                    <a:pt x="183" y="1372"/>
                  </a:lnTo>
                  <a:lnTo>
                    <a:pt x="177" y="1376"/>
                  </a:lnTo>
                  <a:lnTo>
                    <a:pt x="173" y="1381"/>
                  </a:lnTo>
                  <a:lnTo>
                    <a:pt x="168" y="1385"/>
                  </a:lnTo>
                  <a:lnTo>
                    <a:pt x="166" y="1390"/>
                  </a:lnTo>
                  <a:lnTo>
                    <a:pt x="166" y="1394"/>
                  </a:lnTo>
                  <a:lnTo>
                    <a:pt x="164" y="1399"/>
                  </a:lnTo>
                  <a:lnTo>
                    <a:pt x="164" y="1403"/>
                  </a:lnTo>
                  <a:lnTo>
                    <a:pt x="164" y="1408"/>
                  </a:lnTo>
                  <a:lnTo>
                    <a:pt x="162" y="1412"/>
                  </a:lnTo>
                  <a:lnTo>
                    <a:pt x="166" y="1417"/>
                  </a:lnTo>
                  <a:lnTo>
                    <a:pt x="173" y="1421"/>
                  </a:lnTo>
                  <a:lnTo>
                    <a:pt x="177" y="1426"/>
                  </a:lnTo>
                  <a:lnTo>
                    <a:pt x="177" y="1430"/>
                  </a:lnTo>
                  <a:lnTo>
                    <a:pt x="179" y="1435"/>
                  </a:lnTo>
                  <a:lnTo>
                    <a:pt x="179" y="1439"/>
                  </a:lnTo>
                  <a:lnTo>
                    <a:pt x="179" y="1444"/>
                  </a:lnTo>
                  <a:lnTo>
                    <a:pt x="179" y="1448"/>
                  </a:lnTo>
                  <a:lnTo>
                    <a:pt x="177" y="1453"/>
                  </a:lnTo>
                  <a:lnTo>
                    <a:pt x="173" y="1457"/>
                  </a:lnTo>
                  <a:lnTo>
                    <a:pt x="166" y="1462"/>
                  </a:lnTo>
                  <a:lnTo>
                    <a:pt x="166" y="1466"/>
                  </a:lnTo>
                  <a:lnTo>
                    <a:pt x="164" y="1471"/>
                  </a:lnTo>
                  <a:lnTo>
                    <a:pt x="168" y="1475"/>
                  </a:lnTo>
                  <a:lnTo>
                    <a:pt x="175" y="1480"/>
                  </a:lnTo>
                  <a:lnTo>
                    <a:pt x="177" y="1484"/>
                  </a:lnTo>
                  <a:lnTo>
                    <a:pt x="181" y="1489"/>
                  </a:lnTo>
                  <a:lnTo>
                    <a:pt x="183" y="1493"/>
                  </a:lnTo>
                  <a:lnTo>
                    <a:pt x="183" y="1498"/>
                  </a:lnTo>
                  <a:lnTo>
                    <a:pt x="183" y="1502"/>
                  </a:lnTo>
                  <a:lnTo>
                    <a:pt x="187" y="1507"/>
                  </a:lnTo>
                  <a:lnTo>
                    <a:pt x="198" y="1511"/>
                  </a:lnTo>
                  <a:lnTo>
                    <a:pt x="198" y="1516"/>
                  </a:lnTo>
                  <a:lnTo>
                    <a:pt x="194" y="1520"/>
                  </a:lnTo>
                  <a:lnTo>
                    <a:pt x="192" y="1525"/>
                  </a:lnTo>
                  <a:lnTo>
                    <a:pt x="190" y="1529"/>
                  </a:lnTo>
                  <a:lnTo>
                    <a:pt x="187" y="1534"/>
                  </a:lnTo>
                  <a:lnTo>
                    <a:pt x="185" y="1538"/>
                  </a:lnTo>
                  <a:lnTo>
                    <a:pt x="181" y="1543"/>
                  </a:lnTo>
                  <a:lnTo>
                    <a:pt x="168" y="1547"/>
                  </a:lnTo>
                  <a:lnTo>
                    <a:pt x="151" y="1552"/>
                  </a:lnTo>
                  <a:lnTo>
                    <a:pt x="141" y="1556"/>
                  </a:lnTo>
                  <a:lnTo>
                    <a:pt x="134" y="1560"/>
                  </a:lnTo>
                  <a:lnTo>
                    <a:pt x="128" y="1565"/>
                  </a:lnTo>
                  <a:lnTo>
                    <a:pt x="124" y="1569"/>
                  </a:lnTo>
                  <a:lnTo>
                    <a:pt x="117" y="1574"/>
                  </a:lnTo>
                  <a:lnTo>
                    <a:pt x="111" y="1578"/>
                  </a:lnTo>
                  <a:lnTo>
                    <a:pt x="107" y="1583"/>
                  </a:lnTo>
                  <a:lnTo>
                    <a:pt x="105" y="1587"/>
                  </a:lnTo>
                  <a:lnTo>
                    <a:pt x="105" y="1592"/>
                  </a:lnTo>
                  <a:lnTo>
                    <a:pt x="105" y="1596"/>
                  </a:lnTo>
                  <a:lnTo>
                    <a:pt x="102" y="1601"/>
                  </a:lnTo>
                  <a:lnTo>
                    <a:pt x="98" y="1605"/>
                  </a:lnTo>
                  <a:lnTo>
                    <a:pt x="96" y="1610"/>
                  </a:lnTo>
                  <a:lnTo>
                    <a:pt x="96" y="1614"/>
                  </a:lnTo>
                  <a:lnTo>
                    <a:pt x="96" y="1619"/>
                  </a:lnTo>
                  <a:lnTo>
                    <a:pt x="96" y="1623"/>
                  </a:lnTo>
                  <a:lnTo>
                    <a:pt x="96" y="1628"/>
                  </a:lnTo>
                  <a:lnTo>
                    <a:pt x="96" y="1632"/>
                  </a:lnTo>
                  <a:lnTo>
                    <a:pt x="94" y="1637"/>
                  </a:lnTo>
                  <a:lnTo>
                    <a:pt x="94" y="1641"/>
                  </a:lnTo>
                  <a:lnTo>
                    <a:pt x="96" y="1646"/>
                  </a:lnTo>
                  <a:lnTo>
                    <a:pt x="96" y="1650"/>
                  </a:lnTo>
                  <a:lnTo>
                    <a:pt x="96" y="1655"/>
                  </a:lnTo>
                  <a:lnTo>
                    <a:pt x="98" y="1659"/>
                  </a:lnTo>
                  <a:lnTo>
                    <a:pt x="102" y="1664"/>
                  </a:lnTo>
                  <a:lnTo>
                    <a:pt x="109" y="1668"/>
                  </a:lnTo>
                  <a:lnTo>
                    <a:pt x="113" y="1673"/>
                  </a:lnTo>
                  <a:lnTo>
                    <a:pt x="115" y="1677"/>
                  </a:lnTo>
                  <a:lnTo>
                    <a:pt x="117" y="1682"/>
                  </a:lnTo>
                  <a:lnTo>
                    <a:pt x="119" y="1686"/>
                  </a:lnTo>
                  <a:lnTo>
                    <a:pt x="119" y="1691"/>
                  </a:lnTo>
                  <a:lnTo>
                    <a:pt x="122" y="1695"/>
                  </a:lnTo>
                  <a:lnTo>
                    <a:pt x="126" y="1700"/>
                  </a:lnTo>
                  <a:lnTo>
                    <a:pt x="126" y="1704"/>
                  </a:lnTo>
                  <a:lnTo>
                    <a:pt x="124" y="1709"/>
                  </a:lnTo>
                  <a:lnTo>
                    <a:pt x="122" y="1713"/>
                  </a:lnTo>
                  <a:lnTo>
                    <a:pt x="124" y="1718"/>
                  </a:lnTo>
                  <a:lnTo>
                    <a:pt x="124" y="1722"/>
                  </a:lnTo>
                  <a:lnTo>
                    <a:pt x="126" y="1727"/>
                  </a:lnTo>
                  <a:lnTo>
                    <a:pt x="126" y="1731"/>
                  </a:lnTo>
                  <a:lnTo>
                    <a:pt x="130" y="1736"/>
                  </a:lnTo>
                  <a:lnTo>
                    <a:pt x="134" y="1740"/>
                  </a:lnTo>
                  <a:lnTo>
                    <a:pt x="141" y="1745"/>
                  </a:lnTo>
                  <a:lnTo>
                    <a:pt x="151" y="1749"/>
                  </a:lnTo>
                  <a:lnTo>
                    <a:pt x="162" y="1754"/>
                  </a:lnTo>
                  <a:lnTo>
                    <a:pt x="173" y="1758"/>
                  </a:lnTo>
                  <a:lnTo>
                    <a:pt x="179" y="1763"/>
                  </a:lnTo>
                  <a:lnTo>
                    <a:pt x="185" y="1767"/>
                  </a:lnTo>
                  <a:lnTo>
                    <a:pt x="192" y="1772"/>
                  </a:lnTo>
                  <a:lnTo>
                    <a:pt x="196" y="1776"/>
                  </a:lnTo>
                  <a:lnTo>
                    <a:pt x="200" y="1781"/>
                  </a:lnTo>
                  <a:lnTo>
                    <a:pt x="202" y="1785"/>
                  </a:lnTo>
                  <a:lnTo>
                    <a:pt x="202" y="1790"/>
                  </a:lnTo>
                  <a:lnTo>
                    <a:pt x="198" y="1794"/>
                  </a:lnTo>
                  <a:lnTo>
                    <a:pt x="196" y="1799"/>
                  </a:lnTo>
                  <a:lnTo>
                    <a:pt x="194" y="1803"/>
                  </a:lnTo>
                  <a:lnTo>
                    <a:pt x="192" y="1808"/>
                  </a:lnTo>
                  <a:lnTo>
                    <a:pt x="192" y="1812"/>
                  </a:lnTo>
                  <a:lnTo>
                    <a:pt x="190" y="1817"/>
                  </a:lnTo>
                  <a:lnTo>
                    <a:pt x="190" y="1821"/>
                  </a:lnTo>
                  <a:lnTo>
                    <a:pt x="194" y="1826"/>
                  </a:lnTo>
                  <a:lnTo>
                    <a:pt x="202" y="1830"/>
                  </a:lnTo>
                  <a:lnTo>
                    <a:pt x="209" y="1835"/>
                  </a:lnTo>
                  <a:lnTo>
                    <a:pt x="211" y="1839"/>
                  </a:lnTo>
                  <a:lnTo>
                    <a:pt x="211" y="1844"/>
                  </a:lnTo>
                  <a:lnTo>
                    <a:pt x="207" y="1848"/>
                  </a:lnTo>
                  <a:lnTo>
                    <a:pt x="204" y="1853"/>
                  </a:lnTo>
                  <a:lnTo>
                    <a:pt x="200" y="1857"/>
                  </a:lnTo>
                  <a:lnTo>
                    <a:pt x="198" y="1862"/>
                  </a:lnTo>
                  <a:lnTo>
                    <a:pt x="196" y="1866"/>
                  </a:lnTo>
                  <a:lnTo>
                    <a:pt x="196" y="1871"/>
                  </a:lnTo>
                  <a:lnTo>
                    <a:pt x="198" y="1875"/>
                  </a:lnTo>
                  <a:lnTo>
                    <a:pt x="198" y="1880"/>
                  </a:lnTo>
                  <a:lnTo>
                    <a:pt x="200" y="1884"/>
                  </a:lnTo>
                  <a:lnTo>
                    <a:pt x="200" y="1889"/>
                  </a:lnTo>
                  <a:lnTo>
                    <a:pt x="200" y="1893"/>
                  </a:lnTo>
                  <a:lnTo>
                    <a:pt x="198" y="1898"/>
                  </a:lnTo>
                  <a:lnTo>
                    <a:pt x="194" y="1902"/>
                  </a:lnTo>
                  <a:lnTo>
                    <a:pt x="183" y="1907"/>
                  </a:lnTo>
                  <a:lnTo>
                    <a:pt x="170" y="1911"/>
                  </a:lnTo>
                  <a:lnTo>
                    <a:pt x="160" y="1916"/>
                  </a:lnTo>
                  <a:lnTo>
                    <a:pt x="158" y="1920"/>
                  </a:lnTo>
                  <a:lnTo>
                    <a:pt x="162" y="1925"/>
                  </a:lnTo>
                  <a:lnTo>
                    <a:pt x="164" y="1929"/>
                  </a:lnTo>
                  <a:lnTo>
                    <a:pt x="164" y="1934"/>
                  </a:lnTo>
                  <a:lnTo>
                    <a:pt x="166" y="1938"/>
                  </a:lnTo>
                  <a:lnTo>
                    <a:pt x="168" y="1943"/>
                  </a:lnTo>
                  <a:lnTo>
                    <a:pt x="170" y="1947"/>
                  </a:lnTo>
                  <a:lnTo>
                    <a:pt x="173" y="1952"/>
                  </a:lnTo>
                  <a:lnTo>
                    <a:pt x="175" y="1956"/>
                  </a:lnTo>
                  <a:lnTo>
                    <a:pt x="175" y="1961"/>
                  </a:lnTo>
                  <a:lnTo>
                    <a:pt x="173" y="1965"/>
                  </a:lnTo>
                  <a:lnTo>
                    <a:pt x="173" y="1970"/>
                  </a:lnTo>
                  <a:lnTo>
                    <a:pt x="173" y="1974"/>
                  </a:lnTo>
                  <a:lnTo>
                    <a:pt x="175" y="1979"/>
                  </a:lnTo>
                  <a:lnTo>
                    <a:pt x="175" y="1983"/>
                  </a:lnTo>
                  <a:lnTo>
                    <a:pt x="175" y="1988"/>
                  </a:lnTo>
                  <a:lnTo>
                    <a:pt x="170" y="1992"/>
                  </a:lnTo>
                  <a:lnTo>
                    <a:pt x="166" y="1997"/>
                  </a:lnTo>
                  <a:lnTo>
                    <a:pt x="166" y="2001"/>
                  </a:lnTo>
                  <a:lnTo>
                    <a:pt x="166" y="2006"/>
                  </a:lnTo>
                  <a:lnTo>
                    <a:pt x="164" y="2010"/>
                  </a:lnTo>
                  <a:lnTo>
                    <a:pt x="162" y="2015"/>
                  </a:lnTo>
                  <a:lnTo>
                    <a:pt x="160" y="2019"/>
                  </a:lnTo>
                  <a:lnTo>
                    <a:pt x="160" y="2024"/>
                  </a:lnTo>
                  <a:lnTo>
                    <a:pt x="160" y="2028"/>
                  </a:lnTo>
                  <a:lnTo>
                    <a:pt x="162" y="2033"/>
                  </a:lnTo>
                  <a:lnTo>
                    <a:pt x="166" y="2037"/>
                  </a:lnTo>
                  <a:lnTo>
                    <a:pt x="166" y="2042"/>
                  </a:lnTo>
                  <a:lnTo>
                    <a:pt x="164" y="2046"/>
                  </a:lnTo>
                  <a:lnTo>
                    <a:pt x="164" y="2051"/>
                  </a:lnTo>
                  <a:lnTo>
                    <a:pt x="166" y="2055"/>
                  </a:lnTo>
                  <a:lnTo>
                    <a:pt x="170" y="2060"/>
                  </a:lnTo>
                  <a:lnTo>
                    <a:pt x="179" y="2064"/>
                  </a:lnTo>
                  <a:lnTo>
                    <a:pt x="194" y="2069"/>
                  </a:lnTo>
                  <a:lnTo>
                    <a:pt x="209" y="2073"/>
                  </a:lnTo>
                  <a:lnTo>
                    <a:pt x="224" y="2078"/>
                  </a:lnTo>
                  <a:lnTo>
                    <a:pt x="236" y="2082"/>
                  </a:lnTo>
                  <a:lnTo>
                    <a:pt x="249" y="2087"/>
                  </a:lnTo>
                  <a:lnTo>
                    <a:pt x="258" y="2091"/>
                  </a:lnTo>
                  <a:lnTo>
                    <a:pt x="264" y="2096"/>
                  </a:lnTo>
                  <a:lnTo>
                    <a:pt x="268" y="2100"/>
                  </a:lnTo>
                  <a:lnTo>
                    <a:pt x="268" y="2105"/>
                  </a:lnTo>
                  <a:lnTo>
                    <a:pt x="266" y="2109"/>
                  </a:lnTo>
                  <a:lnTo>
                    <a:pt x="264" y="2114"/>
                  </a:lnTo>
                  <a:lnTo>
                    <a:pt x="264" y="2118"/>
                  </a:lnTo>
                  <a:lnTo>
                    <a:pt x="266" y="2123"/>
                  </a:lnTo>
                  <a:lnTo>
                    <a:pt x="272" y="2127"/>
                  </a:lnTo>
                  <a:lnTo>
                    <a:pt x="283" y="2132"/>
                  </a:lnTo>
                  <a:lnTo>
                    <a:pt x="289" y="2136"/>
                  </a:lnTo>
                  <a:lnTo>
                    <a:pt x="296" y="2141"/>
                  </a:lnTo>
                  <a:lnTo>
                    <a:pt x="304" y="2145"/>
                  </a:lnTo>
                  <a:lnTo>
                    <a:pt x="311" y="2150"/>
                  </a:lnTo>
                  <a:lnTo>
                    <a:pt x="315" y="2154"/>
                  </a:lnTo>
                  <a:lnTo>
                    <a:pt x="317" y="2159"/>
                  </a:lnTo>
                  <a:lnTo>
                    <a:pt x="319" y="2163"/>
                  </a:lnTo>
                  <a:lnTo>
                    <a:pt x="319" y="2168"/>
                  </a:lnTo>
                  <a:lnTo>
                    <a:pt x="317" y="2172"/>
                  </a:lnTo>
                  <a:lnTo>
                    <a:pt x="315" y="2177"/>
                  </a:lnTo>
                  <a:lnTo>
                    <a:pt x="315" y="2181"/>
                  </a:lnTo>
                  <a:lnTo>
                    <a:pt x="313" y="2186"/>
                  </a:lnTo>
                  <a:lnTo>
                    <a:pt x="311" y="2190"/>
                  </a:lnTo>
                  <a:lnTo>
                    <a:pt x="304" y="2195"/>
                  </a:lnTo>
                  <a:lnTo>
                    <a:pt x="300" y="2199"/>
                  </a:lnTo>
                  <a:lnTo>
                    <a:pt x="294" y="2204"/>
                  </a:lnTo>
                  <a:lnTo>
                    <a:pt x="283" y="2208"/>
                  </a:lnTo>
                  <a:lnTo>
                    <a:pt x="275" y="2213"/>
                  </a:lnTo>
                  <a:lnTo>
                    <a:pt x="268" y="2217"/>
                  </a:lnTo>
                  <a:lnTo>
                    <a:pt x="266" y="2222"/>
                  </a:lnTo>
                  <a:lnTo>
                    <a:pt x="272" y="2226"/>
                  </a:lnTo>
                  <a:lnTo>
                    <a:pt x="283" y="2231"/>
                  </a:lnTo>
                  <a:lnTo>
                    <a:pt x="296" y="2235"/>
                  </a:lnTo>
                  <a:lnTo>
                    <a:pt x="306" y="2240"/>
                  </a:lnTo>
                  <a:lnTo>
                    <a:pt x="317" y="2244"/>
                  </a:lnTo>
                  <a:lnTo>
                    <a:pt x="328" y="2249"/>
                  </a:lnTo>
                  <a:lnTo>
                    <a:pt x="349" y="2253"/>
                  </a:lnTo>
                  <a:lnTo>
                    <a:pt x="374" y="2258"/>
                  </a:lnTo>
                  <a:lnTo>
                    <a:pt x="389" y="2262"/>
                  </a:lnTo>
                  <a:lnTo>
                    <a:pt x="396" y="2267"/>
                  </a:lnTo>
                  <a:lnTo>
                    <a:pt x="400" y="2271"/>
                  </a:lnTo>
                  <a:lnTo>
                    <a:pt x="404" y="2276"/>
                  </a:lnTo>
                  <a:lnTo>
                    <a:pt x="406" y="2280"/>
                  </a:lnTo>
                  <a:lnTo>
                    <a:pt x="406" y="2285"/>
                  </a:lnTo>
                  <a:lnTo>
                    <a:pt x="404" y="2289"/>
                  </a:lnTo>
                  <a:lnTo>
                    <a:pt x="393" y="2294"/>
                  </a:lnTo>
                  <a:lnTo>
                    <a:pt x="374" y="2298"/>
                  </a:lnTo>
                  <a:lnTo>
                    <a:pt x="359" y="2303"/>
                  </a:lnTo>
                  <a:lnTo>
                    <a:pt x="351" y="2307"/>
                  </a:lnTo>
                  <a:lnTo>
                    <a:pt x="340" y="2312"/>
                  </a:lnTo>
                  <a:lnTo>
                    <a:pt x="332" y="2316"/>
                  </a:lnTo>
                  <a:lnTo>
                    <a:pt x="321" y="2321"/>
                  </a:lnTo>
                  <a:lnTo>
                    <a:pt x="313" y="2325"/>
                  </a:lnTo>
                  <a:lnTo>
                    <a:pt x="306" y="2330"/>
                  </a:lnTo>
                  <a:lnTo>
                    <a:pt x="302" y="2334"/>
                  </a:lnTo>
                  <a:lnTo>
                    <a:pt x="298" y="2339"/>
                  </a:lnTo>
                  <a:lnTo>
                    <a:pt x="289" y="2343"/>
                  </a:lnTo>
                  <a:lnTo>
                    <a:pt x="279" y="2348"/>
                  </a:lnTo>
                  <a:lnTo>
                    <a:pt x="270" y="2352"/>
                  </a:lnTo>
                  <a:lnTo>
                    <a:pt x="264" y="2357"/>
                  </a:lnTo>
                  <a:lnTo>
                    <a:pt x="262" y="2361"/>
                  </a:lnTo>
                  <a:lnTo>
                    <a:pt x="258" y="2366"/>
                  </a:lnTo>
                  <a:lnTo>
                    <a:pt x="255" y="2370"/>
                  </a:lnTo>
                  <a:lnTo>
                    <a:pt x="253" y="2375"/>
                  </a:lnTo>
                  <a:lnTo>
                    <a:pt x="253" y="2379"/>
                  </a:lnTo>
                  <a:lnTo>
                    <a:pt x="255" y="2384"/>
                  </a:lnTo>
                  <a:lnTo>
                    <a:pt x="262" y="2388"/>
                  </a:lnTo>
                  <a:lnTo>
                    <a:pt x="262" y="2393"/>
                  </a:lnTo>
                  <a:lnTo>
                    <a:pt x="264" y="2397"/>
                  </a:lnTo>
                  <a:lnTo>
                    <a:pt x="264" y="2402"/>
                  </a:lnTo>
                  <a:lnTo>
                    <a:pt x="262" y="2406"/>
                  </a:lnTo>
                  <a:lnTo>
                    <a:pt x="264" y="2411"/>
                  </a:lnTo>
                  <a:lnTo>
                    <a:pt x="266" y="2415"/>
                  </a:lnTo>
                  <a:lnTo>
                    <a:pt x="266" y="2420"/>
                  </a:lnTo>
                  <a:lnTo>
                    <a:pt x="262" y="2424"/>
                  </a:lnTo>
                  <a:lnTo>
                    <a:pt x="258" y="2429"/>
                  </a:lnTo>
                  <a:lnTo>
                    <a:pt x="258" y="2433"/>
                  </a:lnTo>
                  <a:lnTo>
                    <a:pt x="255" y="2438"/>
                  </a:lnTo>
                  <a:lnTo>
                    <a:pt x="255" y="2442"/>
                  </a:lnTo>
                  <a:lnTo>
                    <a:pt x="258" y="2447"/>
                  </a:lnTo>
                  <a:lnTo>
                    <a:pt x="258" y="2451"/>
                  </a:lnTo>
                  <a:lnTo>
                    <a:pt x="255" y="2456"/>
                  </a:lnTo>
                  <a:lnTo>
                    <a:pt x="264" y="2460"/>
                  </a:lnTo>
                  <a:lnTo>
                    <a:pt x="275" y="2465"/>
                  </a:lnTo>
                  <a:lnTo>
                    <a:pt x="275" y="2469"/>
                  </a:lnTo>
                  <a:lnTo>
                    <a:pt x="266" y="2474"/>
                  </a:lnTo>
                  <a:lnTo>
                    <a:pt x="255" y="2478"/>
                  </a:lnTo>
                  <a:lnTo>
                    <a:pt x="241" y="2483"/>
                  </a:lnTo>
                  <a:lnTo>
                    <a:pt x="221" y="2487"/>
                  </a:lnTo>
                  <a:lnTo>
                    <a:pt x="202" y="2492"/>
                  </a:lnTo>
                  <a:lnTo>
                    <a:pt x="185" y="2496"/>
                  </a:lnTo>
                  <a:lnTo>
                    <a:pt x="151" y="2501"/>
                  </a:lnTo>
                  <a:lnTo>
                    <a:pt x="98" y="2505"/>
                  </a:lnTo>
                  <a:lnTo>
                    <a:pt x="71" y="2510"/>
                  </a:lnTo>
                  <a:lnTo>
                    <a:pt x="62" y="2514"/>
                  </a:lnTo>
                  <a:lnTo>
                    <a:pt x="56" y="2519"/>
                  </a:lnTo>
                  <a:lnTo>
                    <a:pt x="56" y="2523"/>
                  </a:lnTo>
                  <a:lnTo>
                    <a:pt x="54" y="2528"/>
                  </a:lnTo>
                  <a:lnTo>
                    <a:pt x="49" y="2532"/>
                  </a:lnTo>
                  <a:lnTo>
                    <a:pt x="43" y="2537"/>
                  </a:lnTo>
                  <a:lnTo>
                    <a:pt x="39" y="2541"/>
                  </a:lnTo>
                  <a:lnTo>
                    <a:pt x="34" y="2546"/>
                  </a:lnTo>
                  <a:lnTo>
                    <a:pt x="32" y="2550"/>
                  </a:lnTo>
                  <a:lnTo>
                    <a:pt x="30" y="2555"/>
                  </a:lnTo>
                  <a:lnTo>
                    <a:pt x="30" y="2559"/>
                  </a:lnTo>
                  <a:lnTo>
                    <a:pt x="17" y="2564"/>
                  </a:lnTo>
                  <a:lnTo>
                    <a:pt x="22" y="2568"/>
                  </a:lnTo>
                  <a:lnTo>
                    <a:pt x="0" y="2573"/>
                  </a:lnTo>
                  <a:lnTo>
                    <a:pt x="49" y="2577"/>
                  </a:lnTo>
                  <a:lnTo>
                    <a:pt x="83" y="2582"/>
                  </a:lnTo>
                </a:path>
              </a:pathLst>
            </a:custGeom>
            <a:noFill/>
            <a:ln cap="flat" cmpd="sng" w="20625">
              <a:solidFill>
                <a:srgbClr val="00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9" name="Google Shape;429;p21"/>
            <p:cNvSpPr/>
            <p:nvPr/>
          </p:nvSpPr>
          <p:spPr>
            <a:xfrm>
              <a:off x="2256" y="1359"/>
              <a:ext cx="316" cy="2756"/>
            </a:xfrm>
            <a:custGeom>
              <a:rect b="b" l="l" r="r" t="t"/>
              <a:pathLst>
                <a:path extrusionOk="0" h="2582" w="297">
                  <a:moveTo>
                    <a:pt x="223" y="0"/>
                  </a:moveTo>
                  <a:lnTo>
                    <a:pt x="223" y="4"/>
                  </a:lnTo>
                  <a:lnTo>
                    <a:pt x="225" y="9"/>
                  </a:lnTo>
                  <a:lnTo>
                    <a:pt x="216" y="13"/>
                  </a:lnTo>
                  <a:lnTo>
                    <a:pt x="208" y="18"/>
                  </a:lnTo>
                  <a:lnTo>
                    <a:pt x="199" y="22"/>
                  </a:lnTo>
                  <a:lnTo>
                    <a:pt x="195" y="27"/>
                  </a:lnTo>
                  <a:lnTo>
                    <a:pt x="191" y="31"/>
                  </a:lnTo>
                  <a:lnTo>
                    <a:pt x="197" y="36"/>
                  </a:lnTo>
                  <a:lnTo>
                    <a:pt x="208" y="40"/>
                  </a:lnTo>
                  <a:lnTo>
                    <a:pt x="212" y="45"/>
                  </a:lnTo>
                  <a:lnTo>
                    <a:pt x="210" y="49"/>
                  </a:lnTo>
                  <a:lnTo>
                    <a:pt x="199" y="54"/>
                  </a:lnTo>
                  <a:lnTo>
                    <a:pt x="182" y="58"/>
                  </a:lnTo>
                  <a:lnTo>
                    <a:pt x="187" y="63"/>
                  </a:lnTo>
                  <a:lnTo>
                    <a:pt x="195" y="67"/>
                  </a:lnTo>
                  <a:lnTo>
                    <a:pt x="206" y="72"/>
                  </a:lnTo>
                  <a:lnTo>
                    <a:pt x="212" y="76"/>
                  </a:lnTo>
                  <a:lnTo>
                    <a:pt x="204" y="81"/>
                  </a:lnTo>
                  <a:lnTo>
                    <a:pt x="191" y="85"/>
                  </a:lnTo>
                  <a:lnTo>
                    <a:pt x="185" y="90"/>
                  </a:lnTo>
                  <a:lnTo>
                    <a:pt x="185" y="94"/>
                  </a:lnTo>
                  <a:lnTo>
                    <a:pt x="189" y="99"/>
                  </a:lnTo>
                  <a:lnTo>
                    <a:pt x="197" y="103"/>
                  </a:lnTo>
                  <a:lnTo>
                    <a:pt x="191" y="108"/>
                  </a:lnTo>
                  <a:lnTo>
                    <a:pt x="185" y="112"/>
                  </a:lnTo>
                  <a:lnTo>
                    <a:pt x="178" y="117"/>
                  </a:lnTo>
                  <a:lnTo>
                    <a:pt x="178" y="121"/>
                  </a:lnTo>
                  <a:lnTo>
                    <a:pt x="182" y="126"/>
                  </a:lnTo>
                  <a:lnTo>
                    <a:pt x="185" y="130"/>
                  </a:lnTo>
                  <a:lnTo>
                    <a:pt x="193" y="135"/>
                  </a:lnTo>
                  <a:lnTo>
                    <a:pt x="187" y="139"/>
                  </a:lnTo>
                  <a:lnTo>
                    <a:pt x="178" y="144"/>
                  </a:lnTo>
                  <a:lnTo>
                    <a:pt x="161" y="148"/>
                  </a:lnTo>
                  <a:lnTo>
                    <a:pt x="144" y="153"/>
                  </a:lnTo>
                  <a:lnTo>
                    <a:pt x="123" y="157"/>
                  </a:lnTo>
                  <a:lnTo>
                    <a:pt x="91" y="162"/>
                  </a:lnTo>
                  <a:lnTo>
                    <a:pt x="51" y="166"/>
                  </a:lnTo>
                  <a:lnTo>
                    <a:pt x="42" y="171"/>
                  </a:lnTo>
                  <a:lnTo>
                    <a:pt x="40" y="175"/>
                  </a:lnTo>
                  <a:lnTo>
                    <a:pt x="29" y="180"/>
                  </a:lnTo>
                  <a:lnTo>
                    <a:pt x="27" y="184"/>
                  </a:lnTo>
                  <a:lnTo>
                    <a:pt x="40" y="189"/>
                  </a:lnTo>
                  <a:lnTo>
                    <a:pt x="68" y="193"/>
                  </a:lnTo>
                  <a:lnTo>
                    <a:pt x="146" y="198"/>
                  </a:lnTo>
                  <a:lnTo>
                    <a:pt x="206" y="202"/>
                  </a:lnTo>
                  <a:lnTo>
                    <a:pt x="221" y="207"/>
                  </a:lnTo>
                  <a:lnTo>
                    <a:pt x="197" y="211"/>
                  </a:lnTo>
                  <a:lnTo>
                    <a:pt x="91" y="216"/>
                  </a:lnTo>
                  <a:lnTo>
                    <a:pt x="61" y="220"/>
                  </a:lnTo>
                  <a:lnTo>
                    <a:pt x="46" y="225"/>
                  </a:lnTo>
                  <a:lnTo>
                    <a:pt x="59" y="229"/>
                  </a:lnTo>
                  <a:lnTo>
                    <a:pt x="89" y="234"/>
                  </a:lnTo>
                  <a:lnTo>
                    <a:pt x="91" y="238"/>
                  </a:lnTo>
                  <a:lnTo>
                    <a:pt x="78" y="243"/>
                  </a:lnTo>
                  <a:lnTo>
                    <a:pt x="72" y="247"/>
                  </a:lnTo>
                  <a:lnTo>
                    <a:pt x="76" y="252"/>
                  </a:lnTo>
                  <a:lnTo>
                    <a:pt x="68" y="256"/>
                  </a:lnTo>
                  <a:lnTo>
                    <a:pt x="66" y="261"/>
                  </a:lnTo>
                  <a:lnTo>
                    <a:pt x="66" y="265"/>
                  </a:lnTo>
                  <a:lnTo>
                    <a:pt x="68" y="270"/>
                  </a:lnTo>
                  <a:lnTo>
                    <a:pt x="70" y="274"/>
                  </a:lnTo>
                  <a:lnTo>
                    <a:pt x="70" y="279"/>
                  </a:lnTo>
                  <a:lnTo>
                    <a:pt x="70" y="283"/>
                  </a:lnTo>
                  <a:lnTo>
                    <a:pt x="72" y="288"/>
                  </a:lnTo>
                  <a:lnTo>
                    <a:pt x="74" y="292"/>
                  </a:lnTo>
                  <a:lnTo>
                    <a:pt x="76" y="297"/>
                  </a:lnTo>
                  <a:lnTo>
                    <a:pt x="72" y="301"/>
                  </a:lnTo>
                  <a:lnTo>
                    <a:pt x="63" y="306"/>
                  </a:lnTo>
                  <a:lnTo>
                    <a:pt x="63" y="310"/>
                  </a:lnTo>
                  <a:lnTo>
                    <a:pt x="68" y="315"/>
                  </a:lnTo>
                  <a:lnTo>
                    <a:pt x="70" y="319"/>
                  </a:lnTo>
                  <a:lnTo>
                    <a:pt x="74" y="324"/>
                  </a:lnTo>
                  <a:lnTo>
                    <a:pt x="74" y="328"/>
                  </a:lnTo>
                  <a:lnTo>
                    <a:pt x="74" y="333"/>
                  </a:lnTo>
                  <a:lnTo>
                    <a:pt x="70" y="337"/>
                  </a:lnTo>
                  <a:lnTo>
                    <a:pt x="66" y="342"/>
                  </a:lnTo>
                  <a:lnTo>
                    <a:pt x="68" y="346"/>
                  </a:lnTo>
                  <a:lnTo>
                    <a:pt x="74" y="351"/>
                  </a:lnTo>
                  <a:lnTo>
                    <a:pt x="74" y="355"/>
                  </a:lnTo>
                  <a:lnTo>
                    <a:pt x="76" y="360"/>
                  </a:lnTo>
                  <a:lnTo>
                    <a:pt x="93" y="364"/>
                  </a:lnTo>
                  <a:lnTo>
                    <a:pt x="95" y="369"/>
                  </a:lnTo>
                  <a:lnTo>
                    <a:pt x="95" y="373"/>
                  </a:lnTo>
                  <a:lnTo>
                    <a:pt x="100" y="378"/>
                  </a:lnTo>
                  <a:lnTo>
                    <a:pt x="100" y="382"/>
                  </a:lnTo>
                  <a:lnTo>
                    <a:pt x="95" y="387"/>
                  </a:lnTo>
                  <a:lnTo>
                    <a:pt x="97" y="391"/>
                  </a:lnTo>
                  <a:lnTo>
                    <a:pt x="95" y="396"/>
                  </a:lnTo>
                  <a:lnTo>
                    <a:pt x="93" y="400"/>
                  </a:lnTo>
                  <a:lnTo>
                    <a:pt x="89" y="405"/>
                  </a:lnTo>
                  <a:lnTo>
                    <a:pt x="87" y="409"/>
                  </a:lnTo>
                  <a:lnTo>
                    <a:pt x="89" y="414"/>
                  </a:lnTo>
                  <a:lnTo>
                    <a:pt x="89" y="418"/>
                  </a:lnTo>
                  <a:lnTo>
                    <a:pt x="104" y="423"/>
                  </a:lnTo>
                  <a:lnTo>
                    <a:pt x="106" y="427"/>
                  </a:lnTo>
                  <a:lnTo>
                    <a:pt x="106" y="432"/>
                  </a:lnTo>
                  <a:lnTo>
                    <a:pt x="102" y="436"/>
                  </a:lnTo>
                  <a:lnTo>
                    <a:pt x="97" y="441"/>
                  </a:lnTo>
                  <a:lnTo>
                    <a:pt x="95" y="445"/>
                  </a:lnTo>
                  <a:lnTo>
                    <a:pt x="95" y="450"/>
                  </a:lnTo>
                  <a:lnTo>
                    <a:pt x="95" y="454"/>
                  </a:lnTo>
                  <a:lnTo>
                    <a:pt x="97" y="459"/>
                  </a:lnTo>
                  <a:lnTo>
                    <a:pt x="97" y="463"/>
                  </a:lnTo>
                  <a:lnTo>
                    <a:pt x="93" y="468"/>
                  </a:lnTo>
                  <a:lnTo>
                    <a:pt x="91" y="472"/>
                  </a:lnTo>
                  <a:lnTo>
                    <a:pt x="93" y="477"/>
                  </a:lnTo>
                  <a:lnTo>
                    <a:pt x="87" y="481"/>
                  </a:lnTo>
                  <a:lnTo>
                    <a:pt x="87" y="486"/>
                  </a:lnTo>
                  <a:lnTo>
                    <a:pt x="85" y="490"/>
                  </a:lnTo>
                  <a:lnTo>
                    <a:pt x="85" y="495"/>
                  </a:lnTo>
                  <a:lnTo>
                    <a:pt x="85" y="499"/>
                  </a:lnTo>
                  <a:lnTo>
                    <a:pt x="85" y="504"/>
                  </a:lnTo>
                  <a:lnTo>
                    <a:pt x="83" y="508"/>
                  </a:lnTo>
                  <a:lnTo>
                    <a:pt x="80" y="512"/>
                  </a:lnTo>
                  <a:lnTo>
                    <a:pt x="87" y="517"/>
                  </a:lnTo>
                  <a:lnTo>
                    <a:pt x="83" y="521"/>
                  </a:lnTo>
                  <a:lnTo>
                    <a:pt x="68" y="526"/>
                  </a:lnTo>
                  <a:lnTo>
                    <a:pt x="68" y="530"/>
                  </a:lnTo>
                  <a:lnTo>
                    <a:pt x="68" y="535"/>
                  </a:lnTo>
                  <a:lnTo>
                    <a:pt x="68" y="539"/>
                  </a:lnTo>
                  <a:lnTo>
                    <a:pt x="68" y="544"/>
                  </a:lnTo>
                  <a:lnTo>
                    <a:pt x="63" y="548"/>
                  </a:lnTo>
                  <a:lnTo>
                    <a:pt x="63" y="553"/>
                  </a:lnTo>
                  <a:lnTo>
                    <a:pt x="66" y="557"/>
                  </a:lnTo>
                  <a:lnTo>
                    <a:pt x="59" y="562"/>
                  </a:lnTo>
                  <a:lnTo>
                    <a:pt x="57" y="566"/>
                  </a:lnTo>
                  <a:lnTo>
                    <a:pt x="63" y="571"/>
                  </a:lnTo>
                  <a:lnTo>
                    <a:pt x="68" y="575"/>
                  </a:lnTo>
                  <a:lnTo>
                    <a:pt x="74" y="580"/>
                  </a:lnTo>
                  <a:lnTo>
                    <a:pt x="80" y="584"/>
                  </a:lnTo>
                  <a:lnTo>
                    <a:pt x="80" y="589"/>
                  </a:lnTo>
                  <a:lnTo>
                    <a:pt x="76" y="593"/>
                  </a:lnTo>
                  <a:lnTo>
                    <a:pt x="80" y="598"/>
                  </a:lnTo>
                  <a:lnTo>
                    <a:pt x="80" y="602"/>
                  </a:lnTo>
                  <a:lnTo>
                    <a:pt x="80" y="607"/>
                  </a:lnTo>
                  <a:lnTo>
                    <a:pt x="87" y="611"/>
                  </a:lnTo>
                  <a:lnTo>
                    <a:pt x="91" y="616"/>
                  </a:lnTo>
                  <a:lnTo>
                    <a:pt x="93" y="620"/>
                  </a:lnTo>
                  <a:lnTo>
                    <a:pt x="93" y="625"/>
                  </a:lnTo>
                  <a:lnTo>
                    <a:pt x="95" y="629"/>
                  </a:lnTo>
                  <a:lnTo>
                    <a:pt x="97" y="634"/>
                  </a:lnTo>
                  <a:lnTo>
                    <a:pt x="93" y="638"/>
                  </a:lnTo>
                  <a:lnTo>
                    <a:pt x="91" y="643"/>
                  </a:lnTo>
                  <a:lnTo>
                    <a:pt x="91" y="647"/>
                  </a:lnTo>
                  <a:lnTo>
                    <a:pt x="91" y="652"/>
                  </a:lnTo>
                  <a:lnTo>
                    <a:pt x="87" y="656"/>
                  </a:lnTo>
                  <a:lnTo>
                    <a:pt x="87" y="661"/>
                  </a:lnTo>
                  <a:lnTo>
                    <a:pt x="89" y="665"/>
                  </a:lnTo>
                  <a:lnTo>
                    <a:pt x="87" y="670"/>
                  </a:lnTo>
                  <a:lnTo>
                    <a:pt x="83" y="674"/>
                  </a:lnTo>
                  <a:lnTo>
                    <a:pt x="83" y="679"/>
                  </a:lnTo>
                  <a:lnTo>
                    <a:pt x="83" y="683"/>
                  </a:lnTo>
                  <a:lnTo>
                    <a:pt x="83" y="688"/>
                  </a:lnTo>
                  <a:lnTo>
                    <a:pt x="78" y="692"/>
                  </a:lnTo>
                  <a:lnTo>
                    <a:pt x="63" y="697"/>
                  </a:lnTo>
                  <a:lnTo>
                    <a:pt x="53" y="701"/>
                  </a:lnTo>
                  <a:lnTo>
                    <a:pt x="51" y="706"/>
                  </a:lnTo>
                  <a:lnTo>
                    <a:pt x="53" y="710"/>
                  </a:lnTo>
                  <a:lnTo>
                    <a:pt x="66" y="715"/>
                  </a:lnTo>
                  <a:lnTo>
                    <a:pt x="68" y="719"/>
                  </a:lnTo>
                  <a:lnTo>
                    <a:pt x="74" y="724"/>
                  </a:lnTo>
                  <a:lnTo>
                    <a:pt x="78" y="728"/>
                  </a:lnTo>
                  <a:lnTo>
                    <a:pt x="91" y="733"/>
                  </a:lnTo>
                  <a:lnTo>
                    <a:pt x="95" y="737"/>
                  </a:lnTo>
                  <a:lnTo>
                    <a:pt x="89" y="742"/>
                  </a:lnTo>
                  <a:lnTo>
                    <a:pt x="87" y="746"/>
                  </a:lnTo>
                  <a:lnTo>
                    <a:pt x="83" y="751"/>
                  </a:lnTo>
                  <a:lnTo>
                    <a:pt x="74" y="755"/>
                  </a:lnTo>
                  <a:lnTo>
                    <a:pt x="68" y="760"/>
                  </a:lnTo>
                  <a:lnTo>
                    <a:pt x="66" y="764"/>
                  </a:lnTo>
                  <a:lnTo>
                    <a:pt x="68" y="769"/>
                  </a:lnTo>
                  <a:lnTo>
                    <a:pt x="68" y="773"/>
                  </a:lnTo>
                  <a:lnTo>
                    <a:pt x="66" y="778"/>
                  </a:lnTo>
                  <a:lnTo>
                    <a:pt x="61" y="782"/>
                  </a:lnTo>
                  <a:lnTo>
                    <a:pt x="63" y="787"/>
                  </a:lnTo>
                  <a:lnTo>
                    <a:pt x="61" y="791"/>
                  </a:lnTo>
                  <a:lnTo>
                    <a:pt x="61" y="796"/>
                  </a:lnTo>
                  <a:lnTo>
                    <a:pt x="61" y="800"/>
                  </a:lnTo>
                  <a:lnTo>
                    <a:pt x="63" y="805"/>
                  </a:lnTo>
                  <a:lnTo>
                    <a:pt x="63" y="809"/>
                  </a:lnTo>
                  <a:lnTo>
                    <a:pt x="63" y="814"/>
                  </a:lnTo>
                  <a:lnTo>
                    <a:pt x="74" y="818"/>
                  </a:lnTo>
                  <a:lnTo>
                    <a:pt x="85" y="823"/>
                  </a:lnTo>
                  <a:lnTo>
                    <a:pt x="93" y="827"/>
                  </a:lnTo>
                  <a:lnTo>
                    <a:pt x="100" y="832"/>
                  </a:lnTo>
                  <a:lnTo>
                    <a:pt x="117" y="836"/>
                  </a:lnTo>
                  <a:lnTo>
                    <a:pt x="123" y="841"/>
                  </a:lnTo>
                  <a:lnTo>
                    <a:pt x="138" y="845"/>
                  </a:lnTo>
                  <a:lnTo>
                    <a:pt x="163" y="850"/>
                  </a:lnTo>
                  <a:lnTo>
                    <a:pt x="176" y="854"/>
                  </a:lnTo>
                  <a:lnTo>
                    <a:pt x="174" y="859"/>
                  </a:lnTo>
                  <a:lnTo>
                    <a:pt x="168" y="863"/>
                  </a:lnTo>
                  <a:lnTo>
                    <a:pt x="165" y="868"/>
                  </a:lnTo>
                  <a:lnTo>
                    <a:pt x="153" y="872"/>
                  </a:lnTo>
                  <a:lnTo>
                    <a:pt x="140" y="877"/>
                  </a:lnTo>
                  <a:lnTo>
                    <a:pt x="129" y="881"/>
                  </a:lnTo>
                  <a:lnTo>
                    <a:pt x="127" y="886"/>
                  </a:lnTo>
                  <a:lnTo>
                    <a:pt x="121" y="890"/>
                  </a:lnTo>
                  <a:lnTo>
                    <a:pt x="102" y="895"/>
                  </a:lnTo>
                  <a:lnTo>
                    <a:pt x="87" y="899"/>
                  </a:lnTo>
                  <a:lnTo>
                    <a:pt x="78" y="904"/>
                  </a:lnTo>
                  <a:lnTo>
                    <a:pt x="78" y="908"/>
                  </a:lnTo>
                  <a:lnTo>
                    <a:pt x="85" y="913"/>
                  </a:lnTo>
                  <a:lnTo>
                    <a:pt x="95" y="917"/>
                  </a:lnTo>
                  <a:lnTo>
                    <a:pt x="97" y="922"/>
                  </a:lnTo>
                  <a:lnTo>
                    <a:pt x="110" y="926"/>
                  </a:lnTo>
                  <a:lnTo>
                    <a:pt x="108" y="931"/>
                  </a:lnTo>
                  <a:lnTo>
                    <a:pt x="110" y="935"/>
                  </a:lnTo>
                  <a:lnTo>
                    <a:pt x="95" y="940"/>
                  </a:lnTo>
                  <a:lnTo>
                    <a:pt x="91" y="944"/>
                  </a:lnTo>
                  <a:lnTo>
                    <a:pt x="89" y="949"/>
                  </a:lnTo>
                  <a:lnTo>
                    <a:pt x="89" y="953"/>
                  </a:lnTo>
                  <a:lnTo>
                    <a:pt x="76" y="958"/>
                  </a:lnTo>
                  <a:lnTo>
                    <a:pt x="76" y="962"/>
                  </a:lnTo>
                  <a:lnTo>
                    <a:pt x="83" y="967"/>
                  </a:lnTo>
                  <a:lnTo>
                    <a:pt x="91" y="971"/>
                  </a:lnTo>
                  <a:lnTo>
                    <a:pt x="100" y="976"/>
                  </a:lnTo>
                  <a:lnTo>
                    <a:pt x="114" y="980"/>
                  </a:lnTo>
                  <a:lnTo>
                    <a:pt x="129" y="985"/>
                  </a:lnTo>
                  <a:lnTo>
                    <a:pt x="161" y="989"/>
                  </a:lnTo>
                  <a:lnTo>
                    <a:pt x="185" y="994"/>
                  </a:lnTo>
                  <a:lnTo>
                    <a:pt x="187" y="998"/>
                  </a:lnTo>
                  <a:lnTo>
                    <a:pt x="197" y="1003"/>
                  </a:lnTo>
                  <a:lnTo>
                    <a:pt x="208" y="1007"/>
                  </a:lnTo>
                  <a:lnTo>
                    <a:pt x="229" y="1012"/>
                  </a:lnTo>
                  <a:lnTo>
                    <a:pt x="235" y="1016"/>
                  </a:lnTo>
                  <a:lnTo>
                    <a:pt x="242" y="1021"/>
                  </a:lnTo>
                  <a:lnTo>
                    <a:pt x="248" y="1025"/>
                  </a:lnTo>
                  <a:lnTo>
                    <a:pt x="263" y="1030"/>
                  </a:lnTo>
                  <a:lnTo>
                    <a:pt x="280" y="1034"/>
                  </a:lnTo>
                  <a:lnTo>
                    <a:pt x="284" y="1039"/>
                  </a:lnTo>
                  <a:lnTo>
                    <a:pt x="284" y="1043"/>
                  </a:lnTo>
                  <a:lnTo>
                    <a:pt x="282" y="1048"/>
                  </a:lnTo>
                  <a:lnTo>
                    <a:pt x="280" y="1052"/>
                  </a:lnTo>
                  <a:lnTo>
                    <a:pt x="282" y="1057"/>
                  </a:lnTo>
                  <a:lnTo>
                    <a:pt x="282" y="1061"/>
                  </a:lnTo>
                  <a:lnTo>
                    <a:pt x="278" y="1066"/>
                  </a:lnTo>
                  <a:lnTo>
                    <a:pt x="276" y="1070"/>
                  </a:lnTo>
                  <a:lnTo>
                    <a:pt x="267" y="1075"/>
                  </a:lnTo>
                  <a:lnTo>
                    <a:pt x="261" y="1079"/>
                  </a:lnTo>
                  <a:lnTo>
                    <a:pt x="252" y="1084"/>
                  </a:lnTo>
                  <a:lnTo>
                    <a:pt x="255" y="1088"/>
                  </a:lnTo>
                  <a:lnTo>
                    <a:pt x="257" y="1093"/>
                  </a:lnTo>
                  <a:lnTo>
                    <a:pt x="257" y="1097"/>
                  </a:lnTo>
                  <a:lnTo>
                    <a:pt x="261" y="1102"/>
                  </a:lnTo>
                  <a:lnTo>
                    <a:pt x="265" y="1106"/>
                  </a:lnTo>
                  <a:lnTo>
                    <a:pt x="269" y="1111"/>
                  </a:lnTo>
                  <a:lnTo>
                    <a:pt x="274" y="1115"/>
                  </a:lnTo>
                  <a:lnTo>
                    <a:pt x="274" y="1120"/>
                  </a:lnTo>
                  <a:lnTo>
                    <a:pt x="274" y="1124"/>
                  </a:lnTo>
                  <a:lnTo>
                    <a:pt x="276" y="1129"/>
                  </a:lnTo>
                  <a:lnTo>
                    <a:pt x="276" y="1133"/>
                  </a:lnTo>
                  <a:lnTo>
                    <a:pt x="274" y="1138"/>
                  </a:lnTo>
                  <a:lnTo>
                    <a:pt x="265" y="1142"/>
                  </a:lnTo>
                  <a:lnTo>
                    <a:pt x="261" y="1147"/>
                  </a:lnTo>
                  <a:lnTo>
                    <a:pt x="259" y="1151"/>
                  </a:lnTo>
                  <a:lnTo>
                    <a:pt x="263" y="1156"/>
                  </a:lnTo>
                  <a:lnTo>
                    <a:pt x="263" y="1160"/>
                  </a:lnTo>
                  <a:lnTo>
                    <a:pt x="259" y="1165"/>
                  </a:lnTo>
                  <a:lnTo>
                    <a:pt x="265" y="1169"/>
                  </a:lnTo>
                  <a:lnTo>
                    <a:pt x="265" y="1174"/>
                  </a:lnTo>
                  <a:lnTo>
                    <a:pt x="272" y="1178"/>
                  </a:lnTo>
                  <a:lnTo>
                    <a:pt x="272" y="1183"/>
                  </a:lnTo>
                  <a:lnTo>
                    <a:pt x="278" y="1187"/>
                  </a:lnTo>
                  <a:lnTo>
                    <a:pt x="289" y="1192"/>
                  </a:lnTo>
                  <a:lnTo>
                    <a:pt x="297" y="1196"/>
                  </a:lnTo>
                  <a:lnTo>
                    <a:pt x="293" y="1201"/>
                  </a:lnTo>
                  <a:lnTo>
                    <a:pt x="295" y="1205"/>
                  </a:lnTo>
                  <a:lnTo>
                    <a:pt x="278" y="1210"/>
                  </a:lnTo>
                  <a:lnTo>
                    <a:pt x="259" y="1214"/>
                  </a:lnTo>
                  <a:lnTo>
                    <a:pt x="229" y="1219"/>
                  </a:lnTo>
                  <a:lnTo>
                    <a:pt x="187" y="1223"/>
                  </a:lnTo>
                  <a:lnTo>
                    <a:pt x="180" y="1228"/>
                  </a:lnTo>
                  <a:lnTo>
                    <a:pt x="185" y="1232"/>
                  </a:lnTo>
                  <a:lnTo>
                    <a:pt x="159" y="1237"/>
                  </a:lnTo>
                  <a:lnTo>
                    <a:pt x="157" y="1241"/>
                  </a:lnTo>
                  <a:lnTo>
                    <a:pt x="157" y="1246"/>
                  </a:lnTo>
                  <a:lnTo>
                    <a:pt x="157" y="1250"/>
                  </a:lnTo>
                  <a:lnTo>
                    <a:pt x="159" y="1255"/>
                  </a:lnTo>
                  <a:lnTo>
                    <a:pt x="172" y="1259"/>
                  </a:lnTo>
                  <a:lnTo>
                    <a:pt x="172" y="1264"/>
                  </a:lnTo>
                  <a:lnTo>
                    <a:pt x="163" y="1268"/>
                  </a:lnTo>
                  <a:lnTo>
                    <a:pt x="165" y="1273"/>
                  </a:lnTo>
                  <a:lnTo>
                    <a:pt x="170" y="1277"/>
                  </a:lnTo>
                  <a:lnTo>
                    <a:pt x="165" y="1282"/>
                  </a:lnTo>
                  <a:lnTo>
                    <a:pt x="161" y="1286"/>
                  </a:lnTo>
                  <a:lnTo>
                    <a:pt x="151" y="1291"/>
                  </a:lnTo>
                  <a:lnTo>
                    <a:pt x="142" y="1295"/>
                  </a:lnTo>
                  <a:lnTo>
                    <a:pt x="136" y="1300"/>
                  </a:lnTo>
                  <a:lnTo>
                    <a:pt x="131" y="1304"/>
                  </a:lnTo>
                  <a:lnTo>
                    <a:pt x="129" y="1309"/>
                  </a:lnTo>
                  <a:lnTo>
                    <a:pt x="136" y="1313"/>
                  </a:lnTo>
                  <a:lnTo>
                    <a:pt x="142" y="1318"/>
                  </a:lnTo>
                  <a:lnTo>
                    <a:pt x="148" y="1322"/>
                  </a:lnTo>
                  <a:lnTo>
                    <a:pt x="155" y="1327"/>
                  </a:lnTo>
                  <a:lnTo>
                    <a:pt x="146" y="1331"/>
                  </a:lnTo>
                  <a:lnTo>
                    <a:pt x="142" y="1336"/>
                  </a:lnTo>
                  <a:lnTo>
                    <a:pt x="138" y="1340"/>
                  </a:lnTo>
                  <a:lnTo>
                    <a:pt x="114" y="1345"/>
                  </a:lnTo>
                  <a:lnTo>
                    <a:pt x="104" y="1349"/>
                  </a:lnTo>
                  <a:lnTo>
                    <a:pt x="97" y="1354"/>
                  </a:lnTo>
                  <a:lnTo>
                    <a:pt x="95" y="1358"/>
                  </a:lnTo>
                  <a:lnTo>
                    <a:pt x="91" y="1363"/>
                  </a:lnTo>
                  <a:lnTo>
                    <a:pt x="85" y="1367"/>
                  </a:lnTo>
                  <a:lnTo>
                    <a:pt x="85" y="1372"/>
                  </a:lnTo>
                  <a:lnTo>
                    <a:pt x="89" y="1376"/>
                  </a:lnTo>
                  <a:lnTo>
                    <a:pt x="87" y="1381"/>
                  </a:lnTo>
                  <a:lnTo>
                    <a:pt x="87" y="1385"/>
                  </a:lnTo>
                  <a:lnTo>
                    <a:pt x="87" y="1390"/>
                  </a:lnTo>
                  <a:lnTo>
                    <a:pt x="85" y="1394"/>
                  </a:lnTo>
                  <a:lnTo>
                    <a:pt x="78" y="1399"/>
                  </a:lnTo>
                  <a:lnTo>
                    <a:pt x="80" y="1403"/>
                  </a:lnTo>
                  <a:lnTo>
                    <a:pt x="83" y="1408"/>
                  </a:lnTo>
                  <a:lnTo>
                    <a:pt x="83" y="1412"/>
                  </a:lnTo>
                  <a:lnTo>
                    <a:pt x="85" y="1417"/>
                  </a:lnTo>
                  <a:lnTo>
                    <a:pt x="93" y="1421"/>
                  </a:lnTo>
                  <a:lnTo>
                    <a:pt x="102" y="1426"/>
                  </a:lnTo>
                  <a:lnTo>
                    <a:pt x="95" y="1430"/>
                  </a:lnTo>
                  <a:lnTo>
                    <a:pt x="93" y="1435"/>
                  </a:lnTo>
                  <a:lnTo>
                    <a:pt x="91" y="1439"/>
                  </a:lnTo>
                  <a:lnTo>
                    <a:pt x="91" y="1444"/>
                  </a:lnTo>
                  <a:lnTo>
                    <a:pt x="89" y="1448"/>
                  </a:lnTo>
                  <a:lnTo>
                    <a:pt x="83" y="1453"/>
                  </a:lnTo>
                  <a:lnTo>
                    <a:pt x="80" y="1457"/>
                  </a:lnTo>
                  <a:lnTo>
                    <a:pt x="83" y="1462"/>
                  </a:lnTo>
                  <a:lnTo>
                    <a:pt x="85" y="1466"/>
                  </a:lnTo>
                  <a:lnTo>
                    <a:pt x="91" y="1471"/>
                  </a:lnTo>
                  <a:lnTo>
                    <a:pt x="93" y="1475"/>
                  </a:lnTo>
                  <a:lnTo>
                    <a:pt x="91" y="1480"/>
                  </a:lnTo>
                  <a:lnTo>
                    <a:pt x="102" y="1484"/>
                  </a:lnTo>
                  <a:lnTo>
                    <a:pt x="104" y="1489"/>
                  </a:lnTo>
                  <a:lnTo>
                    <a:pt x="100" y="1493"/>
                  </a:lnTo>
                  <a:lnTo>
                    <a:pt x="95" y="1498"/>
                  </a:lnTo>
                  <a:lnTo>
                    <a:pt x="95" y="1502"/>
                  </a:lnTo>
                  <a:lnTo>
                    <a:pt x="85" y="1507"/>
                  </a:lnTo>
                  <a:lnTo>
                    <a:pt x="85" y="1511"/>
                  </a:lnTo>
                  <a:lnTo>
                    <a:pt x="91" y="1516"/>
                  </a:lnTo>
                  <a:lnTo>
                    <a:pt x="100" y="1520"/>
                  </a:lnTo>
                  <a:lnTo>
                    <a:pt x="102" y="1525"/>
                  </a:lnTo>
                  <a:lnTo>
                    <a:pt x="93" y="1529"/>
                  </a:lnTo>
                  <a:lnTo>
                    <a:pt x="80" y="1534"/>
                  </a:lnTo>
                  <a:lnTo>
                    <a:pt x="76" y="1538"/>
                  </a:lnTo>
                  <a:lnTo>
                    <a:pt x="61" y="1543"/>
                  </a:lnTo>
                  <a:lnTo>
                    <a:pt x="53" y="1547"/>
                  </a:lnTo>
                  <a:lnTo>
                    <a:pt x="42" y="1552"/>
                  </a:lnTo>
                  <a:lnTo>
                    <a:pt x="40" y="1556"/>
                  </a:lnTo>
                  <a:lnTo>
                    <a:pt x="42" y="1560"/>
                  </a:lnTo>
                  <a:lnTo>
                    <a:pt x="46" y="1565"/>
                  </a:lnTo>
                  <a:lnTo>
                    <a:pt x="36" y="1569"/>
                  </a:lnTo>
                  <a:lnTo>
                    <a:pt x="29" y="1574"/>
                  </a:lnTo>
                  <a:lnTo>
                    <a:pt x="17" y="1578"/>
                  </a:lnTo>
                  <a:lnTo>
                    <a:pt x="12" y="1583"/>
                  </a:lnTo>
                  <a:lnTo>
                    <a:pt x="15" y="1587"/>
                  </a:lnTo>
                  <a:lnTo>
                    <a:pt x="19" y="1592"/>
                  </a:lnTo>
                  <a:lnTo>
                    <a:pt x="15" y="1596"/>
                  </a:lnTo>
                  <a:lnTo>
                    <a:pt x="15" y="1601"/>
                  </a:lnTo>
                  <a:lnTo>
                    <a:pt x="8" y="1605"/>
                  </a:lnTo>
                  <a:lnTo>
                    <a:pt x="2" y="1610"/>
                  </a:lnTo>
                  <a:lnTo>
                    <a:pt x="2" y="1614"/>
                  </a:lnTo>
                  <a:lnTo>
                    <a:pt x="4" y="1619"/>
                  </a:lnTo>
                  <a:lnTo>
                    <a:pt x="8" y="1623"/>
                  </a:lnTo>
                  <a:lnTo>
                    <a:pt x="0" y="1628"/>
                  </a:lnTo>
                  <a:lnTo>
                    <a:pt x="2" y="1632"/>
                  </a:lnTo>
                  <a:lnTo>
                    <a:pt x="2" y="1637"/>
                  </a:lnTo>
                  <a:lnTo>
                    <a:pt x="2" y="1641"/>
                  </a:lnTo>
                  <a:lnTo>
                    <a:pt x="2" y="1646"/>
                  </a:lnTo>
                  <a:lnTo>
                    <a:pt x="4" y="1650"/>
                  </a:lnTo>
                  <a:lnTo>
                    <a:pt x="10" y="1655"/>
                  </a:lnTo>
                  <a:lnTo>
                    <a:pt x="10" y="1659"/>
                  </a:lnTo>
                  <a:lnTo>
                    <a:pt x="17" y="1664"/>
                  </a:lnTo>
                  <a:lnTo>
                    <a:pt x="25" y="1668"/>
                  </a:lnTo>
                  <a:lnTo>
                    <a:pt x="34" y="1673"/>
                  </a:lnTo>
                  <a:lnTo>
                    <a:pt x="38" y="1677"/>
                  </a:lnTo>
                  <a:lnTo>
                    <a:pt x="29" y="1682"/>
                  </a:lnTo>
                  <a:lnTo>
                    <a:pt x="27" y="1686"/>
                  </a:lnTo>
                  <a:lnTo>
                    <a:pt x="34" y="1691"/>
                  </a:lnTo>
                  <a:lnTo>
                    <a:pt x="36" y="1695"/>
                  </a:lnTo>
                  <a:lnTo>
                    <a:pt x="40" y="1700"/>
                  </a:lnTo>
                  <a:lnTo>
                    <a:pt x="42" y="1704"/>
                  </a:lnTo>
                  <a:lnTo>
                    <a:pt x="44" y="1709"/>
                  </a:lnTo>
                  <a:lnTo>
                    <a:pt x="44" y="1713"/>
                  </a:lnTo>
                  <a:lnTo>
                    <a:pt x="46" y="1718"/>
                  </a:lnTo>
                  <a:lnTo>
                    <a:pt x="46" y="1722"/>
                  </a:lnTo>
                  <a:lnTo>
                    <a:pt x="46" y="1727"/>
                  </a:lnTo>
                  <a:lnTo>
                    <a:pt x="51" y="1731"/>
                  </a:lnTo>
                  <a:lnTo>
                    <a:pt x="59" y="1736"/>
                  </a:lnTo>
                  <a:lnTo>
                    <a:pt x="70" y="1740"/>
                  </a:lnTo>
                  <a:lnTo>
                    <a:pt x="76" y="1745"/>
                  </a:lnTo>
                  <a:lnTo>
                    <a:pt x="91" y="1749"/>
                  </a:lnTo>
                  <a:lnTo>
                    <a:pt x="97" y="1754"/>
                  </a:lnTo>
                  <a:lnTo>
                    <a:pt x="97" y="1758"/>
                  </a:lnTo>
                  <a:lnTo>
                    <a:pt x="97" y="1763"/>
                  </a:lnTo>
                  <a:lnTo>
                    <a:pt x="100" y="1767"/>
                  </a:lnTo>
                  <a:lnTo>
                    <a:pt x="104" y="1772"/>
                  </a:lnTo>
                  <a:lnTo>
                    <a:pt x="102" y="1776"/>
                  </a:lnTo>
                  <a:lnTo>
                    <a:pt x="102" y="1781"/>
                  </a:lnTo>
                  <a:lnTo>
                    <a:pt x="102" y="1785"/>
                  </a:lnTo>
                  <a:lnTo>
                    <a:pt x="104" y="1790"/>
                  </a:lnTo>
                  <a:lnTo>
                    <a:pt x="93" y="1794"/>
                  </a:lnTo>
                  <a:lnTo>
                    <a:pt x="91" y="1799"/>
                  </a:lnTo>
                  <a:lnTo>
                    <a:pt x="91" y="1803"/>
                  </a:lnTo>
                  <a:lnTo>
                    <a:pt x="89" y="1808"/>
                  </a:lnTo>
                  <a:lnTo>
                    <a:pt x="87" y="1812"/>
                  </a:lnTo>
                  <a:lnTo>
                    <a:pt x="89" y="1817"/>
                  </a:lnTo>
                  <a:lnTo>
                    <a:pt x="100" y="1821"/>
                  </a:lnTo>
                  <a:lnTo>
                    <a:pt x="104" y="1826"/>
                  </a:lnTo>
                  <a:lnTo>
                    <a:pt x="102" y="1830"/>
                  </a:lnTo>
                  <a:lnTo>
                    <a:pt x="104" y="1835"/>
                  </a:lnTo>
                  <a:lnTo>
                    <a:pt x="95" y="1839"/>
                  </a:lnTo>
                  <a:lnTo>
                    <a:pt x="89" y="1844"/>
                  </a:lnTo>
                  <a:lnTo>
                    <a:pt x="85" y="1848"/>
                  </a:lnTo>
                  <a:lnTo>
                    <a:pt x="83" y="1853"/>
                  </a:lnTo>
                  <a:lnTo>
                    <a:pt x="78" y="1857"/>
                  </a:lnTo>
                  <a:lnTo>
                    <a:pt x="91" y="1862"/>
                  </a:lnTo>
                  <a:lnTo>
                    <a:pt x="102" y="1866"/>
                  </a:lnTo>
                  <a:lnTo>
                    <a:pt x="104" y="1871"/>
                  </a:lnTo>
                  <a:lnTo>
                    <a:pt x="119" y="1875"/>
                  </a:lnTo>
                  <a:lnTo>
                    <a:pt x="121" y="1880"/>
                  </a:lnTo>
                  <a:lnTo>
                    <a:pt x="121" y="1884"/>
                  </a:lnTo>
                  <a:lnTo>
                    <a:pt x="114" y="1889"/>
                  </a:lnTo>
                  <a:lnTo>
                    <a:pt x="110" y="1893"/>
                  </a:lnTo>
                  <a:lnTo>
                    <a:pt x="91" y="1898"/>
                  </a:lnTo>
                  <a:lnTo>
                    <a:pt x="83" y="1902"/>
                  </a:lnTo>
                  <a:lnTo>
                    <a:pt x="80" y="1907"/>
                  </a:lnTo>
                  <a:lnTo>
                    <a:pt x="80" y="1911"/>
                  </a:lnTo>
                  <a:lnTo>
                    <a:pt x="74" y="1916"/>
                  </a:lnTo>
                  <a:lnTo>
                    <a:pt x="80" y="1920"/>
                  </a:lnTo>
                  <a:lnTo>
                    <a:pt x="85" y="1925"/>
                  </a:lnTo>
                  <a:lnTo>
                    <a:pt x="91" y="1929"/>
                  </a:lnTo>
                  <a:lnTo>
                    <a:pt x="100" y="1934"/>
                  </a:lnTo>
                  <a:lnTo>
                    <a:pt x="93" y="1938"/>
                  </a:lnTo>
                  <a:lnTo>
                    <a:pt x="91" y="1943"/>
                  </a:lnTo>
                  <a:lnTo>
                    <a:pt x="85" y="1947"/>
                  </a:lnTo>
                  <a:lnTo>
                    <a:pt x="89" y="1952"/>
                  </a:lnTo>
                  <a:lnTo>
                    <a:pt x="89" y="1956"/>
                  </a:lnTo>
                  <a:lnTo>
                    <a:pt x="89" y="1961"/>
                  </a:lnTo>
                  <a:lnTo>
                    <a:pt x="87" y="1965"/>
                  </a:lnTo>
                  <a:lnTo>
                    <a:pt x="85" y="1970"/>
                  </a:lnTo>
                  <a:lnTo>
                    <a:pt x="85" y="1974"/>
                  </a:lnTo>
                  <a:lnTo>
                    <a:pt x="93" y="1979"/>
                  </a:lnTo>
                  <a:lnTo>
                    <a:pt x="97" y="1983"/>
                  </a:lnTo>
                  <a:lnTo>
                    <a:pt x="91" y="1988"/>
                  </a:lnTo>
                  <a:lnTo>
                    <a:pt x="80" y="1992"/>
                  </a:lnTo>
                  <a:lnTo>
                    <a:pt x="68" y="1997"/>
                  </a:lnTo>
                  <a:lnTo>
                    <a:pt x="63" y="2001"/>
                  </a:lnTo>
                  <a:lnTo>
                    <a:pt x="63" y="2006"/>
                  </a:lnTo>
                  <a:lnTo>
                    <a:pt x="68" y="2010"/>
                  </a:lnTo>
                  <a:lnTo>
                    <a:pt x="78" y="2015"/>
                  </a:lnTo>
                  <a:lnTo>
                    <a:pt x="70" y="2019"/>
                  </a:lnTo>
                  <a:lnTo>
                    <a:pt x="70" y="2024"/>
                  </a:lnTo>
                  <a:lnTo>
                    <a:pt x="70" y="2028"/>
                  </a:lnTo>
                  <a:lnTo>
                    <a:pt x="72" y="2033"/>
                  </a:lnTo>
                  <a:lnTo>
                    <a:pt x="72" y="2037"/>
                  </a:lnTo>
                  <a:lnTo>
                    <a:pt x="68" y="2042"/>
                  </a:lnTo>
                  <a:lnTo>
                    <a:pt x="68" y="2046"/>
                  </a:lnTo>
                  <a:lnTo>
                    <a:pt x="68" y="2051"/>
                  </a:lnTo>
                  <a:lnTo>
                    <a:pt x="87" y="2055"/>
                  </a:lnTo>
                  <a:lnTo>
                    <a:pt x="97" y="2060"/>
                  </a:lnTo>
                  <a:lnTo>
                    <a:pt x="129" y="2064"/>
                  </a:lnTo>
                  <a:lnTo>
                    <a:pt x="155" y="2069"/>
                  </a:lnTo>
                  <a:lnTo>
                    <a:pt x="172" y="2073"/>
                  </a:lnTo>
                  <a:lnTo>
                    <a:pt x="170" y="2078"/>
                  </a:lnTo>
                  <a:lnTo>
                    <a:pt x="174" y="2082"/>
                  </a:lnTo>
                  <a:lnTo>
                    <a:pt x="176" y="2087"/>
                  </a:lnTo>
                  <a:lnTo>
                    <a:pt x="172" y="2091"/>
                  </a:lnTo>
                  <a:lnTo>
                    <a:pt x="168" y="2096"/>
                  </a:lnTo>
                  <a:lnTo>
                    <a:pt x="168" y="2100"/>
                  </a:lnTo>
                  <a:lnTo>
                    <a:pt x="163" y="2105"/>
                  </a:lnTo>
                  <a:lnTo>
                    <a:pt x="157" y="2109"/>
                  </a:lnTo>
                  <a:lnTo>
                    <a:pt x="148" y="2114"/>
                  </a:lnTo>
                  <a:lnTo>
                    <a:pt x="146" y="2118"/>
                  </a:lnTo>
                  <a:lnTo>
                    <a:pt x="148" y="2123"/>
                  </a:lnTo>
                  <a:lnTo>
                    <a:pt x="182" y="2127"/>
                  </a:lnTo>
                  <a:lnTo>
                    <a:pt x="191" y="2132"/>
                  </a:lnTo>
                  <a:lnTo>
                    <a:pt x="204" y="2136"/>
                  </a:lnTo>
                  <a:lnTo>
                    <a:pt x="202" y="2141"/>
                  </a:lnTo>
                  <a:lnTo>
                    <a:pt x="202" y="2145"/>
                  </a:lnTo>
                  <a:lnTo>
                    <a:pt x="195" y="2150"/>
                  </a:lnTo>
                  <a:lnTo>
                    <a:pt x="193" y="2154"/>
                  </a:lnTo>
                  <a:lnTo>
                    <a:pt x="193" y="2159"/>
                  </a:lnTo>
                  <a:lnTo>
                    <a:pt x="197" y="2163"/>
                  </a:lnTo>
                  <a:lnTo>
                    <a:pt x="199" y="2168"/>
                  </a:lnTo>
                  <a:lnTo>
                    <a:pt x="208" y="2172"/>
                  </a:lnTo>
                  <a:lnTo>
                    <a:pt x="204" y="2177"/>
                  </a:lnTo>
                  <a:lnTo>
                    <a:pt x="197" y="2181"/>
                  </a:lnTo>
                  <a:lnTo>
                    <a:pt x="191" y="2186"/>
                  </a:lnTo>
                  <a:lnTo>
                    <a:pt x="180" y="2190"/>
                  </a:lnTo>
                  <a:lnTo>
                    <a:pt x="178" y="2195"/>
                  </a:lnTo>
                  <a:lnTo>
                    <a:pt x="172" y="2199"/>
                  </a:lnTo>
                  <a:lnTo>
                    <a:pt x="168" y="2204"/>
                  </a:lnTo>
                  <a:lnTo>
                    <a:pt x="172" y="2208"/>
                  </a:lnTo>
                  <a:lnTo>
                    <a:pt x="172" y="2213"/>
                  </a:lnTo>
                  <a:lnTo>
                    <a:pt x="163" y="2217"/>
                  </a:lnTo>
                  <a:lnTo>
                    <a:pt x="174" y="2222"/>
                  </a:lnTo>
                  <a:lnTo>
                    <a:pt x="180" y="2226"/>
                  </a:lnTo>
                  <a:lnTo>
                    <a:pt x="197" y="2231"/>
                  </a:lnTo>
                  <a:lnTo>
                    <a:pt x="210" y="2235"/>
                  </a:lnTo>
                  <a:lnTo>
                    <a:pt x="221" y="2240"/>
                  </a:lnTo>
                  <a:lnTo>
                    <a:pt x="227" y="2244"/>
                  </a:lnTo>
                  <a:lnTo>
                    <a:pt x="225" y="2249"/>
                  </a:lnTo>
                  <a:lnTo>
                    <a:pt x="225" y="2253"/>
                  </a:lnTo>
                  <a:lnTo>
                    <a:pt x="227" y="2258"/>
                  </a:lnTo>
                  <a:lnTo>
                    <a:pt x="233" y="2262"/>
                  </a:lnTo>
                  <a:lnTo>
                    <a:pt x="235" y="2267"/>
                  </a:lnTo>
                  <a:lnTo>
                    <a:pt x="240" y="2271"/>
                  </a:lnTo>
                  <a:lnTo>
                    <a:pt x="240" y="2276"/>
                  </a:lnTo>
                  <a:lnTo>
                    <a:pt x="238" y="2280"/>
                  </a:lnTo>
                  <a:lnTo>
                    <a:pt x="238" y="2285"/>
                  </a:lnTo>
                  <a:lnTo>
                    <a:pt x="223" y="2289"/>
                  </a:lnTo>
                  <a:lnTo>
                    <a:pt x="210" y="2294"/>
                  </a:lnTo>
                  <a:lnTo>
                    <a:pt x="199" y="2298"/>
                  </a:lnTo>
                  <a:lnTo>
                    <a:pt x="197" y="2303"/>
                  </a:lnTo>
                  <a:lnTo>
                    <a:pt x="199" y="2307"/>
                  </a:lnTo>
                  <a:lnTo>
                    <a:pt x="199" y="2312"/>
                  </a:lnTo>
                  <a:lnTo>
                    <a:pt x="195" y="2316"/>
                  </a:lnTo>
                  <a:lnTo>
                    <a:pt x="195" y="2321"/>
                  </a:lnTo>
                  <a:lnTo>
                    <a:pt x="182" y="2325"/>
                  </a:lnTo>
                  <a:lnTo>
                    <a:pt x="180" y="2330"/>
                  </a:lnTo>
                  <a:lnTo>
                    <a:pt x="180" y="2334"/>
                  </a:lnTo>
                  <a:lnTo>
                    <a:pt x="178" y="2339"/>
                  </a:lnTo>
                  <a:lnTo>
                    <a:pt x="168" y="2343"/>
                  </a:lnTo>
                  <a:lnTo>
                    <a:pt x="168" y="2348"/>
                  </a:lnTo>
                  <a:lnTo>
                    <a:pt x="165" y="2352"/>
                  </a:lnTo>
                  <a:lnTo>
                    <a:pt x="172" y="2357"/>
                  </a:lnTo>
                  <a:lnTo>
                    <a:pt x="172" y="2361"/>
                  </a:lnTo>
                  <a:lnTo>
                    <a:pt x="172" y="2366"/>
                  </a:lnTo>
                  <a:lnTo>
                    <a:pt x="174" y="2370"/>
                  </a:lnTo>
                  <a:lnTo>
                    <a:pt x="172" y="2375"/>
                  </a:lnTo>
                  <a:lnTo>
                    <a:pt x="159" y="2379"/>
                  </a:lnTo>
                  <a:lnTo>
                    <a:pt x="157" y="2384"/>
                  </a:lnTo>
                  <a:lnTo>
                    <a:pt x="157" y="2388"/>
                  </a:lnTo>
                  <a:lnTo>
                    <a:pt x="159" y="2393"/>
                  </a:lnTo>
                  <a:lnTo>
                    <a:pt x="165" y="2397"/>
                  </a:lnTo>
                  <a:lnTo>
                    <a:pt x="163" y="2402"/>
                  </a:lnTo>
                  <a:lnTo>
                    <a:pt x="163" y="2406"/>
                  </a:lnTo>
                  <a:lnTo>
                    <a:pt x="163" y="2411"/>
                  </a:lnTo>
                  <a:lnTo>
                    <a:pt x="161" y="2415"/>
                  </a:lnTo>
                  <a:lnTo>
                    <a:pt x="148" y="2420"/>
                  </a:lnTo>
                  <a:lnTo>
                    <a:pt x="142" y="2424"/>
                  </a:lnTo>
                  <a:lnTo>
                    <a:pt x="142" y="2429"/>
                  </a:lnTo>
                  <a:lnTo>
                    <a:pt x="148" y="2433"/>
                  </a:lnTo>
                  <a:lnTo>
                    <a:pt x="161" y="2438"/>
                  </a:lnTo>
                  <a:lnTo>
                    <a:pt x="165" y="2442"/>
                  </a:lnTo>
                  <a:lnTo>
                    <a:pt x="168" y="2447"/>
                  </a:lnTo>
                  <a:lnTo>
                    <a:pt x="176" y="2451"/>
                  </a:lnTo>
                  <a:lnTo>
                    <a:pt x="163" y="2456"/>
                  </a:lnTo>
                  <a:lnTo>
                    <a:pt x="146" y="2460"/>
                  </a:lnTo>
                  <a:lnTo>
                    <a:pt x="151" y="2465"/>
                  </a:lnTo>
                  <a:lnTo>
                    <a:pt x="185" y="2469"/>
                  </a:lnTo>
                  <a:lnTo>
                    <a:pt x="202" y="2474"/>
                  </a:lnTo>
                  <a:lnTo>
                    <a:pt x="195" y="2478"/>
                  </a:lnTo>
                  <a:lnTo>
                    <a:pt x="193" y="2483"/>
                  </a:lnTo>
                  <a:lnTo>
                    <a:pt x="185" y="2487"/>
                  </a:lnTo>
                  <a:lnTo>
                    <a:pt x="191" y="2492"/>
                  </a:lnTo>
                  <a:lnTo>
                    <a:pt x="210" y="2496"/>
                  </a:lnTo>
                  <a:lnTo>
                    <a:pt x="212" y="2501"/>
                  </a:lnTo>
                  <a:lnTo>
                    <a:pt x="219" y="2505"/>
                  </a:lnTo>
                  <a:lnTo>
                    <a:pt x="210" y="2510"/>
                  </a:lnTo>
                  <a:lnTo>
                    <a:pt x="199" y="2514"/>
                  </a:lnTo>
                  <a:lnTo>
                    <a:pt x="191" y="2519"/>
                  </a:lnTo>
                  <a:lnTo>
                    <a:pt x="195" y="2523"/>
                  </a:lnTo>
                  <a:lnTo>
                    <a:pt x="193" y="2528"/>
                  </a:lnTo>
                  <a:lnTo>
                    <a:pt x="193" y="2532"/>
                  </a:lnTo>
                  <a:lnTo>
                    <a:pt x="195" y="2537"/>
                  </a:lnTo>
                  <a:lnTo>
                    <a:pt x="189" y="2541"/>
                  </a:lnTo>
                  <a:lnTo>
                    <a:pt x="187" y="2546"/>
                  </a:lnTo>
                  <a:lnTo>
                    <a:pt x="193" y="2550"/>
                  </a:lnTo>
                  <a:lnTo>
                    <a:pt x="202" y="2555"/>
                  </a:lnTo>
                  <a:lnTo>
                    <a:pt x="206" y="2559"/>
                  </a:lnTo>
                  <a:lnTo>
                    <a:pt x="212" y="2564"/>
                  </a:lnTo>
                  <a:lnTo>
                    <a:pt x="223" y="2568"/>
                  </a:lnTo>
                  <a:lnTo>
                    <a:pt x="225" y="2573"/>
                  </a:lnTo>
                  <a:lnTo>
                    <a:pt x="225" y="2577"/>
                  </a:lnTo>
                  <a:lnTo>
                    <a:pt x="214" y="2582"/>
                  </a:lnTo>
                </a:path>
              </a:pathLst>
            </a:custGeom>
            <a:noFill/>
            <a:ln cap="flat" cmpd="sng" w="20625">
              <a:solidFill>
                <a:srgbClr val="00808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0" name="Google Shape;430;p21"/>
            <p:cNvSpPr/>
            <p:nvPr/>
          </p:nvSpPr>
          <p:spPr>
            <a:xfrm>
              <a:off x="699" y="1359"/>
              <a:ext cx="475" cy="2756"/>
            </a:xfrm>
            <a:custGeom>
              <a:rect b="b" l="l" r="r" t="t"/>
              <a:pathLst>
                <a:path extrusionOk="0" h="2582" w="446">
                  <a:moveTo>
                    <a:pt x="395" y="0"/>
                  </a:moveTo>
                  <a:lnTo>
                    <a:pt x="397" y="4"/>
                  </a:lnTo>
                  <a:lnTo>
                    <a:pt x="402" y="9"/>
                  </a:lnTo>
                  <a:lnTo>
                    <a:pt x="404" y="13"/>
                  </a:lnTo>
                  <a:lnTo>
                    <a:pt x="389" y="18"/>
                  </a:lnTo>
                  <a:lnTo>
                    <a:pt x="376" y="22"/>
                  </a:lnTo>
                  <a:lnTo>
                    <a:pt x="366" y="27"/>
                  </a:lnTo>
                  <a:lnTo>
                    <a:pt x="355" y="31"/>
                  </a:lnTo>
                  <a:lnTo>
                    <a:pt x="351" y="36"/>
                  </a:lnTo>
                  <a:lnTo>
                    <a:pt x="349" y="40"/>
                  </a:lnTo>
                  <a:lnTo>
                    <a:pt x="361" y="45"/>
                  </a:lnTo>
                  <a:lnTo>
                    <a:pt x="372" y="49"/>
                  </a:lnTo>
                  <a:lnTo>
                    <a:pt x="380" y="54"/>
                  </a:lnTo>
                  <a:lnTo>
                    <a:pt x="383" y="58"/>
                  </a:lnTo>
                  <a:lnTo>
                    <a:pt x="391" y="63"/>
                  </a:lnTo>
                  <a:lnTo>
                    <a:pt x="395" y="67"/>
                  </a:lnTo>
                  <a:lnTo>
                    <a:pt x="402" y="72"/>
                  </a:lnTo>
                  <a:lnTo>
                    <a:pt x="408" y="76"/>
                  </a:lnTo>
                  <a:lnTo>
                    <a:pt x="393" y="81"/>
                  </a:lnTo>
                  <a:lnTo>
                    <a:pt x="400" y="85"/>
                  </a:lnTo>
                  <a:lnTo>
                    <a:pt x="423" y="90"/>
                  </a:lnTo>
                  <a:lnTo>
                    <a:pt x="425" y="94"/>
                  </a:lnTo>
                  <a:lnTo>
                    <a:pt x="425" y="99"/>
                  </a:lnTo>
                  <a:lnTo>
                    <a:pt x="434" y="103"/>
                  </a:lnTo>
                  <a:lnTo>
                    <a:pt x="436" y="108"/>
                  </a:lnTo>
                  <a:lnTo>
                    <a:pt x="446" y="112"/>
                  </a:lnTo>
                  <a:lnTo>
                    <a:pt x="436" y="117"/>
                  </a:lnTo>
                  <a:lnTo>
                    <a:pt x="427" y="121"/>
                  </a:lnTo>
                  <a:lnTo>
                    <a:pt x="402" y="126"/>
                  </a:lnTo>
                  <a:lnTo>
                    <a:pt x="391" y="130"/>
                  </a:lnTo>
                  <a:lnTo>
                    <a:pt x="395" y="135"/>
                  </a:lnTo>
                  <a:lnTo>
                    <a:pt x="400" y="139"/>
                  </a:lnTo>
                  <a:lnTo>
                    <a:pt x="419" y="144"/>
                  </a:lnTo>
                  <a:lnTo>
                    <a:pt x="423" y="148"/>
                  </a:lnTo>
                  <a:lnTo>
                    <a:pt x="436" y="153"/>
                  </a:lnTo>
                  <a:lnTo>
                    <a:pt x="434" y="157"/>
                  </a:lnTo>
                  <a:lnTo>
                    <a:pt x="431" y="162"/>
                  </a:lnTo>
                  <a:lnTo>
                    <a:pt x="414" y="166"/>
                  </a:lnTo>
                  <a:lnTo>
                    <a:pt x="404" y="171"/>
                  </a:lnTo>
                  <a:lnTo>
                    <a:pt x="414" y="175"/>
                  </a:lnTo>
                  <a:lnTo>
                    <a:pt x="427" y="180"/>
                  </a:lnTo>
                  <a:lnTo>
                    <a:pt x="442" y="184"/>
                  </a:lnTo>
                  <a:lnTo>
                    <a:pt x="444" y="189"/>
                  </a:lnTo>
                  <a:lnTo>
                    <a:pt x="404" y="193"/>
                  </a:lnTo>
                  <a:lnTo>
                    <a:pt x="270" y="198"/>
                  </a:lnTo>
                  <a:lnTo>
                    <a:pt x="149" y="202"/>
                  </a:lnTo>
                  <a:lnTo>
                    <a:pt x="64" y="207"/>
                  </a:lnTo>
                  <a:lnTo>
                    <a:pt x="47" y="211"/>
                  </a:lnTo>
                  <a:lnTo>
                    <a:pt x="19" y="216"/>
                  </a:lnTo>
                  <a:lnTo>
                    <a:pt x="15" y="220"/>
                  </a:lnTo>
                  <a:lnTo>
                    <a:pt x="0" y="225"/>
                  </a:lnTo>
                  <a:lnTo>
                    <a:pt x="7" y="229"/>
                  </a:lnTo>
                  <a:lnTo>
                    <a:pt x="21" y="234"/>
                  </a:lnTo>
                  <a:lnTo>
                    <a:pt x="26" y="238"/>
                  </a:lnTo>
                  <a:lnTo>
                    <a:pt x="36" y="243"/>
                  </a:lnTo>
                  <a:lnTo>
                    <a:pt x="47" y="247"/>
                  </a:lnTo>
                  <a:lnTo>
                    <a:pt x="66" y="252"/>
                  </a:lnTo>
                  <a:lnTo>
                    <a:pt x="94" y="256"/>
                  </a:lnTo>
                  <a:lnTo>
                    <a:pt x="77" y="261"/>
                  </a:lnTo>
                  <a:lnTo>
                    <a:pt x="77" y="265"/>
                  </a:lnTo>
                  <a:lnTo>
                    <a:pt x="77" y="270"/>
                  </a:lnTo>
                  <a:lnTo>
                    <a:pt x="68" y="274"/>
                  </a:lnTo>
                  <a:lnTo>
                    <a:pt x="64" y="279"/>
                  </a:lnTo>
                  <a:lnTo>
                    <a:pt x="51" y="283"/>
                  </a:lnTo>
                  <a:lnTo>
                    <a:pt x="51" y="288"/>
                  </a:lnTo>
                  <a:lnTo>
                    <a:pt x="58" y="292"/>
                  </a:lnTo>
                  <a:lnTo>
                    <a:pt x="58" y="297"/>
                  </a:lnTo>
                  <a:lnTo>
                    <a:pt x="47" y="301"/>
                  </a:lnTo>
                  <a:lnTo>
                    <a:pt x="49" y="306"/>
                  </a:lnTo>
                  <a:lnTo>
                    <a:pt x="47" y="310"/>
                  </a:lnTo>
                  <a:lnTo>
                    <a:pt x="49" y="315"/>
                  </a:lnTo>
                  <a:lnTo>
                    <a:pt x="60" y="319"/>
                  </a:lnTo>
                  <a:lnTo>
                    <a:pt x="70" y="324"/>
                  </a:lnTo>
                  <a:lnTo>
                    <a:pt x="70" y="328"/>
                  </a:lnTo>
                  <a:lnTo>
                    <a:pt x="68" y="333"/>
                  </a:lnTo>
                  <a:lnTo>
                    <a:pt x="62" y="337"/>
                  </a:lnTo>
                  <a:lnTo>
                    <a:pt x="62" y="342"/>
                  </a:lnTo>
                  <a:lnTo>
                    <a:pt x="60" y="346"/>
                  </a:lnTo>
                  <a:lnTo>
                    <a:pt x="51" y="351"/>
                  </a:lnTo>
                  <a:lnTo>
                    <a:pt x="53" y="355"/>
                  </a:lnTo>
                  <a:lnTo>
                    <a:pt x="55" y="360"/>
                  </a:lnTo>
                  <a:lnTo>
                    <a:pt x="60" y="364"/>
                  </a:lnTo>
                  <a:lnTo>
                    <a:pt x="51" y="369"/>
                  </a:lnTo>
                  <a:lnTo>
                    <a:pt x="53" y="373"/>
                  </a:lnTo>
                  <a:lnTo>
                    <a:pt x="53" y="378"/>
                  </a:lnTo>
                  <a:lnTo>
                    <a:pt x="53" y="382"/>
                  </a:lnTo>
                  <a:lnTo>
                    <a:pt x="53" y="387"/>
                  </a:lnTo>
                  <a:lnTo>
                    <a:pt x="55" y="391"/>
                  </a:lnTo>
                  <a:lnTo>
                    <a:pt x="60" y="396"/>
                  </a:lnTo>
                  <a:lnTo>
                    <a:pt x="62" y="400"/>
                  </a:lnTo>
                  <a:lnTo>
                    <a:pt x="58" y="405"/>
                  </a:lnTo>
                  <a:lnTo>
                    <a:pt x="58" y="409"/>
                  </a:lnTo>
                  <a:lnTo>
                    <a:pt x="55" y="414"/>
                  </a:lnTo>
                  <a:lnTo>
                    <a:pt x="62" y="418"/>
                  </a:lnTo>
                  <a:lnTo>
                    <a:pt x="55" y="423"/>
                  </a:lnTo>
                  <a:lnTo>
                    <a:pt x="64" y="427"/>
                  </a:lnTo>
                  <a:lnTo>
                    <a:pt x="60" y="432"/>
                  </a:lnTo>
                  <a:lnTo>
                    <a:pt x="47" y="436"/>
                  </a:lnTo>
                  <a:lnTo>
                    <a:pt x="38" y="441"/>
                  </a:lnTo>
                  <a:lnTo>
                    <a:pt x="34" y="445"/>
                  </a:lnTo>
                  <a:lnTo>
                    <a:pt x="24" y="450"/>
                  </a:lnTo>
                  <a:lnTo>
                    <a:pt x="21" y="454"/>
                  </a:lnTo>
                  <a:lnTo>
                    <a:pt x="34" y="459"/>
                  </a:lnTo>
                  <a:lnTo>
                    <a:pt x="38" y="463"/>
                  </a:lnTo>
                  <a:lnTo>
                    <a:pt x="38" y="468"/>
                  </a:lnTo>
                  <a:lnTo>
                    <a:pt x="43" y="472"/>
                  </a:lnTo>
                  <a:lnTo>
                    <a:pt x="53" y="477"/>
                  </a:lnTo>
                  <a:lnTo>
                    <a:pt x="43" y="481"/>
                  </a:lnTo>
                  <a:lnTo>
                    <a:pt x="43" y="486"/>
                  </a:lnTo>
                  <a:lnTo>
                    <a:pt x="43" y="490"/>
                  </a:lnTo>
                  <a:lnTo>
                    <a:pt x="36" y="495"/>
                  </a:lnTo>
                  <a:lnTo>
                    <a:pt x="45" y="499"/>
                  </a:lnTo>
                  <a:lnTo>
                    <a:pt x="47" y="504"/>
                  </a:lnTo>
                  <a:lnTo>
                    <a:pt x="47" y="508"/>
                  </a:lnTo>
                  <a:lnTo>
                    <a:pt x="28" y="512"/>
                  </a:lnTo>
                  <a:lnTo>
                    <a:pt x="30" y="517"/>
                  </a:lnTo>
                  <a:lnTo>
                    <a:pt x="43" y="521"/>
                  </a:lnTo>
                  <a:lnTo>
                    <a:pt x="43" y="526"/>
                  </a:lnTo>
                  <a:lnTo>
                    <a:pt x="28" y="530"/>
                  </a:lnTo>
                  <a:lnTo>
                    <a:pt x="28" y="535"/>
                  </a:lnTo>
                  <a:lnTo>
                    <a:pt x="32" y="539"/>
                  </a:lnTo>
                  <a:lnTo>
                    <a:pt x="36" y="544"/>
                  </a:lnTo>
                  <a:lnTo>
                    <a:pt x="41" y="548"/>
                  </a:lnTo>
                  <a:lnTo>
                    <a:pt x="51" y="553"/>
                  </a:lnTo>
                  <a:lnTo>
                    <a:pt x="62" y="557"/>
                  </a:lnTo>
                  <a:lnTo>
                    <a:pt x="60" y="562"/>
                  </a:lnTo>
                  <a:lnTo>
                    <a:pt x="66" y="566"/>
                  </a:lnTo>
                  <a:lnTo>
                    <a:pt x="72" y="571"/>
                  </a:lnTo>
                  <a:lnTo>
                    <a:pt x="70" y="575"/>
                  </a:lnTo>
                  <a:lnTo>
                    <a:pt x="62" y="580"/>
                  </a:lnTo>
                  <a:lnTo>
                    <a:pt x="62" y="584"/>
                  </a:lnTo>
                  <a:lnTo>
                    <a:pt x="51" y="589"/>
                  </a:lnTo>
                  <a:lnTo>
                    <a:pt x="45" y="593"/>
                  </a:lnTo>
                  <a:lnTo>
                    <a:pt x="45" y="598"/>
                  </a:lnTo>
                  <a:lnTo>
                    <a:pt x="53" y="602"/>
                  </a:lnTo>
                  <a:lnTo>
                    <a:pt x="49" y="607"/>
                  </a:lnTo>
                  <a:lnTo>
                    <a:pt x="45" y="611"/>
                  </a:lnTo>
                  <a:lnTo>
                    <a:pt x="49" y="616"/>
                  </a:lnTo>
                  <a:lnTo>
                    <a:pt x="51" y="620"/>
                  </a:lnTo>
                  <a:lnTo>
                    <a:pt x="51" y="625"/>
                  </a:lnTo>
                  <a:lnTo>
                    <a:pt x="51" y="629"/>
                  </a:lnTo>
                  <a:lnTo>
                    <a:pt x="53" y="634"/>
                  </a:lnTo>
                  <a:lnTo>
                    <a:pt x="70" y="638"/>
                  </a:lnTo>
                  <a:lnTo>
                    <a:pt x="72" y="643"/>
                  </a:lnTo>
                  <a:lnTo>
                    <a:pt x="68" y="647"/>
                  </a:lnTo>
                  <a:lnTo>
                    <a:pt x="64" y="652"/>
                  </a:lnTo>
                  <a:lnTo>
                    <a:pt x="66" y="656"/>
                  </a:lnTo>
                  <a:lnTo>
                    <a:pt x="70" y="661"/>
                  </a:lnTo>
                  <a:lnTo>
                    <a:pt x="79" y="665"/>
                  </a:lnTo>
                  <a:lnTo>
                    <a:pt x="94" y="670"/>
                  </a:lnTo>
                  <a:lnTo>
                    <a:pt x="94" y="674"/>
                  </a:lnTo>
                  <a:lnTo>
                    <a:pt x="72" y="679"/>
                  </a:lnTo>
                  <a:lnTo>
                    <a:pt x="60" y="683"/>
                  </a:lnTo>
                  <a:lnTo>
                    <a:pt x="64" y="688"/>
                  </a:lnTo>
                  <a:lnTo>
                    <a:pt x="66" y="692"/>
                  </a:lnTo>
                  <a:lnTo>
                    <a:pt x="77" y="697"/>
                  </a:lnTo>
                  <a:lnTo>
                    <a:pt x="77" y="701"/>
                  </a:lnTo>
                  <a:lnTo>
                    <a:pt x="75" y="706"/>
                  </a:lnTo>
                  <a:lnTo>
                    <a:pt x="75" y="710"/>
                  </a:lnTo>
                  <a:lnTo>
                    <a:pt x="85" y="715"/>
                  </a:lnTo>
                  <a:lnTo>
                    <a:pt x="85" y="719"/>
                  </a:lnTo>
                  <a:lnTo>
                    <a:pt x="75" y="724"/>
                  </a:lnTo>
                  <a:lnTo>
                    <a:pt x="72" y="728"/>
                  </a:lnTo>
                  <a:lnTo>
                    <a:pt x="81" y="733"/>
                  </a:lnTo>
                  <a:lnTo>
                    <a:pt x="89" y="737"/>
                  </a:lnTo>
                  <a:lnTo>
                    <a:pt x="83" y="742"/>
                  </a:lnTo>
                  <a:lnTo>
                    <a:pt x="79" y="746"/>
                  </a:lnTo>
                  <a:lnTo>
                    <a:pt x="79" y="751"/>
                  </a:lnTo>
                  <a:lnTo>
                    <a:pt x="81" y="755"/>
                  </a:lnTo>
                  <a:lnTo>
                    <a:pt x="83" y="760"/>
                  </a:lnTo>
                  <a:lnTo>
                    <a:pt x="83" y="764"/>
                  </a:lnTo>
                  <a:lnTo>
                    <a:pt x="85" y="769"/>
                  </a:lnTo>
                  <a:lnTo>
                    <a:pt x="85" y="773"/>
                  </a:lnTo>
                  <a:lnTo>
                    <a:pt x="79" y="778"/>
                  </a:lnTo>
                  <a:lnTo>
                    <a:pt x="75" y="782"/>
                  </a:lnTo>
                  <a:lnTo>
                    <a:pt x="79" y="787"/>
                  </a:lnTo>
                  <a:lnTo>
                    <a:pt x="96" y="791"/>
                  </a:lnTo>
                  <a:lnTo>
                    <a:pt x="111" y="796"/>
                  </a:lnTo>
                  <a:lnTo>
                    <a:pt x="111" y="800"/>
                  </a:lnTo>
                  <a:lnTo>
                    <a:pt x="113" y="805"/>
                  </a:lnTo>
                  <a:lnTo>
                    <a:pt x="106" y="809"/>
                  </a:lnTo>
                  <a:lnTo>
                    <a:pt x="115" y="814"/>
                  </a:lnTo>
                  <a:lnTo>
                    <a:pt x="126" y="818"/>
                  </a:lnTo>
                  <a:lnTo>
                    <a:pt x="145" y="823"/>
                  </a:lnTo>
                  <a:lnTo>
                    <a:pt x="174" y="827"/>
                  </a:lnTo>
                  <a:lnTo>
                    <a:pt x="174" y="832"/>
                  </a:lnTo>
                  <a:lnTo>
                    <a:pt x="164" y="836"/>
                  </a:lnTo>
                  <a:lnTo>
                    <a:pt x="174" y="841"/>
                  </a:lnTo>
                  <a:lnTo>
                    <a:pt x="245" y="845"/>
                  </a:lnTo>
                  <a:lnTo>
                    <a:pt x="253" y="850"/>
                  </a:lnTo>
                  <a:lnTo>
                    <a:pt x="293" y="854"/>
                  </a:lnTo>
                  <a:lnTo>
                    <a:pt x="323" y="859"/>
                  </a:lnTo>
                  <a:lnTo>
                    <a:pt x="325" y="863"/>
                  </a:lnTo>
                  <a:lnTo>
                    <a:pt x="281" y="868"/>
                  </a:lnTo>
                  <a:lnTo>
                    <a:pt x="240" y="872"/>
                  </a:lnTo>
                  <a:lnTo>
                    <a:pt x="221" y="877"/>
                  </a:lnTo>
                  <a:lnTo>
                    <a:pt x="191" y="881"/>
                  </a:lnTo>
                  <a:lnTo>
                    <a:pt x="151" y="886"/>
                  </a:lnTo>
                  <a:lnTo>
                    <a:pt x="111" y="890"/>
                  </a:lnTo>
                  <a:lnTo>
                    <a:pt x="102" y="895"/>
                  </a:lnTo>
                  <a:lnTo>
                    <a:pt x="85" y="899"/>
                  </a:lnTo>
                  <a:lnTo>
                    <a:pt x="75" y="904"/>
                  </a:lnTo>
                  <a:lnTo>
                    <a:pt x="72" y="908"/>
                  </a:lnTo>
                  <a:lnTo>
                    <a:pt x="75" y="913"/>
                  </a:lnTo>
                  <a:lnTo>
                    <a:pt x="87" y="917"/>
                  </a:lnTo>
                  <a:lnTo>
                    <a:pt x="83" y="922"/>
                  </a:lnTo>
                  <a:lnTo>
                    <a:pt x="77" y="926"/>
                  </a:lnTo>
                  <a:lnTo>
                    <a:pt x="72" y="931"/>
                  </a:lnTo>
                  <a:lnTo>
                    <a:pt x="58" y="935"/>
                  </a:lnTo>
                  <a:lnTo>
                    <a:pt x="55" y="940"/>
                  </a:lnTo>
                  <a:lnTo>
                    <a:pt x="64" y="944"/>
                  </a:lnTo>
                  <a:lnTo>
                    <a:pt x="72" y="949"/>
                  </a:lnTo>
                  <a:lnTo>
                    <a:pt x="70" y="953"/>
                  </a:lnTo>
                  <a:lnTo>
                    <a:pt x="70" y="958"/>
                  </a:lnTo>
                  <a:lnTo>
                    <a:pt x="53" y="962"/>
                  </a:lnTo>
                  <a:lnTo>
                    <a:pt x="51" y="967"/>
                  </a:lnTo>
                  <a:lnTo>
                    <a:pt x="62" y="971"/>
                  </a:lnTo>
                  <a:lnTo>
                    <a:pt x="72" y="976"/>
                  </a:lnTo>
                  <a:lnTo>
                    <a:pt x="87" y="980"/>
                  </a:lnTo>
                  <a:lnTo>
                    <a:pt x="121" y="985"/>
                  </a:lnTo>
                  <a:lnTo>
                    <a:pt x="136" y="989"/>
                  </a:lnTo>
                  <a:lnTo>
                    <a:pt x="147" y="994"/>
                  </a:lnTo>
                  <a:lnTo>
                    <a:pt x="123" y="998"/>
                  </a:lnTo>
                  <a:lnTo>
                    <a:pt x="115" y="1003"/>
                  </a:lnTo>
                  <a:lnTo>
                    <a:pt x="77" y="1007"/>
                  </a:lnTo>
                  <a:lnTo>
                    <a:pt x="62" y="1012"/>
                  </a:lnTo>
                  <a:lnTo>
                    <a:pt x="68" y="1016"/>
                  </a:lnTo>
                  <a:lnTo>
                    <a:pt x="58" y="1021"/>
                  </a:lnTo>
                  <a:lnTo>
                    <a:pt x="55" y="1025"/>
                  </a:lnTo>
                  <a:lnTo>
                    <a:pt x="64" y="1030"/>
                  </a:lnTo>
                  <a:lnTo>
                    <a:pt x="64" y="1034"/>
                  </a:lnTo>
                  <a:lnTo>
                    <a:pt x="62" y="1039"/>
                  </a:lnTo>
                  <a:lnTo>
                    <a:pt x="62" y="1043"/>
                  </a:lnTo>
                  <a:lnTo>
                    <a:pt x="43" y="1048"/>
                  </a:lnTo>
                  <a:lnTo>
                    <a:pt x="34" y="1052"/>
                  </a:lnTo>
                  <a:lnTo>
                    <a:pt x="49" y="1057"/>
                  </a:lnTo>
                  <a:lnTo>
                    <a:pt x="66" y="1061"/>
                  </a:lnTo>
                  <a:lnTo>
                    <a:pt x="64" y="1066"/>
                  </a:lnTo>
                  <a:lnTo>
                    <a:pt x="66" y="1070"/>
                  </a:lnTo>
                  <a:lnTo>
                    <a:pt x="77" y="1075"/>
                  </a:lnTo>
                  <a:lnTo>
                    <a:pt x="75" y="1079"/>
                  </a:lnTo>
                  <a:lnTo>
                    <a:pt x="79" y="1084"/>
                  </a:lnTo>
                  <a:lnTo>
                    <a:pt x="87" y="1088"/>
                  </a:lnTo>
                  <a:lnTo>
                    <a:pt x="96" y="1093"/>
                  </a:lnTo>
                  <a:lnTo>
                    <a:pt x="92" y="1097"/>
                  </a:lnTo>
                  <a:lnTo>
                    <a:pt x="81" y="1102"/>
                  </a:lnTo>
                  <a:lnTo>
                    <a:pt x="85" y="1106"/>
                  </a:lnTo>
                  <a:lnTo>
                    <a:pt x="96" y="1111"/>
                  </a:lnTo>
                  <a:lnTo>
                    <a:pt x="89" y="1115"/>
                  </a:lnTo>
                  <a:lnTo>
                    <a:pt x="89" y="1120"/>
                  </a:lnTo>
                  <a:lnTo>
                    <a:pt x="96" y="1124"/>
                  </a:lnTo>
                  <a:lnTo>
                    <a:pt x="100" y="1129"/>
                  </a:lnTo>
                  <a:lnTo>
                    <a:pt x="94" y="1133"/>
                  </a:lnTo>
                  <a:lnTo>
                    <a:pt x="79" y="1138"/>
                  </a:lnTo>
                  <a:lnTo>
                    <a:pt x="72" y="1142"/>
                  </a:lnTo>
                  <a:lnTo>
                    <a:pt x="70" y="1147"/>
                  </a:lnTo>
                  <a:lnTo>
                    <a:pt x="66" y="1151"/>
                  </a:lnTo>
                  <a:lnTo>
                    <a:pt x="58" y="1156"/>
                  </a:lnTo>
                  <a:lnTo>
                    <a:pt x="45" y="1160"/>
                  </a:lnTo>
                  <a:lnTo>
                    <a:pt x="36" y="1165"/>
                  </a:lnTo>
                  <a:lnTo>
                    <a:pt x="34" y="1169"/>
                  </a:lnTo>
                  <a:lnTo>
                    <a:pt x="30" y="1174"/>
                  </a:lnTo>
                  <a:lnTo>
                    <a:pt x="28" y="1178"/>
                  </a:lnTo>
                  <a:lnTo>
                    <a:pt x="47" y="1183"/>
                  </a:lnTo>
                  <a:lnTo>
                    <a:pt x="53" y="1187"/>
                  </a:lnTo>
                  <a:lnTo>
                    <a:pt x="62" y="1192"/>
                  </a:lnTo>
                  <a:lnTo>
                    <a:pt x="72" y="1196"/>
                  </a:lnTo>
                  <a:lnTo>
                    <a:pt x="62" y="1201"/>
                  </a:lnTo>
                  <a:lnTo>
                    <a:pt x="51" y="1205"/>
                  </a:lnTo>
                  <a:lnTo>
                    <a:pt x="41" y="1210"/>
                  </a:lnTo>
                  <a:lnTo>
                    <a:pt x="45" y="1214"/>
                  </a:lnTo>
                  <a:lnTo>
                    <a:pt x="49" y="1219"/>
                  </a:lnTo>
                  <a:lnTo>
                    <a:pt x="38" y="1223"/>
                  </a:lnTo>
                  <a:lnTo>
                    <a:pt x="30" y="1228"/>
                  </a:lnTo>
                  <a:lnTo>
                    <a:pt x="36" y="1232"/>
                  </a:lnTo>
                  <a:lnTo>
                    <a:pt x="38" y="1237"/>
                  </a:lnTo>
                  <a:lnTo>
                    <a:pt x="34" y="1241"/>
                  </a:lnTo>
                  <a:lnTo>
                    <a:pt x="36" y="1246"/>
                  </a:lnTo>
                  <a:lnTo>
                    <a:pt x="43" y="1250"/>
                  </a:lnTo>
                  <a:lnTo>
                    <a:pt x="43" y="1255"/>
                  </a:lnTo>
                  <a:lnTo>
                    <a:pt x="36" y="1259"/>
                  </a:lnTo>
                  <a:lnTo>
                    <a:pt x="28" y="1264"/>
                  </a:lnTo>
                  <a:lnTo>
                    <a:pt x="19" y="1268"/>
                  </a:lnTo>
                  <a:lnTo>
                    <a:pt x="21" y="1273"/>
                  </a:lnTo>
                  <a:lnTo>
                    <a:pt x="45" y="1277"/>
                  </a:lnTo>
                  <a:lnTo>
                    <a:pt x="49" y="1282"/>
                  </a:lnTo>
                  <a:lnTo>
                    <a:pt x="62" y="1286"/>
                  </a:lnTo>
                  <a:lnTo>
                    <a:pt x="75" y="1291"/>
                  </a:lnTo>
                  <a:lnTo>
                    <a:pt x="72" y="1295"/>
                  </a:lnTo>
                  <a:lnTo>
                    <a:pt x="62" y="1300"/>
                  </a:lnTo>
                  <a:lnTo>
                    <a:pt x="64" y="1304"/>
                  </a:lnTo>
                  <a:lnTo>
                    <a:pt x="77" y="1309"/>
                  </a:lnTo>
                  <a:lnTo>
                    <a:pt x="79" y="1313"/>
                  </a:lnTo>
                  <a:lnTo>
                    <a:pt x="77" y="1318"/>
                  </a:lnTo>
                  <a:lnTo>
                    <a:pt x="72" y="1322"/>
                  </a:lnTo>
                  <a:lnTo>
                    <a:pt x="68" y="1327"/>
                  </a:lnTo>
                  <a:lnTo>
                    <a:pt x="66" y="1331"/>
                  </a:lnTo>
                  <a:lnTo>
                    <a:pt x="64" y="1336"/>
                  </a:lnTo>
                  <a:lnTo>
                    <a:pt x="58" y="1340"/>
                  </a:lnTo>
                  <a:lnTo>
                    <a:pt x="58" y="1345"/>
                  </a:lnTo>
                  <a:lnTo>
                    <a:pt x="51" y="1349"/>
                  </a:lnTo>
                  <a:lnTo>
                    <a:pt x="49" y="1354"/>
                  </a:lnTo>
                  <a:lnTo>
                    <a:pt x="55" y="1358"/>
                  </a:lnTo>
                  <a:lnTo>
                    <a:pt x="68" y="1363"/>
                  </a:lnTo>
                  <a:lnTo>
                    <a:pt x="70" y="1367"/>
                  </a:lnTo>
                  <a:lnTo>
                    <a:pt x="72" y="1372"/>
                  </a:lnTo>
                  <a:lnTo>
                    <a:pt x="72" y="1376"/>
                  </a:lnTo>
                  <a:lnTo>
                    <a:pt x="66" y="1381"/>
                  </a:lnTo>
                  <a:lnTo>
                    <a:pt x="64" y="1385"/>
                  </a:lnTo>
                  <a:lnTo>
                    <a:pt x="60" y="1390"/>
                  </a:lnTo>
                  <a:lnTo>
                    <a:pt x="58" y="1394"/>
                  </a:lnTo>
                  <a:lnTo>
                    <a:pt x="60" y="1399"/>
                  </a:lnTo>
                  <a:lnTo>
                    <a:pt x="64" y="1403"/>
                  </a:lnTo>
                  <a:lnTo>
                    <a:pt x="66" y="1408"/>
                  </a:lnTo>
                  <a:lnTo>
                    <a:pt x="60" y="1412"/>
                  </a:lnTo>
                  <a:lnTo>
                    <a:pt x="58" y="1417"/>
                  </a:lnTo>
                  <a:lnTo>
                    <a:pt x="64" y="1421"/>
                  </a:lnTo>
                  <a:lnTo>
                    <a:pt x="58" y="1426"/>
                  </a:lnTo>
                  <a:lnTo>
                    <a:pt x="58" y="1430"/>
                  </a:lnTo>
                  <a:lnTo>
                    <a:pt x="64" y="1435"/>
                  </a:lnTo>
                  <a:lnTo>
                    <a:pt x="66" y="1439"/>
                  </a:lnTo>
                  <a:lnTo>
                    <a:pt x="64" y="1444"/>
                  </a:lnTo>
                  <a:lnTo>
                    <a:pt x="64" y="1448"/>
                  </a:lnTo>
                  <a:lnTo>
                    <a:pt x="68" y="1453"/>
                  </a:lnTo>
                  <a:lnTo>
                    <a:pt x="79" y="1457"/>
                  </a:lnTo>
                  <a:lnTo>
                    <a:pt x="89" y="1462"/>
                  </a:lnTo>
                  <a:lnTo>
                    <a:pt x="85" y="1466"/>
                  </a:lnTo>
                  <a:lnTo>
                    <a:pt x="81" y="1471"/>
                  </a:lnTo>
                  <a:lnTo>
                    <a:pt x="53" y="1475"/>
                  </a:lnTo>
                  <a:lnTo>
                    <a:pt x="51" y="1480"/>
                  </a:lnTo>
                  <a:lnTo>
                    <a:pt x="36" y="1484"/>
                  </a:lnTo>
                  <a:lnTo>
                    <a:pt x="34" y="1489"/>
                  </a:lnTo>
                  <a:lnTo>
                    <a:pt x="26" y="1493"/>
                  </a:lnTo>
                  <a:lnTo>
                    <a:pt x="51" y="1498"/>
                  </a:lnTo>
                  <a:lnTo>
                    <a:pt x="58" y="1502"/>
                  </a:lnTo>
                  <a:lnTo>
                    <a:pt x="60" y="1507"/>
                  </a:lnTo>
                  <a:lnTo>
                    <a:pt x="79" y="1511"/>
                  </a:lnTo>
                  <a:lnTo>
                    <a:pt x="79" y="1516"/>
                  </a:lnTo>
                  <a:lnTo>
                    <a:pt x="70" y="1520"/>
                  </a:lnTo>
                  <a:lnTo>
                    <a:pt x="66" y="1525"/>
                  </a:lnTo>
                  <a:lnTo>
                    <a:pt x="55" y="1529"/>
                  </a:lnTo>
                  <a:lnTo>
                    <a:pt x="51" y="1534"/>
                  </a:lnTo>
                  <a:lnTo>
                    <a:pt x="51" y="1538"/>
                  </a:lnTo>
                  <a:lnTo>
                    <a:pt x="45" y="1543"/>
                  </a:lnTo>
                  <a:lnTo>
                    <a:pt x="45" y="1547"/>
                  </a:lnTo>
                  <a:lnTo>
                    <a:pt x="58" y="1552"/>
                  </a:lnTo>
                  <a:lnTo>
                    <a:pt x="68" y="1556"/>
                  </a:lnTo>
                  <a:lnTo>
                    <a:pt x="55" y="1560"/>
                  </a:lnTo>
                  <a:lnTo>
                    <a:pt x="51" y="1565"/>
                  </a:lnTo>
                  <a:lnTo>
                    <a:pt x="45" y="1569"/>
                  </a:lnTo>
                  <a:lnTo>
                    <a:pt x="45" y="1574"/>
                  </a:lnTo>
                  <a:lnTo>
                    <a:pt x="45" y="1578"/>
                  </a:lnTo>
                  <a:lnTo>
                    <a:pt x="45" y="1583"/>
                  </a:lnTo>
                  <a:lnTo>
                    <a:pt x="30" y="1587"/>
                  </a:lnTo>
                  <a:lnTo>
                    <a:pt x="28" y="1592"/>
                  </a:lnTo>
                  <a:lnTo>
                    <a:pt x="36" y="1596"/>
                  </a:lnTo>
                  <a:lnTo>
                    <a:pt x="38" y="1601"/>
                  </a:lnTo>
                  <a:lnTo>
                    <a:pt x="32" y="1605"/>
                  </a:lnTo>
                  <a:lnTo>
                    <a:pt x="47" y="1610"/>
                  </a:lnTo>
                  <a:lnTo>
                    <a:pt x="47" y="1614"/>
                  </a:lnTo>
                  <a:lnTo>
                    <a:pt x="58" y="1619"/>
                  </a:lnTo>
                  <a:lnTo>
                    <a:pt x="66" y="1623"/>
                  </a:lnTo>
                  <a:lnTo>
                    <a:pt x="32" y="1628"/>
                  </a:lnTo>
                  <a:lnTo>
                    <a:pt x="30" y="1632"/>
                  </a:lnTo>
                  <a:lnTo>
                    <a:pt x="45" y="1637"/>
                  </a:lnTo>
                  <a:lnTo>
                    <a:pt x="41" y="1641"/>
                  </a:lnTo>
                  <a:lnTo>
                    <a:pt x="47" y="1646"/>
                  </a:lnTo>
                  <a:lnTo>
                    <a:pt x="55" y="1650"/>
                  </a:lnTo>
                  <a:lnTo>
                    <a:pt x="75" y="1655"/>
                  </a:lnTo>
                  <a:lnTo>
                    <a:pt x="92" y="1659"/>
                  </a:lnTo>
                  <a:lnTo>
                    <a:pt x="87" y="1664"/>
                  </a:lnTo>
                  <a:lnTo>
                    <a:pt x="83" y="1668"/>
                  </a:lnTo>
                  <a:lnTo>
                    <a:pt x="53" y="1673"/>
                  </a:lnTo>
                  <a:lnTo>
                    <a:pt x="51" y="1677"/>
                  </a:lnTo>
                  <a:lnTo>
                    <a:pt x="49" y="1682"/>
                  </a:lnTo>
                  <a:lnTo>
                    <a:pt x="38" y="1686"/>
                  </a:lnTo>
                  <a:lnTo>
                    <a:pt x="38" y="1691"/>
                  </a:lnTo>
                  <a:lnTo>
                    <a:pt x="41" y="1695"/>
                  </a:lnTo>
                  <a:lnTo>
                    <a:pt x="41" y="1700"/>
                  </a:lnTo>
                  <a:lnTo>
                    <a:pt x="55" y="1704"/>
                  </a:lnTo>
                  <a:lnTo>
                    <a:pt x="58" y="1709"/>
                  </a:lnTo>
                  <a:lnTo>
                    <a:pt x="53" y="1713"/>
                  </a:lnTo>
                  <a:lnTo>
                    <a:pt x="79" y="1718"/>
                  </a:lnTo>
                  <a:lnTo>
                    <a:pt x="96" y="1722"/>
                  </a:lnTo>
                  <a:lnTo>
                    <a:pt x="109" y="1727"/>
                  </a:lnTo>
                  <a:lnTo>
                    <a:pt x="102" y="1731"/>
                  </a:lnTo>
                  <a:lnTo>
                    <a:pt x="70" y="1736"/>
                  </a:lnTo>
                  <a:lnTo>
                    <a:pt x="64" y="1740"/>
                  </a:lnTo>
                  <a:lnTo>
                    <a:pt x="64" y="1745"/>
                  </a:lnTo>
                  <a:lnTo>
                    <a:pt x="64" y="1749"/>
                  </a:lnTo>
                  <a:lnTo>
                    <a:pt x="51" y="1754"/>
                  </a:lnTo>
                  <a:lnTo>
                    <a:pt x="51" y="1758"/>
                  </a:lnTo>
                  <a:lnTo>
                    <a:pt x="43" y="1763"/>
                  </a:lnTo>
                  <a:lnTo>
                    <a:pt x="43" y="1767"/>
                  </a:lnTo>
                  <a:lnTo>
                    <a:pt x="66" y="1772"/>
                  </a:lnTo>
                  <a:lnTo>
                    <a:pt x="72" y="1776"/>
                  </a:lnTo>
                  <a:lnTo>
                    <a:pt x="72" y="1781"/>
                  </a:lnTo>
                  <a:lnTo>
                    <a:pt x="77" y="1785"/>
                  </a:lnTo>
                  <a:lnTo>
                    <a:pt x="64" y="1790"/>
                  </a:lnTo>
                  <a:lnTo>
                    <a:pt x="53" y="1794"/>
                  </a:lnTo>
                  <a:lnTo>
                    <a:pt x="53" y="1799"/>
                  </a:lnTo>
                  <a:lnTo>
                    <a:pt x="72" y="1803"/>
                  </a:lnTo>
                  <a:lnTo>
                    <a:pt x="81" y="1808"/>
                  </a:lnTo>
                  <a:lnTo>
                    <a:pt x="83" y="1812"/>
                  </a:lnTo>
                  <a:lnTo>
                    <a:pt x="72" y="1817"/>
                  </a:lnTo>
                  <a:lnTo>
                    <a:pt x="87" y="1821"/>
                  </a:lnTo>
                  <a:lnTo>
                    <a:pt x="96" y="1826"/>
                  </a:lnTo>
                  <a:lnTo>
                    <a:pt x="96" y="1830"/>
                  </a:lnTo>
                  <a:lnTo>
                    <a:pt x="104" y="1835"/>
                  </a:lnTo>
                  <a:lnTo>
                    <a:pt x="117" y="1839"/>
                  </a:lnTo>
                  <a:lnTo>
                    <a:pt x="119" y="1844"/>
                  </a:lnTo>
                  <a:lnTo>
                    <a:pt x="119" y="1848"/>
                  </a:lnTo>
                  <a:lnTo>
                    <a:pt x="98" y="1853"/>
                  </a:lnTo>
                  <a:lnTo>
                    <a:pt x="94" y="1857"/>
                  </a:lnTo>
                  <a:lnTo>
                    <a:pt x="98" y="1862"/>
                  </a:lnTo>
                  <a:lnTo>
                    <a:pt x="98" y="1866"/>
                  </a:lnTo>
                  <a:lnTo>
                    <a:pt x="79" y="1871"/>
                  </a:lnTo>
                  <a:lnTo>
                    <a:pt x="70" y="1875"/>
                  </a:lnTo>
                  <a:lnTo>
                    <a:pt x="70" y="1880"/>
                  </a:lnTo>
                  <a:lnTo>
                    <a:pt x="66" y="1884"/>
                  </a:lnTo>
                  <a:lnTo>
                    <a:pt x="53" y="1889"/>
                  </a:lnTo>
                  <a:lnTo>
                    <a:pt x="60" y="1893"/>
                  </a:lnTo>
                  <a:lnTo>
                    <a:pt x="47" y="1898"/>
                  </a:lnTo>
                  <a:lnTo>
                    <a:pt x="45" y="1902"/>
                  </a:lnTo>
                  <a:lnTo>
                    <a:pt x="51" y="1907"/>
                  </a:lnTo>
                  <a:lnTo>
                    <a:pt x="75" y="1911"/>
                  </a:lnTo>
                  <a:lnTo>
                    <a:pt x="79" y="1916"/>
                  </a:lnTo>
                  <a:lnTo>
                    <a:pt x="66" y="1920"/>
                  </a:lnTo>
                  <a:lnTo>
                    <a:pt x="62" y="1925"/>
                  </a:lnTo>
                  <a:lnTo>
                    <a:pt x="77" y="1929"/>
                  </a:lnTo>
                  <a:lnTo>
                    <a:pt x="75" y="1934"/>
                  </a:lnTo>
                  <a:lnTo>
                    <a:pt x="72" y="1938"/>
                  </a:lnTo>
                  <a:lnTo>
                    <a:pt x="94" y="1943"/>
                  </a:lnTo>
                  <a:lnTo>
                    <a:pt x="111" y="1947"/>
                  </a:lnTo>
                  <a:lnTo>
                    <a:pt x="132" y="1952"/>
                  </a:lnTo>
                  <a:lnTo>
                    <a:pt x="126" y="1956"/>
                  </a:lnTo>
                  <a:lnTo>
                    <a:pt x="89" y="1961"/>
                  </a:lnTo>
                  <a:lnTo>
                    <a:pt x="75" y="1965"/>
                  </a:lnTo>
                  <a:lnTo>
                    <a:pt x="81" y="1970"/>
                  </a:lnTo>
                  <a:lnTo>
                    <a:pt x="85" y="1974"/>
                  </a:lnTo>
                  <a:lnTo>
                    <a:pt x="92" y="1979"/>
                  </a:lnTo>
                  <a:lnTo>
                    <a:pt x="104" y="1983"/>
                  </a:lnTo>
                  <a:lnTo>
                    <a:pt x="100" y="1988"/>
                  </a:lnTo>
                  <a:lnTo>
                    <a:pt x="94" y="1992"/>
                  </a:lnTo>
                  <a:lnTo>
                    <a:pt x="85" y="1997"/>
                  </a:lnTo>
                  <a:lnTo>
                    <a:pt x="96" y="2001"/>
                  </a:lnTo>
                  <a:lnTo>
                    <a:pt x="104" y="2006"/>
                  </a:lnTo>
                  <a:lnTo>
                    <a:pt x="104" y="2010"/>
                  </a:lnTo>
                  <a:lnTo>
                    <a:pt x="89" y="2015"/>
                  </a:lnTo>
                  <a:lnTo>
                    <a:pt x="83" y="2019"/>
                  </a:lnTo>
                  <a:lnTo>
                    <a:pt x="72" y="2024"/>
                  </a:lnTo>
                  <a:lnTo>
                    <a:pt x="70" y="2028"/>
                  </a:lnTo>
                  <a:lnTo>
                    <a:pt x="70" y="2033"/>
                  </a:lnTo>
                  <a:lnTo>
                    <a:pt x="75" y="2037"/>
                  </a:lnTo>
                  <a:lnTo>
                    <a:pt x="79" y="2042"/>
                  </a:lnTo>
                  <a:lnTo>
                    <a:pt x="79" y="2046"/>
                  </a:lnTo>
                  <a:lnTo>
                    <a:pt x="70" y="2051"/>
                  </a:lnTo>
                  <a:lnTo>
                    <a:pt x="72" y="2055"/>
                  </a:lnTo>
                  <a:lnTo>
                    <a:pt x="64" y="2060"/>
                  </a:lnTo>
                  <a:lnTo>
                    <a:pt x="64" y="2064"/>
                  </a:lnTo>
                  <a:lnTo>
                    <a:pt x="60" y="2069"/>
                  </a:lnTo>
                  <a:lnTo>
                    <a:pt x="58" y="2073"/>
                  </a:lnTo>
                  <a:lnTo>
                    <a:pt x="58" y="2078"/>
                  </a:lnTo>
                  <a:lnTo>
                    <a:pt x="60" y="2082"/>
                  </a:lnTo>
                  <a:lnTo>
                    <a:pt x="68" y="2087"/>
                  </a:lnTo>
                  <a:lnTo>
                    <a:pt x="77" y="2091"/>
                  </a:lnTo>
                  <a:lnTo>
                    <a:pt x="85" y="2096"/>
                  </a:lnTo>
                  <a:lnTo>
                    <a:pt x="85" y="2100"/>
                  </a:lnTo>
                  <a:lnTo>
                    <a:pt x="75" y="2105"/>
                  </a:lnTo>
                  <a:lnTo>
                    <a:pt x="72" y="2109"/>
                  </a:lnTo>
                  <a:lnTo>
                    <a:pt x="75" y="2114"/>
                  </a:lnTo>
                  <a:lnTo>
                    <a:pt x="75" y="2118"/>
                  </a:lnTo>
                  <a:lnTo>
                    <a:pt x="83" y="2123"/>
                  </a:lnTo>
                  <a:lnTo>
                    <a:pt x="87" y="2127"/>
                  </a:lnTo>
                  <a:lnTo>
                    <a:pt x="81" y="2132"/>
                  </a:lnTo>
                  <a:lnTo>
                    <a:pt x="83" y="2136"/>
                  </a:lnTo>
                  <a:lnTo>
                    <a:pt x="83" y="2141"/>
                  </a:lnTo>
                  <a:lnTo>
                    <a:pt x="77" y="2145"/>
                  </a:lnTo>
                  <a:lnTo>
                    <a:pt x="70" y="2150"/>
                  </a:lnTo>
                  <a:lnTo>
                    <a:pt x="70" y="2154"/>
                  </a:lnTo>
                  <a:lnTo>
                    <a:pt x="72" y="2159"/>
                  </a:lnTo>
                  <a:lnTo>
                    <a:pt x="81" y="2163"/>
                  </a:lnTo>
                  <a:lnTo>
                    <a:pt x="94" y="2168"/>
                  </a:lnTo>
                  <a:lnTo>
                    <a:pt x="94" y="2172"/>
                  </a:lnTo>
                  <a:lnTo>
                    <a:pt x="87" y="2177"/>
                  </a:lnTo>
                  <a:lnTo>
                    <a:pt x="77" y="2181"/>
                  </a:lnTo>
                  <a:lnTo>
                    <a:pt x="75" y="2186"/>
                  </a:lnTo>
                  <a:lnTo>
                    <a:pt x="77" y="2190"/>
                  </a:lnTo>
                  <a:lnTo>
                    <a:pt x="81" y="2195"/>
                  </a:lnTo>
                  <a:lnTo>
                    <a:pt x="85" y="2199"/>
                  </a:lnTo>
                  <a:lnTo>
                    <a:pt x="83" y="2204"/>
                  </a:lnTo>
                  <a:lnTo>
                    <a:pt x="79" y="2208"/>
                  </a:lnTo>
                  <a:lnTo>
                    <a:pt x="79" y="2213"/>
                  </a:lnTo>
                  <a:lnTo>
                    <a:pt x="77" y="2217"/>
                  </a:lnTo>
                  <a:lnTo>
                    <a:pt x="72" y="2222"/>
                  </a:lnTo>
                  <a:lnTo>
                    <a:pt x="72" y="2226"/>
                  </a:lnTo>
                  <a:lnTo>
                    <a:pt x="72" y="2231"/>
                  </a:lnTo>
                  <a:lnTo>
                    <a:pt x="75" y="2235"/>
                  </a:lnTo>
                  <a:lnTo>
                    <a:pt x="79" y="2240"/>
                  </a:lnTo>
                  <a:lnTo>
                    <a:pt x="94" y="2244"/>
                  </a:lnTo>
                  <a:lnTo>
                    <a:pt x="96" y="2249"/>
                  </a:lnTo>
                  <a:lnTo>
                    <a:pt x="85" y="2253"/>
                  </a:lnTo>
                  <a:lnTo>
                    <a:pt x="70" y="2258"/>
                  </a:lnTo>
                  <a:lnTo>
                    <a:pt x="68" y="2262"/>
                  </a:lnTo>
                  <a:lnTo>
                    <a:pt x="75" y="2267"/>
                  </a:lnTo>
                  <a:lnTo>
                    <a:pt x="87" y="2271"/>
                  </a:lnTo>
                  <a:lnTo>
                    <a:pt x="98" y="2276"/>
                  </a:lnTo>
                  <a:lnTo>
                    <a:pt x="98" y="2280"/>
                  </a:lnTo>
                  <a:lnTo>
                    <a:pt x="89" y="2285"/>
                  </a:lnTo>
                  <a:lnTo>
                    <a:pt x="81" y="2289"/>
                  </a:lnTo>
                  <a:lnTo>
                    <a:pt x="81" y="2294"/>
                  </a:lnTo>
                  <a:lnTo>
                    <a:pt x="85" y="2298"/>
                  </a:lnTo>
                  <a:lnTo>
                    <a:pt x="94" y="2303"/>
                  </a:lnTo>
                  <a:lnTo>
                    <a:pt x="89" y="2307"/>
                  </a:lnTo>
                  <a:lnTo>
                    <a:pt x="87" y="2312"/>
                  </a:lnTo>
                  <a:lnTo>
                    <a:pt x="87" y="2316"/>
                  </a:lnTo>
                  <a:lnTo>
                    <a:pt x="72" y="2321"/>
                  </a:lnTo>
                  <a:lnTo>
                    <a:pt x="70" y="2325"/>
                  </a:lnTo>
                  <a:lnTo>
                    <a:pt x="72" y="2330"/>
                  </a:lnTo>
                  <a:lnTo>
                    <a:pt x="75" y="2334"/>
                  </a:lnTo>
                  <a:lnTo>
                    <a:pt x="75" y="2339"/>
                  </a:lnTo>
                  <a:lnTo>
                    <a:pt x="79" y="2343"/>
                  </a:lnTo>
                  <a:lnTo>
                    <a:pt x="98" y="2348"/>
                  </a:lnTo>
                  <a:lnTo>
                    <a:pt x="104" y="2352"/>
                  </a:lnTo>
                  <a:lnTo>
                    <a:pt x="104" y="2357"/>
                  </a:lnTo>
                  <a:lnTo>
                    <a:pt x="89" y="2361"/>
                  </a:lnTo>
                  <a:lnTo>
                    <a:pt x="83" y="2366"/>
                  </a:lnTo>
                  <a:lnTo>
                    <a:pt x="72" y="2370"/>
                  </a:lnTo>
                  <a:lnTo>
                    <a:pt x="70" y="2375"/>
                  </a:lnTo>
                  <a:lnTo>
                    <a:pt x="66" y="2379"/>
                  </a:lnTo>
                  <a:lnTo>
                    <a:pt x="66" y="2384"/>
                  </a:lnTo>
                  <a:lnTo>
                    <a:pt x="66" y="2388"/>
                  </a:lnTo>
                  <a:lnTo>
                    <a:pt x="62" y="2393"/>
                  </a:lnTo>
                  <a:lnTo>
                    <a:pt x="55" y="2397"/>
                  </a:lnTo>
                  <a:lnTo>
                    <a:pt x="51" y="2402"/>
                  </a:lnTo>
                  <a:lnTo>
                    <a:pt x="49" y="2406"/>
                  </a:lnTo>
                  <a:lnTo>
                    <a:pt x="58" y="2411"/>
                  </a:lnTo>
                  <a:lnTo>
                    <a:pt x="68" y="2415"/>
                  </a:lnTo>
                  <a:lnTo>
                    <a:pt x="83" y="2420"/>
                  </a:lnTo>
                  <a:lnTo>
                    <a:pt x="94" y="2424"/>
                  </a:lnTo>
                  <a:lnTo>
                    <a:pt x="128" y="2429"/>
                  </a:lnTo>
                  <a:lnTo>
                    <a:pt x="151" y="2433"/>
                  </a:lnTo>
                  <a:lnTo>
                    <a:pt x="157" y="2438"/>
                  </a:lnTo>
                  <a:lnTo>
                    <a:pt x="157" y="2442"/>
                  </a:lnTo>
                  <a:lnTo>
                    <a:pt x="170" y="2447"/>
                  </a:lnTo>
                  <a:lnTo>
                    <a:pt x="183" y="2451"/>
                  </a:lnTo>
                  <a:lnTo>
                    <a:pt x="196" y="2456"/>
                  </a:lnTo>
                  <a:lnTo>
                    <a:pt x="206" y="2460"/>
                  </a:lnTo>
                  <a:lnTo>
                    <a:pt x="245" y="2465"/>
                  </a:lnTo>
                  <a:lnTo>
                    <a:pt x="272" y="2469"/>
                  </a:lnTo>
                  <a:lnTo>
                    <a:pt x="310" y="2474"/>
                  </a:lnTo>
                  <a:lnTo>
                    <a:pt x="389" y="2478"/>
                  </a:lnTo>
                  <a:lnTo>
                    <a:pt x="410" y="2483"/>
                  </a:lnTo>
                  <a:lnTo>
                    <a:pt x="412" y="2487"/>
                  </a:lnTo>
                  <a:lnTo>
                    <a:pt x="412" y="2492"/>
                  </a:lnTo>
                  <a:lnTo>
                    <a:pt x="408" y="2496"/>
                  </a:lnTo>
                  <a:lnTo>
                    <a:pt x="391" y="2501"/>
                  </a:lnTo>
                  <a:lnTo>
                    <a:pt x="376" y="2505"/>
                  </a:lnTo>
                  <a:lnTo>
                    <a:pt x="389" y="2510"/>
                  </a:lnTo>
                  <a:lnTo>
                    <a:pt x="389" y="2514"/>
                  </a:lnTo>
                  <a:lnTo>
                    <a:pt x="385" y="2519"/>
                  </a:lnTo>
                  <a:lnTo>
                    <a:pt x="374" y="2523"/>
                  </a:lnTo>
                  <a:lnTo>
                    <a:pt x="376" y="2528"/>
                  </a:lnTo>
                  <a:lnTo>
                    <a:pt x="361" y="2532"/>
                  </a:lnTo>
                  <a:lnTo>
                    <a:pt x="361" y="2537"/>
                  </a:lnTo>
                  <a:lnTo>
                    <a:pt x="359" y="2541"/>
                  </a:lnTo>
                  <a:lnTo>
                    <a:pt x="361" y="2546"/>
                  </a:lnTo>
                  <a:lnTo>
                    <a:pt x="366" y="2550"/>
                  </a:lnTo>
                  <a:lnTo>
                    <a:pt x="380" y="2555"/>
                  </a:lnTo>
                  <a:lnTo>
                    <a:pt x="400" y="2559"/>
                  </a:lnTo>
                  <a:lnTo>
                    <a:pt x="410" y="2564"/>
                  </a:lnTo>
                  <a:lnTo>
                    <a:pt x="427" y="2568"/>
                  </a:lnTo>
                  <a:lnTo>
                    <a:pt x="417" y="2573"/>
                  </a:lnTo>
                  <a:lnTo>
                    <a:pt x="402" y="2577"/>
                  </a:lnTo>
                  <a:lnTo>
                    <a:pt x="402" y="2582"/>
                  </a:lnTo>
                </a:path>
              </a:pathLst>
            </a:custGeom>
            <a:noFill/>
            <a:ln cap="flat" cmpd="sng" w="28575">
              <a:solidFill>
                <a:srgbClr val="0000FF"/>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1" name="Google Shape;431;p21"/>
            <p:cNvSpPr/>
            <p:nvPr/>
          </p:nvSpPr>
          <p:spPr>
            <a:xfrm>
              <a:off x="946" y="1340"/>
              <a:ext cx="171" cy="2785"/>
            </a:xfrm>
            <a:custGeom>
              <a:rect b="b" l="l" r="r" t="t"/>
              <a:pathLst>
                <a:path extrusionOk="0" h="2609" w="161">
                  <a:moveTo>
                    <a:pt x="148" y="0"/>
                  </a:moveTo>
                  <a:lnTo>
                    <a:pt x="146" y="4"/>
                  </a:lnTo>
                  <a:lnTo>
                    <a:pt x="146" y="9"/>
                  </a:lnTo>
                  <a:lnTo>
                    <a:pt x="146" y="13"/>
                  </a:lnTo>
                  <a:lnTo>
                    <a:pt x="146" y="18"/>
                  </a:lnTo>
                  <a:lnTo>
                    <a:pt x="148" y="22"/>
                  </a:lnTo>
                  <a:lnTo>
                    <a:pt x="148" y="27"/>
                  </a:lnTo>
                  <a:lnTo>
                    <a:pt x="151" y="31"/>
                  </a:lnTo>
                  <a:lnTo>
                    <a:pt x="153" y="36"/>
                  </a:lnTo>
                  <a:lnTo>
                    <a:pt x="155" y="40"/>
                  </a:lnTo>
                  <a:lnTo>
                    <a:pt x="155" y="45"/>
                  </a:lnTo>
                  <a:lnTo>
                    <a:pt x="157" y="49"/>
                  </a:lnTo>
                  <a:lnTo>
                    <a:pt x="157" y="54"/>
                  </a:lnTo>
                  <a:lnTo>
                    <a:pt x="157" y="58"/>
                  </a:lnTo>
                  <a:lnTo>
                    <a:pt x="157" y="63"/>
                  </a:lnTo>
                  <a:lnTo>
                    <a:pt x="159" y="67"/>
                  </a:lnTo>
                  <a:lnTo>
                    <a:pt x="159" y="72"/>
                  </a:lnTo>
                  <a:lnTo>
                    <a:pt x="159" y="76"/>
                  </a:lnTo>
                  <a:lnTo>
                    <a:pt x="159" y="81"/>
                  </a:lnTo>
                  <a:lnTo>
                    <a:pt x="159" y="85"/>
                  </a:lnTo>
                  <a:lnTo>
                    <a:pt x="159" y="90"/>
                  </a:lnTo>
                  <a:lnTo>
                    <a:pt x="157" y="94"/>
                  </a:lnTo>
                  <a:lnTo>
                    <a:pt x="157" y="99"/>
                  </a:lnTo>
                  <a:lnTo>
                    <a:pt x="157" y="103"/>
                  </a:lnTo>
                  <a:lnTo>
                    <a:pt x="157" y="108"/>
                  </a:lnTo>
                  <a:lnTo>
                    <a:pt x="157" y="112"/>
                  </a:lnTo>
                  <a:lnTo>
                    <a:pt x="157" y="117"/>
                  </a:lnTo>
                  <a:lnTo>
                    <a:pt x="157" y="121"/>
                  </a:lnTo>
                  <a:lnTo>
                    <a:pt x="159" y="126"/>
                  </a:lnTo>
                  <a:lnTo>
                    <a:pt x="159" y="130"/>
                  </a:lnTo>
                  <a:lnTo>
                    <a:pt x="159" y="135"/>
                  </a:lnTo>
                  <a:lnTo>
                    <a:pt x="159" y="139"/>
                  </a:lnTo>
                  <a:lnTo>
                    <a:pt x="159" y="144"/>
                  </a:lnTo>
                  <a:lnTo>
                    <a:pt x="159" y="148"/>
                  </a:lnTo>
                  <a:lnTo>
                    <a:pt x="159" y="153"/>
                  </a:lnTo>
                  <a:lnTo>
                    <a:pt x="157" y="157"/>
                  </a:lnTo>
                  <a:lnTo>
                    <a:pt x="157" y="162"/>
                  </a:lnTo>
                  <a:lnTo>
                    <a:pt x="155" y="166"/>
                  </a:lnTo>
                  <a:lnTo>
                    <a:pt x="153" y="171"/>
                  </a:lnTo>
                  <a:lnTo>
                    <a:pt x="151" y="175"/>
                  </a:lnTo>
                  <a:lnTo>
                    <a:pt x="146" y="180"/>
                  </a:lnTo>
                  <a:lnTo>
                    <a:pt x="142" y="184"/>
                  </a:lnTo>
                  <a:lnTo>
                    <a:pt x="138" y="189"/>
                  </a:lnTo>
                  <a:lnTo>
                    <a:pt x="131" y="193"/>
                  </a:lnTo>
                  <a:lnTo>
                    <a:pt x="121" y="198"/>
                  </a:lnTo>
                  <a:lnTo>
                    <a:pt x="114" y="202"/>
                  </a:lnTo>
                  <a:lnTo>
                    <a:pt x="106" y="207"/>
                  </a:lnTo>
                  <a:lnTo>
                    <a:pt x="87" y="211"/>
                  </a:lnTo>
                  <a:lnTo>
                    <a:pt x="76" y="216"/>
                  </a:lnTo>
                  <a:lnTo>
                    <a:pt x="64" y="220"/>
                  </a:lnTo>
                  <a:lnTo>
                    <a:pt x="59" y="225"/>
                  </a:lnTo>
                  <a:lnTo>
                    <a:pt x="47" y="229"/>
                  </a:lnTo>
                  <a:lnTo>
                    <a:pt x="38" y="234"/>
                  </a:lnTo>
                  <a:lnTo>
                    <a:pt x="36" y="238"/>
                  </a:lnTo>
                  <a:lnTo>
                    <a:pt x="30" y="243"/>
                  </a:lnTo>
                  <a:lnTo>
                    <a:pt x="23" y="247"/>
                  </a:lnTo>
                  <a:lnTo>
                    <a:pt x="17" y="252"/>
                  </a:lnTo>
                  <a:lnTo>
                    <a:pt x="13" y="256"/>
                  </a:lnTo>
                  <a:lnTo>
                    <a:pt x="13" y="261"/>
                  </a:lnTo>
                  <a:lnTo>
                    <a:pt x="8" y="265"/>
                  </a:lnTo>
                  <a:lnTo>
                    <a:pt x="6" y="270"/>
                  </a:lnTo>
                  <a:lnTo>
                    <a:pt x="6" y="274"/>
                  </a:lnTo>
                  <a:lnTo>
                    <a:pt x="6" y="279"/>
                  </a:lnTo>
                  <a:lnTo>
                    <a:pt x="6" y="283"/>
                  </a:lnTo>
                  <a:lnTo>
                    <a:pt x="4" y="288"/>
                  </a:lnTo>
                  <a:lnTo>
                    <a:pt x="4" y="292"/>
                  </a:lnTo>
                  <a:lnTo>
                    <a:pt x="4" y="297"/>
                  </a:lnTo>
                  <a:lnTo>
                    <a:pt x="4" y="301"/>
                  </a:lnTo>
                  <a:lnTo>
                    <a:pt x="4" y="306"/>
                  </a:lnTo>
                  <a:lnTo>
                    <a:pt x="4" y="310"/>
                  </a:lnTo>
                  <a:lnTo>
                    <a:pt x="4" y="315"/>
                  </a:lnTo>
                  <a:lnTo>
                    <a:pt x="6" y="319"/>
                  </a:lnTo>
                  <a:lnTo>
                    <a:pt x="6" y="324"/>
                  </a:lnTo>
                  <a:lnTo>
                    <a:pt x="6" y="328"/>
                  </a:lnTo>
                  <a:lnTo>
                    <a:pt x="6" y="333"/>
                  </a:lnTo>
                  <a:lnTo>
                    <a:pt x="6" y="337"/>
                  </a:lnTo>
                  <a:lnTo>
                    <a:pt x="6" y="342"/>
                  </a:lnTo>
                  <a:lnTo>
                    <a:pt x="4" y="346"/>
                  </a:lnTo>
                  <a:lnTo>
                    <a:pt x="4" y="351"/>
                  </a:lnTo>
                  <a:lnTo>
                    <a:pt x="6" y="355"/>
                  </a:lnTo>
                  <a:lnTo>
                    <a:pt x="6" y="360"/>
                  </a:lnTo>
                  <a:lnTo>
                    <a:pt x="8" y="364"/>
                  </a:lnTo>
                  <a:lnTo>
                    <a:pt x="8" y="369"/>
                  </a:lnTo>
                  <a:lnTo>
                    <a:pt x="10" y="373"/>
                  </a:lnTo>
                  <a:lnTo>
                    <a:pt x="13" y="378"/>
                  </a:lnTo>
                  <a:lnTo>
                    <a:pt x="13" y="382"/>
                  </a:lnTo>
                  <a:lnTo>
                    <a:pt x="13" y="387"/>
                  </a:lnTo>
                  <a:lnTo>
                    <a:pt x="13" y="391"/>
                  </a:lnTo>
                  <a:lnTo>
                    <a:pt x="13" y="396"/>
                  </a:lnTo>
                  <a:lnTo>
                    <a:pt x="13" y="400"/>
                  </a:lnTo>
                  <a:lnTo>
                    <a:pt x="10" y="405"/>
                  </a:lnTo>
                  <a:lnTo>
                    <a:pt x="10" y="409"/>
                  </a:lnTo>
                  <a:lnTo>
                    <a:pt x="8" y="414"/>
                  </a:lnTo>
                  <a:lnTo>
                    <a:pt x="8" y="418"/>
                  </a:lnTo>
                  <a:lnTo>
                    <a:pt x="8" y="423"/>
                  </a:lnTo>
                  <a:lnTo>
                    <a:pt x="10" y="427"/>
                  </a:lnTo>
                  <a:lnTo>
                    <a:pt x="10" y="432"/>
                  </a:lnTo>
                  <a:lnTo>
                    <a:pt x="13" y="436"/>
                  </a:lnTo>
                  <a:lnTo>
                    <a:pt x="13" y="441"/>
                  </a:lnTo>
                  <a:lnTo>
                    <a:pt x="13" y="445"/>
                  </a:lnTo>
                  <a:lnTo>
                    <a:pt x="13" y="450"/>
                  </a:lnTo>
                  <a:lnTo>
                    <a:pt x="15" y="454"/>
                  </a:lnTo>
                  <a:lnTo>
                    <a:pt x="15" y="459"/>
                  </a:lnTo>
                  <a:lnTo>
                    <a:pt x="15" y="463"/>
                  </a:lnTo>
                  <a:lnTo>
                    <a:pt x="17" y="468"/>
                  </a:lnTo>
                  <a:lnTo>
                    <a:pt x="17" y="472"/>
                  </a:lnTo>
                  <a:lnTo>
                    <a:pt x="17" y="477"/>
                  </a:lnTo>
                  <a:lnTo>
                    <a:pt x="17" y="481"/>
                  </a:lnTo>
                  <a:lnTo>
                    <a:pt x="19" y="486"/>
                  </a:lnTo>
                  <a:lnTo>
                    <a:pt x="19" y="490"/>
                  </a:lnTo>
                  <a:lnTo>
                    <a:pt x="19" y="495"/>
                  </a:lnTo>
                  <a:lnTo>
                    <a:pt x="19" y="499"/>
                  </a:lnTo>
                  <a:lnTo>
                    <a:pt x="19" y="504"/>
                  </a:lnTo>
                  <a:lnTo>
                    <a:pt x="19" y="508"/>
                  </a:lnTo>
                  <a:lnTo>
                    <a:pt x="19" y="513"/>
                  </a:lnTo>
                  <a:lnTo>
                    <a:pt x="19" y="517"/>
                  </a:lnTo>
                  <a:lnTo>
                    <a:pt x="19" y="522"/>
                  </a:lnTo>
                  <a:lnTo>
                    <a:pt x="19" y="526"/>
                  </a:lnTo>
                  <a:lnTo>
                    <a:pt x="21" y="530"/>
                  </a:lnTo>
                  <a:lnTo>
                    <a:pt x="19" y="535"/>
                  </a:lnTo>
                  <a:lnTo>
                    <a:pt x="17" y="539"/>
                  </a:lnTo>
                  <a:lnTo>
                    <a:pt x="19" y="544"/>
                  </a:lnTo>
                  <a:lnTo>
                    <a:pt x="19" y="548"/>
                  </a:lnTo>
                  <a:lnTo>
                    <a:pt x="19" y="553"/>
                  </a:lnTo>
                  <a:lnTo>
                    <a:pt x="19" y="557"/>
                  </a:lnTo>
                  <a:lnTo>
                    <a:pt x="17" y="562"/>
                  </a:lnTo>
                  <a:lnTo>
                    <a:pt x="17" y="566"/>
                  </a:lnTo>
                  <a:lnTo>
                    <a:pt x="17" y="571"/>
                  </a:lnTo>
                  <a:lnTo>
                    <a:pt x="17" y="575"/>
                  </a:lnTo>
                  <a:lnTo>
                    <a:pt x="17" y="580"/>
                  </a:lnTo>
                  <a:lnTo>
                    <a:pt x="21" y="584"/>
                  </a:lnTo>
                  <a:lnTo>
                    <a:pt x="21" y="589"/>
                  </a:lnTo>
                  <a:lnTo>
                    <a:pt x="21" y="593"/>
                  </a:lnTo>
                  <a:lnTo>
                    <a:pt x="21" y="598"/>
                  </a:lnTo>
                  <a:lnTo>
                    <a:pt x="21" y="602"/>
                  </a:lnTo>
                  <a:lnTo>
                    <a:pt x="19" y="607"/>
                  </a:lnTo>
                  <a:lnTo>
                    <a:pt x="19" y="611"/>
                  </a:lnTo>
                  <a:lnTo>
                    <a:pt x="21" y="616"/>
                  </a:lnTo>
                  <a:lnTo>
                    <a:pt x="21" y="620"/>
                  </a:lnTo>
                  <a:lnTo>
                    <a:pt x="21" y="625"/>
                  </a:lnTo>
                  <a:lnTo>
                    <a:pt x="23" y="629"/>
                  </a:lnTo>
                  <a:lnTo>
                    <a:pt x="23" y="634"/>
                  </a:lnTo>
                  <a:lnTo>
                    <a:pt x="23" y="638"/>
                  </a:lnTo>
                  <a:lnTo>
                    <a:pt x="23" y="643"/>
                  </a:lnTo>
                  <a:lnTo>
                    <a:pt x="25" y="647"/>
                  </a:lnTo>
                  <a:lnTo>
                    <a:pt x="25" y="652"/>
                  </a:lnTo>
                  <a:lnTo>
                    <a:pt x="25" y="656"/>
                  </a:lnTo>
                  <a:lnTo>
                    <a:pt x="27" y="661"/>
                  </a:lnTo>
                  <a:lnTo>
                    <a:pt x="27" y="665"/>
                  </a:lnTo>
                  <a:lnTo>
                    <a:pt x="30" y="670"/>
                  </a:lnTo>
                  <a:lnTo>
                    <a:pt x="30" y="674"/>
                  </a:lnTo>
                  <a:lnTo>
                    <a:pt x="30" y="679"/>
                  </a:lnTo>
                  <a:lnTo>
                    <a:pt x="30" y="683"/>
                  </a:lnTo>
                  <a:lnTo>
                    <a:pt x="30" y="688"/>
                  </a:lnTo>
                  <a:lnTo>
                    <a:pt x="30" y="692"/>
                  </a:lnTo>
                  <a:lnTo>
                    <a:pt x="30" y="697"/>
                  </a:lnTo>
                  <a:lnTo>
                    <a:pt x="30" y="701"/>
                  </a:lnTo>
                  <a:lnTo>
                    <a:pt x="30" y="706"/>
                  </a:lnTo>
                  <a:lnTo>
                    <a:pt x="30" y="710"/>
                  </a:lnTo>
                  <a:lnTo>
                    <a:pt x="30" y="715"/>
                  </a:lnTo>
                  <a:lnTo>
                    <a:pt x="32" y="719"/>
                  </a:lnTo>
                  <a:lnTo>
                    <a:pt x="32" y="724"/>
                  </a:lnTo>
                  <a:lnTo>
                    <a:pt x="32" y="728"/>
                  </a:lnTo>
                  <a:lnTo>
                    <a:pt x="32" y="733"/>
                  </a:lnTo>
                  <a:lnTo>
                    <a:pt x="30" y="737"/>
                  </a:lnTo>
                  <a:lnTo>
                    <a:pt x="30" y="742"/>
                  </a:lnTo>
                  <a:lnTo>
                    <a:pt x="30" y="746"/>
                  </a:lnTo>
                  <a:lnTo>
                    <a:pt x="32" y="751"/>
                  </a:lnTo>
                  <a:lnTo>
                    <a:pt x="32" y="755"/>
                  </a:lnTo>
                  <a:lnTo>
                    <a:pt x="32" y="760"/>
                  </a:lnTo>
                  <a:lnTo>
                    <a:pt x="32" y="764"/>
                  </a:lnTo>
                  <a:lnTo>
                    <a:pt x="32" y="769"/>
                  </a:lnTo>
                  <a:lnTo>
                    <a:pt x="32" y="773"/>
                  </a:lnTo>
                  <a:lnTo>
                    <a:pt x="34" y="778"/>
                  </a:lnTo>
                  <a:lnTo>
                    <a:pt x="34" y="782"/>
                  </a:lnTo>
                  <a:lnTo>
                    <a:pt x="36" y="787"/>
                  </a:lnTo>
                  <a:lnTo>
                    <a:pt x="38" y="791"/>
                  </a:lnTo>
                  <a:lnTo>
                    <a:pt x="40" y="796"/>
                  </a:lnTo>
                  <a:lnTo>
                    <a:pt x="42" y="800"/>
                  </a:lnTo>
                  <a:lnTo>
                    <a:pt x="44" y="805"/>
                  </a:lnTo>
                  <a:lnTo>
                    <a:pt x="44" y="809"/>
                  </a:lnTo>
                  <a:lnTo>
                    <a:pt x="47" y="814"/>
                  </a:lnTo>
                  <a:lnTo>
                    <a:pt x="49" y="818"/>
                  </a:lnTo>
                  <a:lnTo>
                    <a:pt x="51" y="823"/>
                  </a:lnTo>
                  <a:lnTo>
                    <a:pt x="57" y="827"/>
                  </a:lnTo>
                  <a:lnTo>
                    <a:pt x="61" y="832"/>
                  </a:lnTo>
                  <a:lnTo>
                    <a:pt x="68" y="836"/>
                  </a:lnTo>
                  <a:lnTo>
                    <a:pt x="74" y="841"/>
                  </a:lnTo>
                  <a:lnTo>
                    <a:pt x="83" y="845"/>
                  </a:lnTo>
                  <a:lnTo>
                    <a:pt x="93" y="850"/>
                  </a:lnTo>
                  <a:lnTo>
                    <a:pt x="102" y="854"/>
                  </a:lnTo>
                  <a:lnTo>
                    <a:pt x="114" y="859"/>
                  </a:lnTo>
                  <a:lnTo>
                    <a:pt x="127" y="863"/>
                  </a:lnTo>
                  <a:lnTo>
                    <a:pt x="142" y="868"/>
                  </a:lnTo>
                  <a:lnTo>
                    <a:pt x="153" y="872"/>
                  </a:lnTo>
                  <a:lnTo>
                    <a:pt x="159" y="877"/>
                  </a:lnTo>
                  <a:lnTo>
                    <a:pt x="161" y="881"/>
                  </a:lnTo>
                  <a:lnTo>
                    <a:pt x="161" y="886"/>
                  </a:lnTo>
                  <a:lnTo>
                    <a:pt x="159" y="890"/>
                  </a:lnTo>
                  <a:lnTo>
                    <a:pt x="157" y="895"/>
                  </a:lnTo>
                  <a:lnTo>
                    <a:pt x="151" y="899"/>
                  </a:lnTo>
                  <a:lnTo>
                    <a:pt x="151" y="904"/>
                  </a:lnTo>
                  <a:lnTo>
                    <a:pt x="144" y="908"/>
                  </a:lnTo>
                  <a:lnTo>
                    <a:pt x="144" y="913"/>
                  </a:lnTo>
                  <a:lnTo>
                    <a:pt x="142" y="917"/>
                  </a:lnTo>
                  <a:lnTo>
                    <a:pt x="140" y="922"/>
                  </a:lnTo>
                  <a:lnTo>
                    <a:pt x="136" y="926"/>
                  </a:lnTo>
                  <a:lnTo>
                    <a:pt x="134" y="931"/>
                  </a:lnTo>
                  <a:lnTo>
                    <a:pt x="131" y="935"/>
                  </a:lnTo>
                  <a:lnTo>
                    <a:pt x="127" y="940"/>
                  </a:lnTo>
                  <a:lnTo>
                    <a:pt x="127" y="944"/>
                  </a:lnTo>
                  <a:lnTo>
                    <a:pt x="125" y="949"/>
                  </a:lnTo>
                  <a:lnTo>
                    <a:pt x="123" y="953"/>
                  </a:lnTo>
                  <a:lnTo>
                    <a:pt x="121" y="958"/>
                  </a:lnTo>
                  <a:lnTo>
                    <a:pt x="117" y="962"/>
                  </a:lnTo>
                  <a:lnTo>
                    <a:pt x="112" y="967"/>
                  </a:lnTo>
                  <a:lnTo>
                    <a:pt x="110" y="971"/>
                  </a:lnTo>
                  <a:lnTo>
                    <a:pt x="108" y="976"/>
                  </a:lnTo>
                  <a:lnTo>
                    <a:pt x="106" y="980"/>
                  </a:lnTo>
                  <a:lnTo>
                    <a:pt x="104" y="985"/>
                  </a:lnTo>
                  <a:lnTo>
                    <a:pt x="102" y="989"/>
                  </a:lnTo>
                  <a:lnTo>
                    <a:pt x="100" y="994"/>
                  </a:lnTo>
                  <a:lnTo>
                    <a:pt x="98" y="998"/>
                  </a:lnTo>
                  <a:lnTo>
                    <a:pt x="98" y="1003"/>
                  </a:lnTo>
                  <a:lnTo>
                    <a:pt x="98" y="1007"/>
                  </a:lnTo>
                  <a:lnTo>
                    <a:pt x="95" y="1012"/>
                  </a:lnTo>
                  <a:lnTo>
                    <a:pt x="95" y="1016"/>
                  </a:lnTo>
                  <a:lnTo>
                    <a:pt x="95" y="1021"/>
                  </a:lnTo>
                  <a:lnTo>
                    <a:pt x="93" y="1025"/>
                  </a:lnTo>
                  <a:lnTo>
                    <a:pt x="93" y="1030"/>
                  </a:lnTo>
                  <a:lnTo>
                    <a:pt x="93" y="1034"/>
                  </a:lnTo>
                  <a:lnTo>
                    <a:pt x="87" y="1039"/>
                  </a:lnTo>
                  <a:lnTo>
                    <a:pt x="85" y="1043"/>
                  </a:lnTo>
                  <a:lnTo>
                    <a:pt x="83" y="1048"/>
                  </a:lnTo>
                  <a:lnTo>
                    <a:pt x="78" y="1052"/>
                  </a:lnTo>
                  <a:lnTo>
                    <a:pt x="76" y="1057"/>
                  </a:lnTo>
                  <a:lnTo>
                    <a:pt x="72" y="1061"/>
                  </a:lnTo>
                  <a:lnTo>
                    <a:pt x="68" y="1066"/>
                  </a:lnTo>
                  <a:lnTo>
                    <a:pt x="66" y="1070"/>
                  </a:lnTo>
                  <a:lnTo>
                    <a:pt x="64" y="1075"/>
                  </a:lnTo>
                  <a:lnTo>
                    <a:pt x="59" y="1079"/>
                  </a:lnTo>
                  <a:lnTo>
                    <a:pt x="57" y="1084"/>
                  </a:lnTo>
                  <a:lnTo>
                    <a:pt x="55" y="1088"/>
                  </a:lnTo>
                  <a:lnTo>
                    <a:pt x="53" y="1093"/>
                  </a:lnTo>
                  <a:lnTo>
                    <a:pt x="51" y="1097"/>
                  </a:lnTo>
                  <a:lnTo>
                    <a:pt x="51" y="1102"/>
                  </a:lnTo>
                  <a:lnTo>
                    <a:pt x="49" y="1106"/>
                  </a:lnTo>
                  <a:lnTo>
                    <a:pt x="47" y="1111"/>
                  </a:lnTo>
                  <a:lnTo>
                    <a:pt x="47" y="1115"/>
                  </a:lnTo>
                  <a:lnTo>
                    <a:pt x="47" y="1120"/>
                  </a:lnTo>
                  <a:lnTo>
                    <a:pt x="44" y="1124"/>
                  </a:lnTo>
                  <a:lnTo>
                    <a:pt x="44" y="1129"/>
                  </a:lnTo>
                  <a:lnTo>
                    <a:pt x="42" y="1133"/>
                  </a:lnTo>
                  <a:lnTo>
                    <a:pt x="42" y="1138"/>
                  </a:lnTo>
                  <a:lnTo>
                    <a:pt x="40" y="1142"/>
                  </a:lnTo>
                  <a:lnTo>
                    <a:pt x="40" y="1147"/>
                  </a:lnTo>
                  <a:lnTo>
                    <a:pt x="38" y="1151"/>
                  </a:lnTo>
                  <a:lnTo>
                    <a:pt x="38" y="1156"/>
                  </a:lnTo>
                  <a:lnTo>
                    <a:pt x="38" y="1160"/>
                  </a:lnTo>
                  <a:lnTo>
                    <a:pt x="38" y="1165"/>
                  </a:lnTo>
                  <a:lnTo>
                    <a:pt x="38" y="1169"/>
                  </a:lnTo>
                  <a:lnTo>
                    <a:pt x="36" y="1174"/>
                  </a:lnTo>
                  <a:lnTo>
                    <a:pt x="36" y="1178"/>
                  </a:lnTo>
                  <a:lnTo>
                    <a:pt x="34" y="1183"/>
                  </a:lnTo>
                  <a:lnTo>
                    <a:pt x="32" y="1187"/>
                  </a:lnTo>
                  <a:lnTo>
                    <a:pt x="32" y="1192"/>
                  </a:lnTo>
                  <a:lnTo>
                    <a:pt x="30" y="1196"/>
                  </a:lnTo>
                  <a:lnTo>
                    <a:pt x="30" y="1201"/>
                  </a:lnTo>
                  <a:lnTo>
                    <a:pt x="30" y="1205"/>
                  </a:lnTo>
                  <a:lnTo>
                    <a:pt x="30" y="1210"/>
                  </a:lnTo>
                  <a:lnTo>
                    <a:pt x="30" y="1214"/>
                  </a:lnTo>
                  <a:lnTo>
                    <a:pt x="27" y="1219"/>
                  </a:lnTo>
                  <a:lnTo>
                    <a:pt x="27" y="1223"/>
                  </a:lnTo>
                  <a:lnTo>
                    <a:pt x="27" y="1228"/>
                  </a:lnTo>
                  <a:lnTo>
                    <a:pt x="25" y="1232"/>
                  </a:lnTo>
                  <a:lnTo>
                    <a:pt x="25" y="1237"/>
                  </a:lnTo>
                  <a:lnTo>
                    <a:pt x="25" y="1241"/>
                  </a:lnTo>
                  <a:lnTo>
                    <a:pt x="25" y="1246"/>
                  </a:lnTo>
                  <a:lnTo>
                    <a:pt x="23" y="1250"/>
                  </a:lnTo>
                  <a:lnTo>
                    <a:pt x="23" y="1255"/>
                  </a:lnTo>
                  <a:lnTo>
                    <a:pt x="23" y="1259"/>
                  </a:lnTo>
                  <a:lnTo>
                    <a:pt x="23" y="1264"/>
                  </a:lnTo>
                  <a:lnTo>
                    <a:pt x="23" y="1268"/>
                  </a:lnTo>
                  <a:lnTo>
                    <a:pt x="25" y="1273"/>
                  </a:lnTo>
                  <a:lnTo>
                    <a:pt x="25" y="1277"/>
                  </a:lnTo>
                  <a:lnTo>
                    <a:pt x="25" y="1282"/>
                  </a:lnTo>
                  <a:lnTo>
                    <a:pt x="25" y="1286"/>
                  </a:lnTo>
                  <a:lnTo>
                    <a:pt x="27" y="1291"/>
                  </a:lnTo>
                  <a:lnTo>
                    <a:pt x="27" y="1295"/>
                  </a:lnTo>
                  <a:lnTo>
                    <a:pt x="30" y="1300"/>
                  </a:lnTo>
                  <a:lnTo>
                    <a:pt x="30" y="1304"/>
                  </a:lnTo>
                  <a:lnTo>
                    <a:pt x="30" y="1309"/>
                  </a:lnTo>
                  <a:lnTo>
                    <a:pt x="32" y="1313"/>
                  </a:lnTo>
                  <a:lnTo>
                    <a:pt x="34" y="1318"/>
                  </a:lnTo>
                  <a:lnTo>
                    <a:pt x="32" y="1322"/>
                  </a:lnTo>
                  <a:lnTo>
                    <a:pt x="32" y="1327"/>
                  </a:lnTo>
                  <a:lnTo>
                    <a:pt x="32" y="1331"/>
                  </a:lnTo>
                  <a:lnTo>
                    <a:pt x="30" y="1336"/>
                  </a:lnTo>
                  <a:lnTo>
                    <a:pt x="27" y="1340"/>
                  </a:lnTo>
                  <a:lnTo>
                    <a:pt x="27" y="1345"/>
                  </a:lnTo>
                  <a:lnTo>
                    <a:pt x="27" y="1349"/>
                  </a:lnTo>
                  <a:lnTo>
                    <a:pt x="27" y="1354"/>
                  </a:lnTo>
                  <a:lnTo>
                    <a:pt x="25" y="1358"/>
                  </a:lnTo>
                  <a:lnTo>
                    <a:pt x="25" y="1363"/>
                  </a:lnTo>
                  <a:lnTo>
                    <a:pt x="25" y="1367"/>
                  </a:lnTo>
                  <a:lnTo>
                    <a:pt x="25" y="1372"/>
                  </a:lnTo>
                  <a:lnTo>
                    <a:pt x="25" y="1376"/>
                  </a:lnTo>
                  <a:lnTo>
                    <a:pt x="25" y="1381"/>
                  </a:lnTo>
                  <a:lnTo>
                    <a:pt x="25" y="1385"/>
                  </a:lnTo>
                  <a:lnTo>
                    <a:pt x="25" y="1390"/>
                  </a:lnTo>
                  <a:lnTo>
                    <a:pt x="25" y="1394"/>
                  </a:lnTo>
                  <a:lnTo>
                    <a:pt x="25" y="1399"/>
                  </a:lnTo>
                  <a:lnTo>
                    <a:pt x="23" y="1403"/>
                  </a:lnTo>
                  <a:lnTo>
                    <a:pt x="23" y="1408"/>
                  </a:lnTo>
                  <a:lnTo>
                    <a:pt x="23" y="1412"/>
                  </a:lnTo>
                  <a:lnTo>
                    <a:pt x="23" y="1417"/>
                  </a:lnTo>
                  <a:lnTo>
                    <a:pt x="23" y="1421"/>
                  </a:lnTo>
                  <a:lnTo>
                    <a:pt x="23" y="1426"/>
                  </a:lnTo>
                  <a:lnTo>
                    <a:pt x="23" y="1430"/>
                  </a:lnTo>
                  <a:lnTo>
                    <a:pt x="23" y="1435"/>
                  </a:lnTo>
                  <a:lnTo>
                    <a:pt x="23" y="1439"/>
                  </a:lnTo>
                  <a:lnTo>
                    <a:pt x="23" y="1444"/>
                  </a:lnTo>
                  <a:lnTo>
                    <a:pt x="23" y="1448"/>
                  </a:lnTo>
                  <a:lnTo>
                    <a:pt x="23" y="1453"/>
                  </a:lnTo>
                  <a:lnTo>
                    <a:pt x="23" y="1457"/>
                  </a:lnTo>
                  <a:lnTo>
                    <a:pt x="23" y="1462"/>
                  </a:lnTo>
                  <a:lnTo>
                    <a:pt x="21" y="1466"/>
                  </a:lnTo>
                  <a:lnTo>
                    <a:pt x="23" y="1471"/>
                  </a:lnTo>
                  <a:lnTo>
                    <a:pt x="23" y="1475"/>
                  </a:lnTo>
                  <a:lnTo>
                    <a:pt x="23" y="1480"/>
                  </a:lnTo>
                  <a:lnTo>
                    <a:pt x="23" y="1484"/>
                  </a:lnTo>
                  <a:lnTo>
                    <a:pt x="23" y="1489"/>
                  </a:lnTo>
                  <a:lnTo>
                    <a:pt x="23" y="1493"/>
                  </a:lnTo>
                  <a:lnTo>
                    <a:pt x="23" y="1498"/>
                  </a:lnTo>
                  <a:lnTo>
                    <a:pt x="23" y="1502"/>
                  </a:lnTo>
                  <a:lnTo>
                    <a:pt x="23" y="1507"/>
                  </a:lnTo>
                  <a:lnTo>
                    <a:pt x="23" y="1511"/>
                  </a:lnTo>
                  <a:lnTo>
                    <a:pt x="23" y="1516"/>
                  </a:lnTo>
                  <a:lnTo>
                    <a:pt x="21" y="1520"/>
                  </a:lnTo>
                  <a:lnTo>
                    <a:pt x="23" y="1525"/>
                  </a:lnTo>
                  <a:lnTo>
                    <a:pt x="21" y="1529"/>
                  </a:lnTo>
                  <a:lnTo>
                    <a:pt x="21" y="1534"/>
                  </a:lnTo>
                  <a:lnTo>
                    <a:pt x="21" y="1538"/>
                  </a:lnTo>
                  <a:lnTo>
                    <a:pt x="21" y="1543"/>
                  </a:lnTo>
                  <a:lnTo>
                    <a:pt x="19" y="1547"/>
                  </a:lnTo>
                  <a:lnTo>
                    <a:pt x="19" y="1552"/>
                  </a:lnTo>
                  <a:lnTo>
                    <a:pt x="19" y="1556"/>
                  </a:lnTo>
                  <a:lnTo>
                    <a:pt x="19" y="1561"/>
                  </a:lnTo>
                  <a:lnTo>
                    <a:pt x="17" y="1565"/>
                  </a:lnTo>
                  <a:lnTo>
                    <a:pt x="19" y="1570"/>
                  </a:lnTo>
                  <a:lnTo>
                    <a:pt x="19" y="1574"/>
                  </a:lnTo>
                  <a:lnTo>
                    <a:pt x="19" y="1578"/>
                  </a:lnTo>
                  <a:lnTo>
                    <a:pt x="19" y="1583"/>
                  </a:lnTo>
                  <a:lnTo>
                    <a:pt x="19" y="1587"/>
                  </a:lnTo>
                  <a:lnTo>
                    <a:pt x="19" y="1592"/>
                  </a:lnTo>
                  <a:lnTo>
                    <a:pt x="19" y="1596"/>
                  </a:lnTo>
                  <a:lnTo>
                    <a:pt x="19" y="1601"/>
                  </a:lnTo>
                  <a:lnTo>
                    <a:pt x="19" y="1605"/>
                  </a:lnTo>
                  <a:lnTo>
                    <a:pt x="19" y="1610"/>
                  </a:lnTo>
                  <a:lnTo>
                    <a:pt x="21" y="1614"/>
                  </a:lnTo>
                  <a:lnTo>
                    <a:pt x="21" y="1619"/>
                  </a:lnTo>
                  <a:lnTo>
                    <a:pt x="21" y="1623"/>
                  </a:lnTo>
                  <a:lnTo>
                    <a:pt x="21" y="1628"/>
                  </a:lnTo>
                  <a:lnTo>
                    <a:pt x="21" y="1632"/>
                  </a:lnTo>
                  <a:lnTo>
                    <a:pt x="21" y="1637"/>
                  </a:lnTo>
                  <a:lnTo>
                    <a:pt x="21" y="1641"/>
                  </a:lnTo>
                  <a:lnTo>
                    <a:pt x="21" y="1646"/>
                  </a:lnTo>
                  <a:lnTo>
                    <a:pt x="21" y="1650"/>
                  </a:lnTo>
                  <a:lnTo>
                    <a:pt x="21" y="1655"/>
                  </a:lnTo>
                  <a:lnTo>
                    <a:pt x="21" y="1659"/>
                  </a:lnTo>
                  <a:lnTo>
                    <a:pt x="21" y="1664"/>
                  </a:lnTo>
                  <a:lnTo>
                    <a:pt x="21" y="1668"/>
                  </a:lnTo>
                  <a:lnTo>
                    <a:pt x="21" y="1673"/>
                  </a:lnTo>
                  <a:lnTo>
                    <a:pt x="21" y="1677"/>
                  </a:lnTo>
                  <a:lnTo>
                    <a:pt x="21" y="1682"/>
                  </a:lnTo>
                  <a:lnTo>
                    <a:pt x="21" y="1686"/>
                  </a:lnTo>
                  <a:lnTo>
                    <a:pt x="21" y="1691"/>
                  </a:lnTo>
                  <a:lnTo>
                    <a:pt x="21" y="1695"/>
                  </a:lnTo>
                  <a:lnTo>
                    <a:pt x="21" y="1700"/>
                  </a:lnTo>
                  <a:lnTo>
                    <a:pt x="21" y="1704"/>
                  </a:lnTo>
                  <a:lnTo>
                    <a:pt x="21" y="1709"/>
                  </a:lnTo>
                  <a:lnTo>
                    <a:pt x="21" y="1713"/>
                  </a:lnTo>
                  <a:lnTo>
                    <a:pt x="21" y="1718"/>
                  </a:lnTo>
                  <a:lnTo>
                    <a:pt x="21" y="1722"/>
                  </a:lnTo>
                  <a:lnTo>
                    <a:pt x="21" y="1727"/>
                  </a:lnTo>
                  <a:lnTo>
                    <a:pt x="21" y="1731"/>
                  </a:lnTo>
                  <a:lnTo>
                    <a:pt x="21" y="1736"/>
                  </a:lnTo>
                  <a:lnTo>
                    <a:pt x="19" y="1740"/>
                  </a:lnTo>
                  <a:lnTo>
                    <a:pt x="19" y="1745"/>
                  </a:lnTo>
                  <a:lnTo>
                    <a:pt x="19" y="1749"/>
                  </a:lnTo>
                  <a:lnTo>
                    <a:pt x="19" y="1754"/>
                  </a:lnTo>
                  <a:lnTo>
                    <a:pt x="19" y="1758"/>
                  </a:lnTo>
                  <a:lnTo>
                    <a:pt x="17" y="1763"/>
                  </a:lnTo>
                  <a:lnTo>
                    <a:pt x="17" y="1767"/>
                  </a:lnTo>
                  <a:lnTo>
                    <a:pt x="17" y="1772"/>
                  </a:lnTo>
                  <a:lnTo>
                    <a:pt x="17" y="1776"/>
                  </a:lnTo>
                  <a:lnTo>
                    <a:pt x="17" y="1781"/>
                  </a:lnTo>
                  <a:lnTo>
                    <a:pt x="17" y="1785"/>
                  </a:lnTo>
                  <a:lnTo>
                    <a:pt x="19" y="1790"/>
                  </a:lnTo>
                  <a:lnTo>
                    <a:pt x="17" y="1794"/>
                  </a:lnTo>
                  <a:lnTo>
                    <a:pt x="17" y="1799"/>
                  </a:lnTo>
                  <a:lnTo>
                    <a:pt x="17" y="1803"/>
                  </a:lnTo>
                  <a:lnTo>
                    <a:pt x="17" y="1808"/>
                  </a:lnTo>
                  <a:lnTo>
                    <a:pt x="17" y="1812"/>
                  </a:lnTo>
                  <a:lnTo>
                    <a:pt x="17" y="1817"/>
                  </a:lnTo>
                  <a:lnTo>
                    <a:pt x="17" y="1821"/>
                  </a:lnTo>
                  <a:lnTo>
                    <a:pt x="17" y="1826"/>
                  </a:lnTo>
                  <a:lnTo>
                    <a:pt x="17" y="1830"/>
                  </a:lnTo>
                  <a:lnTo>
                    <a:pt x="17" y="1835"/>
                  </a:lnTo>
                  <a:lnTo>
                    <a:pt x="17" y="1839"/>
                  </a:lnTo>
                  <a:lnTo>
                    <a:pt x="17" y="1844"/>
                  </a:lnTo>
                  <a:lnTo>
                    <a:pt x="17" y="1848"/>
                  </a:lnTo>
                  <a:lnTo>
                    <a:pt x="17" y="1853"/>
                  </a:lnTo>
                  <a:lnTo>
                    <a:pt x="17" y="1857"/>
                  </a:lnTo>
                  <a:lnTo>
                    <a:pt x="17" y="1862"/>
                  </a:lnTo>
                  <a:lnTo>
                    <a:pt x="15" y="1866"/>
                  </a:lnTo>
                  <a:lnTo>
                    <a:pt x="15" y="1871"/>
                  </a:lnTo>
                  <a:lnTo>
                    <a:pt x="15" y="1875"/>
                  </a:lnTo>
                  <a:lnTo>
                    <a:pt x="13" y="1880"/>
                  </a:lnTo>
                  <a:lnTo>
                    <a:pt x="10" y="1884"/>
                  </a:lnTo>
                  <a:lnTo>
                    <a:pt x="10" y="1889"/>
                  </a:lnTo>
                  <a:lnTo>
                    <a:pt x="10" y="1893"/>
                  </a:lnTo>
                  <a:lnTo>
                    <a:pt x="10" y="1898"/>
                  </a:lnTo>
                  <a:lnTo>
                    <a:pt x="10" y="1902"/>
                  </a:lnTo>
                  <a:lnTo>
                    <a:pt x="10" y="1907"/>
                  </a:lnTo>
                  <a:lnTo>
                    <a:pt x="13" y="1911"/>
                  </a:lnTo>
                  <a:lnTo>
                    <a:pt x="10" y="1916"/>
                  </a:lnTo>
                  <a:lnTo>
                    <a:pt x="13" y="1920"/>
                  </a:lnTo>
                  <a:lnTo>
                    <a:pt x="13" y="1925"/>
                  </a:lnTo>
                  <a:lnTo>
                    <a:pt x="13" y="1929"/>
                  </a:lnTo>
                  <a:lnTo>
                    <a:pt x="13" y="1934"/>
                  </a:lnTo>
                  <a:lnTo>
                    <a:pt x="13" y="1938"/>
                  </a:lnTo>
                  <a:lnTo>
                    <a:pt x="13" y="1943"/>
                  </a:lnTo>
                  <a:lnTo>
                    <a:pt x="13" y="1947"/>
                  </a:lnTo>
                  <a:lnTo>
                    <a:pt x="13" y="1952"/>
                  </a:lnTo>
                  <a:lnTo>
                    <a:pt x="13" y="1956"/>
                  </a:lnTo>
                  <a:lnTo>
                    <a:pt x="13" y="1961"/>
                  </a:lnTo>
                  <a:lnTo>
                    <a:pt x="13" y="1965"/>
                  </a:lnTo>
                  <a:lnTo>
                    <a:pt x="13" y="1970"/>
                  </a:lnTo>
                  <a:lnTo>
                    <a:pt x="13" y="1974"/>
                  </a:lnTo>
                  <a:lnTo>
                    <a:pt x="13" y="1979"/>
                  </a:lnTo>
                  <a:lnTo>
                    <a:pt x="13" y="1983"/>
                  </a:lnTo>
                  <a:lnTo>
                    <a:pt x="13" y="1988"/>
                  </a:lnTo>
                  <a:lnTo>
                    <a:pt x="10" y="1992"/>
                  </a:lnTo>
                  <a:lnTo>
                    <a:pt x="10" y="1997"/>
                  </a:lnTo>
                  <a:lnTo>
                    <a:pt x="10" y="2001"/>
                  </a:lnTo>
                  <a:lnTo>
                    <a:pt x="8" y="2006"/>
                  </a:lnTo>
                  <a:lnTo>
                    <a:pt x="8" y="2010"/>
                  </a:lnTo>
                  <a:lnTo>
                    <a:pt x="8" y="2015"/>
                  </a:lnTo>
                  <a:lnTo>
                    <a:pt x="10" y="2019"/>
                  </a:lnTo>
                  <a:lnTo>
                    <a:pt x="10" y="2024"/>
                  </a:lnTo>
                  <a:lnTo>
                    <a:pt x="8" y="2028"/>
                  </a:lnTo>
                  <a:lnTo>
                    <a:pt x="8" y="2033"/>
                  </a:lnTo>
                  <a:lnTo>
                    <a:pt x="8" y="2037"/>
                  </a:lnTo>
                  <a:lnTo>
                    <a:pt x="8" y="2042"/>
                  </a:lnTo>
                  <a:lnTo>
                    <a:pt x="10" y="2046"/>
                  </a:lnTo>
                  <a:lnTo>
                    <a:pt x="10" y="2051"/>
                  </a:lnTo>
                  <a:lnTo>
                    <a:pt x="10" y="2055"/>
                  </a:lnTo>
                  <a:lnTo>
                    <a:pt x="10" y="2060"/>
                  </a:lnTo>
                  <a:lnTo>
                    <a:pt x="10" y="2064"/>
                  </a:lnTo>
                  <a:lnTo>
                    <a:pt x="10" y="2069"/>
                  </a:lnTo>
                  <a:lnTo>
                    <a:pt x="10" y="2073"/>
                  </a:lnTo>
                  <a:lnTo>
                    <a:pt x="10" y="2078"/>
                  </a:lnTo>
                  <a:lnTo>
                    <a:pt x="10" y="2082"/>
                  </a:lnTo>
                  <a:lnTo>
                    <a:pt x="8" y="2087"/>
                  </a:lnTo>
                  <a:lnTo>
                    <a:pt x="8" y="2091"/>
                  </a:lnTo>
                  <a:lnTo>
                    <a:pt x="8" y="2096"/>
                  </a:lnTo>
                  <a:lnTo>
                    <a:pt x="8" y="2100"/>
                  </a:lnTo>
                  <a:lnTo>
                    <a:pt x="8" y="2105"/>
                  </a:lnTo>
                  <a:lnTo>
                    <a:pt x="6" y="2109"/>
                  </a:lnTo>
                  <a:lnTo>
                    <a:pt x="6" y="2114"/>
                  </a:lnTo>
                  <a:lnTo>
                    <a:pt x="8" y="2118"/>
                  </a:lnTo>
                  <a:lnTo>
                    <a:pt x="8" y="2123"/>
                  </a:lnTo>
                  <a:lnTo>
                    <a:pt x="8" y="2127"/>
                  </a:lnTo>
                  <a:lnTo>
                    <a:pt x="8" y="2132"/>
                  </a:lnTo>
                  <a:lnTo>
                    <a:pt x="8" y="2136"/>
                  </a:lnTo>
                  <a:lnTo>
                    <a:pt x="8" y="2141"/>
                  </a:lnTo>
                  <a:lnTo>
                    <a:pt x="8" y="2145"/>
                  </a:lnTo>
                  <a:lnTo>
                    <a:pt x="8" y="2150"/>
                  </a:lnTo>
                  <a:lnTo>
                    <a:pt x="8" y="2154"/>
                  </a:lnTo>
                  <a:lnTo>
                    <a:pt x="8" y="2159"/>
                  </a:lnTo>
                  <a:lnTo>
                    <a:pt x="8" y="2163"/>
                  </a:lnTo>
                  <a:lnTo>
                    <a:pt x="8" y="2168"/>
                  </a:lnTo>
                  <a:lnTo>
                    <a:pt x="8" y="2172"/>
                  </a:lnTo>
                  <a:lnTo>
                    <a:pt x="6" y="2177"/>
                  </a:lnTo>
                  <a:lnTo>
                    <a:pt x="6" y="2181"/>
                  </a:lnTo>
                  <a:lnTo>
                    <a:pt x="4" y="2186"/>
                  </a:lnTo>
                  <a:lnTo>
                    <a:pt x="6" y="2190"/>
                  </a:lnTo>
                  <a:lnTo>
                    <a:pt x="6" y="2195"/>
                  </a:lnTo>
                  <a:lnTo>
                    <a:pt x="6" y="2199"/>
                  </a:lnTo>
                  <a:lnTo>
                    <a:pt x="6" y="2204"/>
                  </a:lnTo>
                  <a:lnTo>
                    <a:pt x="6" y="2208"/>
                  </a:lnTo>
                  <a:lnTo>
                    <a:pt x="6" y="2213"/>
                  </a:lnTo>
                  <a:lnTo>
                    <a:pt x="6" y="2217"/>
                  </a:lnTo>
                  <a:lnTo>
                    <a:pt x="6" y="2222"/>
                  </a:lnTo>
                  <a:lnTo>
                    <a:pt x="6" y="2226"/>
                  </a:lnTo>
                  <a:lnTo>
                    <a:pt x="4" y="2231"/>
                  </a:lnTo>
                  <a:lnTo>
                    <a:pt x="4" y="2235"/>
                  </a:lnTo>
                  <a:lnTo>
                    <a:pt x="4" y="2240"/>
                  </a:lnTo>
                  <a:lnTo>
                    <a:pt x="4" y="2244"/>
                  </a:lnTo>
                  <a:lnTo>
                    <a:pt x="4" y="2249"/>
                  </a:lnTo>
                  <a:lnTo>
                    <a:pt x="4" y="2253"/>
                  </a:lnTo>
                  <a:lnTo>
                    <a:pt x="4" y="2258"/>
                  </a:lnTo>
                  <a:lnTo>
                    <a:pt x="4" y="2262"/>
                  </a:lnTo>
                  <a:lnTo>
                    <a:pt x="4" y="2267"/>
                  </a:lnTo>
                  <a:lnTo>
                    <a:pt x="4" y="2271"/>
                  </a:lnTo>
                  <a:lnTo>
                    <a:pt x="4" y="2276"/>
                  </a:lnTo>
                  <a:lnTo>
                    <a:pt x="4" y="2280"/>
                  </a:lnTo>
                  <a:lnTo>
                    <a:pt x="4" y="2285"/>
                  </a:lnTo>
                  <a:lnTo>
                    <a:pt x="4" y="2289"/>
                  </a:lnTo>
                  <a:lnTo>
                    <a:pt x="4" y="2294"/>
                  </a:lnTo>
                  <a:lnTo>
                    <a:pt x="2" y="2298"/>
                  </a:lnTo>
                  <a:lnTo>
                    <a:pt x="2" y="2303"/>
                  </a:lnTo>
                  <a:lnTo>
                    <a:pt x="2" y="2307"/>
                  </a:lnTo>
                  <a:lnTo>
                    <a:pt x="2" y="2312"/>
                  </a:lnTo>
                  <a:lnTo>
                    <a:pt x="2" y="2316"/>
                  </a:lnTo>
                  <a:lnTo>
                    <a:pt x="2" y="2321"/>
                  </a:lnTo>
                  <a:lnTo>
                    <a:pt x="2" y="2325"/>
                  </a:lnTo>
                  <a:lnTo>
                    <a:pt x="2" y="2330"/>
                  </a:lnTo>
                  <a:lnTo>
                    <a:pt x="2" y="2334"/>
                  </a:lnTo>
                  <a:lnTo>
                    <a:pt x="2" y="2339"/>
                  </a:lnTo>
                  <a:lnTo>
                    <a:pt x="0" y="2343"/>
                  </a:lnTo>
                  <a:lnTo>
                    <a:pt x="0" y="2348"/>
                  </a:lnTo>
                  <a:lnTo>
                    <a:pt x="0" y="2352"/>
                  </a:lnTo>
                  <a:lnTo>
                    <a:pt x="0" y="2357"/>
                  </a:lnTo>
                  <a:lnTo>
                    <a:pt x="0" y="2361"/>
                  </a:lnTo>
                  <a:lnTo>
                    <a:pt x="0" y="2366"/>
                  </a:lnTo>
                  <a:lnTo>
                    <a:pt x="2" y="2370"/>
                  </a:lnTo>
                  <a:lnTo>
                    <a:pt x="2" y="2375"/>
                  </a:lnTo>
                  <a:lnTo>
                    <a:pt x="2" y="2379"/>
                  </a:lnTo>
                  <a:lnTo>
                    <a:pt x="2" y="2384"/>
                  </a:lnTo>
                  <a:lnTo>
                    <a:pt x="2" y="2388"/>
                  </a:lnTo>
                  <a:lnTo>
                    <a:pt x="2" y="2393"/>
                  </a:lnTo>
                  <a:lnTo>
                    <a:pt x="2" y="2397"/>
                  </a:lnTo>
                  <a:lnTo>
                    <a:pt x="2" y="2402"/>
                  </a:lnTo>
                  <a:lnTo>
                    <a:pt x="2" y="2406"/>
                  </a:lnTo>
                  <a:lnTo>
                    <a:pt x="4" y="2411"/>
                  </a:lnTo>
                  <a:lnTo>
                    <a:pt x="4" y="2415"/>
                  </a:lnTo>
                  <a:lnTo>
                    <a:pt x="4" y="2420"/>
                  </a:lnTo>
                  <a:lnTo>
                    <a:pt x="4" y="2424"/>
                  </a:lnTo>
                  <a:lnTo>
                    <a:pt x="6" y="2429"/>
                  </a:lnTo>
                  <a:lnTo>
                    <a:pt x="6" y="2433"/>
                  </a:lnTo>
                  <a:lnTo>
                    <a:pt x="8" y="2438"/>
                  </a:lnTo>
                  <a:lnTo>
                    <a:pt x="13" y="2442"/>
                  </a:lnTo>
                  <a:lnTo>
                    <a:pt x="15" y="2447"/>
                  </a:lnTo>
                  <a:lnTo>
                    <a:pt x="17" y="2451"/>
                  </a:lnTo>
                  <a:lnTo>
                    <a:pt x="21" y="2456"/>
                  </a:lnTo>
                  <a:lnTo>
                    <a:pt x="23" y="2460"/>
                  </a:lnTo>
                  <a:lnTo>
                    <a:pt x="27" y="2465"/>
                  </a:lnTo>
                  <a:lnTo>
                    <a:pt x="32" y="2469"/>
                  </a:lnTo>
                  <a:lnTo>
                    <a:pt x="36" y="2474"/>
                  </a:lnTo>
                  <a:lnTo>
                    <a:pt x="49" y="2478"/>
                  </a:lnTo>
                  <a:lnTo>
                    <a:pt x="55" y="2483"/>
                  </a:lnTo>
                  <a:lnTo>
                    <a:pt x="64" y="2487"/>
                  </a:lnTo>
                  <a:lnTo>
                    <a:pt x="83" y="2492"/>
                  </a:lnTo>
                  <a:lnTo>
                    <a:pt x="98" y="2496"/>
                  </a:lnTo>
                  <a:lnTo>
                    <a:pt x="110" y="2501"/>
                  </a:lnTo>
                  <a:lnTo>
                    <a:pt x="127" y="2505"/>
                  </a:lnTo>
                  <a:lnTo>
                    <a:pt x="136" y="2510"/>
                  </a:lnTo>
                  <a:lnTo>
                    <a:pt x="144" y="2514"/>
                  </a:lnTo>
                  <a:lnTo>
                    <a:pt x="155" y="2519"/>
                  </a:lnTo>
                  <a:lnTo>
                    <a:pt x="157" y="2523"/>
                  </a:lnTo>
                  <a:lnTo>
                    <a:pt x="157" y="2528"/>
                  </a:lnTo>
                  <a:lnTo>
                    <a:pt x="159" y="2532"/>
                  </a:lnTo>
                  <a:lnTo>
                    <a:pt x="159" y="2537"/>
                  </a:lnTo>
                  <a:lnTo>
                    <a:pt x="161" y="2541"/>
                  </a:lnTo>
                  <a:lnTo>
                    <a:pt x="161" y="2546"/>
                  </a:lnTo>
                  <a:lnTo>
                    <a:pt x="161" y="2550"/>
                  </a:lnTo>
                  <a:lnTo>
                    <a:pt x="161" y="2555"/>
                  </a:lnTo>
                  <a:lnTo>
                    <a:pt x="161" y="2559"/>
                  </a:lnTo>
                  <a:lnTo>
                    <a:pt x="161" y="2564"/>
                  </a:lnTo>
                  <a:lnTo>
                    <a:pt x="161" y="2568"/>
                  </a:lnTo>
                  <a:lnTo>
                    <a:pt x="161" y="2573"/>
                  </a:lnTo>
                  <a:lnTo>
                    <a:pt x="161" y="2577"/>
                  </a:lnTo>
                  <a:lnTo>
                    <a:pt x="161" y="2582"/>
                  </a:lnTo>
                  <a:lnTo>
                    <a:pt x="159" y="2586"/>
                  </a:lnTo>
                  <a:lnTo>
                    <a:pt x="159" y="2591"/>
                  </a:lnTo>
                  <a:lnTo>
                    <a:pt x="161" y="2595"/>
                  </a:lnTo>
                  <a:lnTo>
                    <a:pt x="161" y="2600"/>
                  </a:lnTo>
                  <a:lnTo>
                    <a:pt x="161" y="2604"/>
                  </a:lnTo>
                  <a:lnTo>
                    <a:pt x="161" y="2609"/>
                  </a:lnTo>
                </a:path>
              </a:pathLst>
            </a:custGeom>
            <a:noFill/>
            <a:ln cap="flat" cmpd="sng" w="28575">
              <a:solidFill>
                <a:srgbClr val="008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2" name="Google Shape;432;p21"/>
            <p:cNvSpPr/>
            <p:nvPr/>
          </p:nvSpPr>
          <p:spPr>
            <a:xfrm>
              <a:off x="808" y="1359"/>
              <a:ext cx="172" cy="2756"/>
            </a:xfrm>
            <a:custGeom>
              <a:rect b="b" l="l" r="r" t="t"/>
              <a:pathLst>
                <a:path extrusionOk="0" h="2582" w="162">
                  <a:moveTo>
                    <a:pt x="111" y="0"/>
                  </a:moveTo>
                  <a:lnTo>
                    <a:pt x="115" y="4"/>
                  </a:lnTo>
                  <a:lnTo>
                    <a:pt x="117" y="9"/>
                  </a:lnTo>
                  <a:lnTo>
                    <a:pt x="119" y="13"/>
                  </a:lnTo>
                  <a:lnTo>
                    <a:pt x="117" y="18"/>
                  </a:lnTo>
                  <a:lnTo>
                    <a:pt x="117" y="22"/>
                  </a:lnTo>
                  <a:lnTo>
                    <a:pt x="117" y="27"/>
                  </a:lnTo>
                  <a:lnTo>
                    <a:pt x="117" y="31"/>
                  </a:lnTo>
                  <a:lnTo>
                    <a:pt x="117" y="36"/>
                  </a:lnTo>
                  <a:lnTo>
                    <a:pt x="113" y="40"/>
                  </a:lnTo>
                  <a:lnTo>
                    <a:pt x="109" y="45"/>
                  </a:lnTo>
                  <a:lnTo>
                    <a:pt x="106" y="49"/>
                  </a:lnTo>
                  <a:lnTo>
                    <a:pt x="109" y="54"/>
                  </a:lnTo>
                  <a:lnTo>
                    <a:pt x="111" y="58"/>
                  </a:lnTo>
                  <a:lnTo>
                    <a:pt x="113" y="63"/>
                  </a:lnTo>
                  <a:lnTo>
                    <a:pt x="115" y="67"/>
                  </a:lnTo>
                  <a:lnTo>
                    <a:pt x="113" y="72"/>
                  </a:lnTo>
                  <a:lnTo>
                    <a:pt x="111" y="76"/>
                  </a:lnTo>
                  <a:lnTo>
                    <a:pt x="109" y="81"/>
                  </a:lnTo>
                  <a:lnTo>
                    <a:pt x="111" y="85"/>
                  </a:lnTo>
                  <a:lnTo>
                    <a:pt x="111" y="90"/>
                  </a:lnTo>
                  <a:lnTo>
                    <a:pt x="111" y="94"/>
                  </a:lnTo>
                  <a:lnTo>
                    <a:pt x="111" y="99"/>
                  </a:lnTo>
                  <a:lnTo>
                    <a:pt x="119" y="103"/>
                  </a:lnTo>
                  <a:lnTo>
                    <a:pt x="132" y="108"/>
                  </a:lnTo>
                  <a:lnTo>
                    <a:pt x="143" y="112"/>
                  </a:lnTo>
                  <a:lnTo>
                    <a:pt x="140" y="117"/>
                  </a:lnTo>
                  <a:lnTo>
                    <a:pt x="132" y="121"/>
                  </a:lnTo>
                  <a:lnTo>
                    <a:pt x="123" y="126"/>
                  </a:lnTo>
                  <a:lnTo>
                    <a:pt x="111" y="130"/>
                  </a:lnTo>
                  <a:lnTo>
                    <a:pt x="106" y="135"/>
                  </a:lnTo>
                  <a:lnTo>
                    <a:pt x="109" y="139"/>
                  </a:lnTo>
                  <a:lnTo>
                    <a:pt x="115" y="144"/>
                  </a:lnTo>
                  <a:lnTo>
                    <a:pt x="126" y="148"/>
                  </a:lnTo>
                  <a:lnTo>
                    <a:pt x="134" y="153"/>
                  </a:lnTo>
                  <a:lnTo>
                    <a:pt x="136" y="157"/>
                  </a:lnTo>
                  <a:lnTo>
                    <a:pt x="134" y="162"/>
                  </a:lnTo>
                  <a:lnTo>
                    <a:pt x="132" y="166"/>
                  </a:lnTo>
                  <a:lnTo>
                    <a:pt x="132" y="171"/>
                  </a:lnTo>
                  <a:lnTo>
                    <a:pt x="138" y="175"/>
                  </a:lnTo>
                  <a:lnTo>
                    <a:pt x="147" y="180"/>
                  </a:lnTo>
                  <a:lnTo>
                    <a:pt x="153" y="184"/>
                  </a:lnTo>
                  <a:lnTo>
                    <a:pt x="162" y="189"/>
                  </a:lnTo>
                  <a:lnTo>
                    <a:pt x="145" y="193"/>
                  </a:lnTo>
                  <a:lnTo>
                    <a:pt x="96" y="198"/>
                  </a:lnTo>
                  <a:lnTo>
                    <a:pt x="53" y="202"/>
                  </a:lnTo>
                  <a:lnTo>
                    <a:pt x="32" y="207"/>
                  </a:lnTo>
                  <a:lnTo>
                    <a:pt x="21" y="211"/>
                  </a:lnTo>
                  <a:lnTo>
                    <a:pt x="13" y="216"/>
                  </a:lnTo>
                  <a:lnTo>
                    <a:pt x="11" y="220"/>
                  </a:lnTo>
                  <a:lnTo>
                    <a:pt x="9" y="225"/>
                  </a:lnTo>
                  <a:lnTo>
                    <a:pt x="4" y="229"/>
                  </a:lnTo>
                  <a:lnTo>
                    <a:pt x="2" y="234"/>
                  </a:lnTo>
                  <a:lnTo>
                    <a:pt x="2" y="238"/>
                  </a:lnTo>
                  <a:lnTo>
                    <a:pt x="0" y="243"/>
                  </a:lnTo>
                  <a:lnTo>
                    <a:pt x="0" y="247"/>
                  </a:lnTo>
                  <a:lnTo>
                    <a:pt x="0" y="252"/>
                  </a:lnTo>
                  <a:lnTo>
                    <a:pt x="0" y="256"/>
                  </a:lnTo>
                  <a:lnTo>
                    <a:pt x="0" y="261"/>
                  </a:lnTo>
                  <a:lnTo>
                    <a:pt x="2" y="265"/>
                  </a:lnTo>
                  <a:lnTo>
                    <a:pt x="4" y="270"/>
                  </a:lnTo>
                  <a:lnTo>
                    <a:pt x="4" y="274"/>
                  </a:lnTo>
                  <a:lnTo>
                    <a:pt x="7" y="279"/>
                  </a:lnTo>
                  <a:lnTo>
                    <a:pt x="7" y="283"/>
                  </a:lnTo>
                  <a:lnTo>
                    <a:pt x="9" y="288"/>
                  </a:lnTo>
                  <a:lnTo>
                    <a:pt x="7" y="292"/>
                  </a:lnTo>
                  <a:lnTo>
                    <a:pt x="7" y="297"/>
                  </a:lnTo>
                  <a:lnTo>
                    <a:pt x="7" y="301"/>
                  </a:lnTo>
                  <a:lnTo>
                    <a:pt x="7" y="306"/>
                  </a:lnTo>
                  <a:lnTo>
                    <a:pt x="7" y="310"/>
                  </a:lnTo>
                  <a:lnTo>
                    <a:pt x="7" y="315"/>
                  </a:lnTo>
                  <a:lnTo>
                    <a:pt x="7" y="319"/>
                  </a:lnTo>
                  <a:lnTo>
                    <a:pt x="9" y="324"/>
                  </a:lnTo>
                  <a:lnTo>
                    <a:pt x="7" y="328"/>
                  </a:lnTo>
                  <a:lnTo>
                    <a:pt x="7" y="333"/>
                  </a:lnTo>
                  <a:lnTo>
                    <a:pt x="7" y="337"/>
                  </a:lnTo>
                  <a:lnTo>
                    <a:pt x="7" y="342"/>
                  </a:lnTo>
                  <a:lnTo>
                    <a:pt x="7" y="346"/>
                  </a:lnTo>
                  <a:lnTo>
                    <a:pt x="7" y="351"/>
                  </a:lnTo>
                  <a:lnTo>
                    <a:pt x="7" y="355"/>
                  </a:lnTo>
                  <a:lnTo>
                    <a:pt x="7" y="360"/>
                  </a:lnTo>
                  <a:lnTo>
                    <a:pt x="7" y="364"/>
                  </a:lnTo>
                  <a:lnTo>
                    <a:pt x="7" y="369"/>
                  </a:lnTo>
                  <a:lnTo>
                    <a:pt x="4" y="373"/>
                  </a:lnTo>
                  <a:lnTo>
                    <a:pt x="4" y="378"/>
                  </a:lnTo>
                  <a:lnTo>
                    <a:pt x="4" y="382"/>
                  </a:lnTo>
                  <a:lnTo>
                    <a:pt x="4" y="387"/>
                  </a:lnTo>
                  <a:lnTo>
                    <a:pt x="4" y="391"/>
                  </a:lnTo>
                  <a:lnTo>
                    <a:pt x="4" y="396"/>
                  </a:lnTo>
                  <a:lnTo>
                    <a:pt x="4" y="400"/>
                  </a:lnTo>
                  <a:lnTo>
                    <a:pt x="7" y="405"/>
                  </a:lnTo>
                  <a:lnTo>
                    <a:pt x="7" y="409"/>
                  </a:lnTo>
                  <a:lnTo>
                    <a:pt x="7" y="414"/>
                  </a:lnTo>
                  <a:lnTo>
                    <a:pt x="7" y="418"/>
                  </a:lnTo>
                  <a:lnTo>
                    <a:pt x="7" y="423"/>
                  </a:lnTo>
                  <a:lnTo>
                    <a:pt x="7" y="427"/>
                  </a:lnTo>
                  <a:lnTo>
                    <a:pt x="7" y="432"/>
                  </a:lnTo>
                  <a:lnTo>
                    <a:pt x="7" y="436"/>
                  </a:lnTo>
                  <a:lnTo>
                    <a:pt x="7" y="441"/>
                  </a:lnTo>
                  <a:lnTo>
                    <a:pt x="7" y="445"/>
                  </a:lnTo>
                  <a:lnTo>
                    <a:pt x="7" y="450"/>
                  </a:lnTo>
                  <a:lnTo>
                    <a:pt x="7" y="454"/>
                  </a:lnTo>
                  <a:lnTo>
                    <a:pt x="7" y="459"/>
                  </a:lnTo>
                  <a:lnTo>
                    <a:pt x="7" y="463"/>
                  </a:lnTo>
                  <a:lnTo>
                    <a:pt x="7" y="468"/>
                  </a:lnTo>
                  <a:lnTo>
                    <a:pt x="9" y="472"/>
                  </a:lnTo>
                  <a:lnTo>
                    <a:pt x="9" y="477"/>
                  </a:lnTo>
                  <a:lnTo>
                    <a:pt x="9" y="481"/>
                  </a:lnTo>
                  <a:lnTo>
                    <a:pt x="9" y="486"/>
                  </a:lnTo>
                  <a:lnTo>
                    <a:pt x="7" y="490"/>
                  </a:lnTo>
                  <a:lnTo>
                    <a:pt x="7" y="495"/>
                  </a:lnTo>
                  <a:lnTo>
                    <a:pt x="4" y="499"/>
                  </a:lnTo>
                  <a:lnTo>
                    <a:pt x="4" y="504"/>
                  </a:lnTo>
                  <a:lnTo>
                    <a:pt x="2" y="508"/>
                  </a:lnTo>
                  <a:lnTo>
                    <a:pt x="2" y="512"/>
                  </a:lnTo>
                  <a:lnTo>
                    <a:pt x="2" y="517"/>
                  </a:lnTo>
                  <a:lnTo>
                    <a:pt x="2" y="521"/>
                  </a:lnTo>
                  <a:lnTo>
                    <a:pt x="2" y="526"/>
                  </a:lnTo>
                  <a:lnTo>
                    <a:pt x="2" y="530"/>
                  </a:lnTo>
                  <a:lnTo>
                    <a:pt x="2" y="535"/>
                  </a:lnTo>
                  <a:lnTo>
                    <a:pt x="2" y="539"/>
                  </a:lnTo>
                  <a:lnTo>
                    <a:pt x="2" y="544"/>
                  </a:lnTo>
                  <a:lnTo>
                    <a:pt x="0" y="548"/>
                  </a:lnTo>
                  <a:lnTo>
                    <a:pt x="0" y="553"/>
                  </a:lnTo>
                  <a:lnTo>
                    <a:pt x="0" y="557"/>
                  </a:lnTo>
                  <a:lnTo>
                    <a:pt x="0" y="562"/>
                  </a:lnTo>
                  <a:lnTo>
                    <a:pt x="0" y="566"/>
                  </a:lnTo>
                  <a:lnTo>
                    <a:pt x="0" y="571"/>
                  </a:lnTo>
                  <a:lnTo>
                    <a:pt x="0" y="575"/>
                  </a:lnTo>
                  <a:lnTo>
                    <a:pt x="0" y="580"/>
                  </a:lnTo>
                  <a:lnTo>
                    <a:pt x="0" y="584"/>
                  </a:lnTo>
                  <a:lnTo>
                    <a:pt x="2" y="589"/>
                  </a:lnTo>
                  <a:lnTo>
                    <a:pt x="2" y="593"/>
                  </a:lnTo>
                  <a:lnTo>
                    <a:pt x="4" y="598"/>
                  </a:lnTo>
                  <a:lnTo>
                    <a:pt x="4" y="602"/>
                  </a:lnTo>
                  <a:lnTo>
                    <a:pt x="4" y="607"/>
                  </a:lnTo>
                  <a:lnTo>
                    <a:pt x="4" y="611"/>
                  </a:lnTo>
                  <a:lnTo>
                    <a:pt x="4" y="616"/>
                  </a:lnTo>
                  <a:lnTo>
                    <a:pt x="4" y="620"/>
                  </a:lnTo>
                  <a:lnTo>
                    <a:pt x="7" y="625"/>
                  </a:lnTo>
                  <a:lnTo>
                    <a:pt x="7" y="629"/>
                  </a:lnTo>
                  <a:lnTo>
                    <a:pt x="7" y="634"/>
                  </a:lnTo>
                  <a:lnTo>
                    <a:pt x="7" y="638"/>
                  </a:lnTo>
                  <a:lnTo>
                    <a:pt x="7" y="643"/>
                  </a:lnTo>
                  <a:lnTo>
                    <a:pt x="4" y="647"/>
                  </a:lnTo>
                  <a:lnTo>
                    <a:pt x="4" y="652"/>
                  </a:lnTo>
                  <a:lnTo>
                    <a:pt x="4" y="656"/>
                  </a:lnTo>
                  <a:lnTo>
                    <a:pt x="4" y="661"/>
                  </a:lnTo>
                  <a:lnTo>
                    <a:pt x="4" y="665"/>
                  </a:lnTo>
                  <a:lnTo>
                    <a:pt x="4" y="670"/>
                  </a:lnTo>
                  <a:lnTo>
                    <a:pt x="4" y="674"/>
                  </a:lnTo>
                  <a:lnTo>
                    <a:pt x="7" y="679"/>
                  </a:lnTo>
                  <a:lnTo>
                    <a:pt x="7" y="683"/>
                  </a:lnTo>
                  <a:lnTo>
                    <a:pt x="4" y="688"/>
                  </a:lnTo>
                  <a:lnTo>
                    <a:pt x="4" y="692"/>
                  </a:lnTo>
                  <a:lnTo>
                    <a:pt x="4" y="697"/>
                  </a:lnTo>
                  <a:lnTo>
                    <a:pt x="4" y="701"/>
                  </a:lnTo>
                  <a:lnTo>
                    <a:pt x="2" y="706"/>
                  </a:lnTo>
                  <a:lnTo>
                    <a:pt x="2" y="710"/>
                  </a:lnTo>
                  <a:lnTo>
                    <a:pt x="2" y="715"/>
                  </a:lnTo>
                  <a:lnTo>
                    <a:pt x="2" y="719"/>
                  </a:lnTo>
                  <a:lnTo>
                    <a:pt x="0" y="724"/>
                  </a:lnTo>
                  <a:lnTo>
                    <a:pt x="0" y="728"/>
                  </a:lnTo>
                  <a:lnTo>
                    <a:pt x="0" y="733"/>
                  </a:lnTo>
                  <a:lnTo>
                    <a:pt x="0" y="737"/>
                  </a:lnTo>
                  <a:lnTo>
                    <a:pt x="0" y="742"/>
                  </a:lnTo>
                  <a:lnTo>
                    <a:pt x="0" y="746"/>
                  </a:lnTo>
                  <a:lnTo>
                    <a:pt x="0" y="751"/>
                  </a:lnTo>
                  <a:lnTo>
                    <a:pt x="0" y="755"/>
                  </a:lnTo>
                  <a:lnTo>
                    <a:pt x="0" y="760"/>
                  </a:lnTo>
                  <a:lnTo>
                    <a:pt x="0" y="764"/>
                  </a:lnTo>
                  <a:lnTo>
                    <a:pt x="0" y="769"/>
                  </a:lnTo>
                  <a:lnTo>
                    <a:pt x="0" y="773"/>
                  </a:lnTo>
                  <a:lnTo>
                    <a:pt x="0" y="778"/>
                  </a:lnTo>
                  <a:lnTo>
                    <a:pt x="0" y="782"/>
                  </a:lnTo>
                  <a:lnTo>
                    <a:pt x="0" y="787"/>
                  </a:lnTo>
                  <a:lnTo>
                    <a:pt x="0" y="791"/>
                  </a:lnTo>
                  <a:lnTo>
                    <a:pt x="2" y="796"/>
                  </a:lnTo>
                  <a:lnTo>
                    <a:pt x="2" y="800"/>
                  </a:lnTo>
                  <a:lnTo>
                    <a:pt x="2" y="805"/>
                  </a:lnTo>
                  <a:lnTo>
                    <a:pt x="2" y="809"/>
                  </a:lnTo>
                  <a:lnTo>
                    <a:pt x="2" y="814"/>
                  </a:lnTo>
                  <a:lnTo>
                    <a:pt x="2" y="818"/>
                  </a:lnTo>
                  <a:lnTo>
                    <a:pt x="7" y="823"/>
                  </a:lnTo>
                  <a:lnTo>
                    <a:pt x="13" y="827"/>
                  </a:lnTo>
                  <a:lnTo>
                    <a:pt x="19" y="832"/>
                  </a:lnTo>
                  <a:lnTo>
                    <a:pt x="26" y="836"/>
                  </a:lnTo>
                  <a:lnTo>
                    <a:pt x="30" y="841"/>
                  </a:lnTo>
                  <a:lnTo>
                    <a:pt x="36" y="845"/>
                  </a:lnTo>
                  <a:lnTo>
                    <a:pt x="45" y="850"/>
                  </a:lnTo>
                  <a:lnTo>
                    <a:pt x="47" y="854"/>
                  </a:lnTo>
                  <a:lnTo>
                    <a:pt x="45" y="859"/>
                  </a:lnTo>
                  <a:lnTo>
                    <a:pt x="41" y="863"/>
                  </a:lnTo>
                  <a:lnTo>
                    <a:pt x="38" y="868"/>
                  </a:lnTo>
                  <a:lnTo>
                    <a:pt x="32" y="872"/>
                  </a:lnTo>
                  <a:lnTo>
                    <a:pt x="26" y="877"/>
                  </a:lnTo>
                  <a:lnTo>
                    <a:pt x="21" y="881"/>
                  </a:lnTo>
                  <a:lnTo>
                    <a:pt x="19" y="886"/>
                  </a:lnTo>
                  <a:lnTo>
                    <a:pt x="19" y="890"/>
                  </a:lnTo>
                  <a:lnTo>
                    <a:pt x="19" y="895"/>
                  </a:lnTo>
                  <a:lnTo>
                    <a:pt x="19" y="899"/>
                  </a:lnTo>
                  <a:lnTo>
                    <a:pt x="19" y="904"/>
                  </a:lnTo>
                  <a:lnTo>
                    <a:pt x="19" y="908"/>
                  </a:lnTo>
                  <a:lnTo>
                    <a:pt x="19" y="913"/>
                  </a:lnTo>
                  <a:lnTo>
                    <a:pt x="17" y="917"/>
                  </a:lnTo>
                  <a:lnTo>
                    <a:pt x="17" y="922"/>
                  </a:lnTo>
                  <a:lnTo>
                    <a:pt x="15" y="926"/>
                  </a:lnTo>
                  <a:lnTo>
                    <a:pt x="15" y="931"/>
                  </a:lnTo>
                  <a:lnTo>
                    <a:pt x="15" y="935"/>
                  </a:lnTo>
                  <a:lnTo>
                    <a:pt x="15" y="940"/>
                  </a:lnTo>
                  <a:lnTo>
                    <a:pt x="15" y="944"/>
                  </a:lnTo>
                  <a:lnTo>
                    <a:pt x="15" y="949"/>
                  </a:lnTo>
                  <a:lnTo>
                    <a:pt x="15" y="953"/>
                  </a:lnTo>
                  <a:lnTo>
                    <a:pt x="17" y="958"/>
                  </a:lnTo>
                  <a:lnTo>
                    <a:pt x="17" y="962"/>
                  </a:lnTo>
                  <a:lnTo>
                    <a:pt x="17" y="967"/>
                  </a:lnTo>
                  <a:lnTo>
                    <a:pt x="17" y="971"/>
                  </a:lnTo>
                  <a:lnTo>
                    <a:pt x="17" y="976"/>
                  </a:lnTo>
                  <a:lnTo>
                    <a:pt x="17" y="980"/>
                  </a:lnTo>
                  <a:lnTo>
                    <a:pt x="17" y="985"/>
                  </a:lnTo>
                  <a:lnTo>
                    <a:pt x="17" y="989"/>
                  </a:lnTo>
                  <a:lnTo>
                    <a:pt x="17" y="994"/>
                  </a:lnTo>
                  <a:lnTo>
                    <a:pt x="15" y="998"/>
                  </a:lnTo>
                  <a:lnTo>
                    <a:pt x="13" y="1003"/>
                  </a:lnTo>
                  <a:lnTo>
                    <a:pt x="13" y="1007"/>
                  </a:lnTo>
                  <a:lnTo>
                    <a:pt x="13" y="1012"/>
                  </a:lnTo>
                  <a:lnTo>
                    <a:pt x="13" y="1016"/>
                  </a:lnTo>
                  <a:lnTo>
                    <a:pt x="11" y="1021"/>
                  </a:lnTo>
                  <a:lnTo>
                    <a:pt x="11" y="1025"/>
                  </a:lnTo>
                  <a:lnTo>
                    <a:pt x="9" y="1030"/>
                  </a:lnTo>
                  <a:lnTo>
                    <a:pt x="9" y="1034"/>
                  </a:lnTo>
                  <a:lnTo>
                    <a:pt x="7" y="1039"/>
                  </a:lnTo>
                  <a:lnTo>
                    <a:pt x="7" y="1043"/>
                  </a:lnTo>
                  <a:lnTo>
                    <a:pt x="7" y="1048"/>
                  </a:lnTo>
                  <a:lnTo>
                    <a:pt x="9" y="1052"/>
                  </a:lnTo>
                  <a:lnTo>
                    <a:pt x="9" y="1057"/>
                  </a:lnTo>
                  <a:lnTo>
                    <a:pt x="9" y="1061"/>
                  </a:lnTo>
                  <a:lnTo>
                    <a:pt x="9" y="1066"/>
                  </a:lnTo>
                  <a:lnTo>
                    <a:pt x="11" y="1070"/>
                  </a:lnTo>
                  <a:lnTo>
                    <a:pt x="11" y="1075"/>
                  </a:lnTo>
                  <a:lnTo>
                    <a:pt x="11" y="1079"/>
                  </a:lnTo>
                  <a:lnTo>
                    <a:pt x="9" y="1084"/>
                  </a:lnTo>
                  <a:lnTo>
                    <a:pt x="9" y="1088"/>
                  </a:lnTo>
                  <a:lnTo>
                    <a:pt x="9" y="1093"/>
                  </a:lnTo>
                  <a:lnTo>
                    <a:pt x="9" y="1097"/>
                  </a:lnTo>
                  <a:lnTo>
                    <a:pt x="7" y="1102"/>
                  </a:lnTo>
                  <a:lnTo>
                    <a:pt x="7" y="1106"/>
                  </a:lnTo>
                  <a:lnTo>
                    <a:pt x="7" y="1111"/>
                  </a:lnTo>
                  <a:lnTo>
                    <a:pt x="4" y="1115"/>
                  </a:lnTo>
                  <a:lnTo>
                    <a:pt x="4" y="1120"/>
                  </a:lnTo>
                  <a:lnTo>
                    <a:pt x="4" y="1124"/>
                  </a:lnTo>
                  <a:lnTo>
                    <a:pt x="7" y="1129"/>
                  </a:lnTo>
                  <a:lnTo>
                    <a:pt x="7" y="1133"/>
                  </a:lnTo>
                  <a:lnTo>
                    <a:pt x="7" y="1138"/>
                  </a:lnTo>
                  <a:lnTo>
                    <a:pt x="7" y="1142"/>
                  </a:lnTo>
                  <a:lnTo>
                    <a:pt x="7" y="1147"/>
                  </a:lnTo>
                  <a:lnTo>
                    <a:pt x="9" y="1151"/>
                  </a:lnTo>
                  <a:lnTo>
                    <a:pt x="9" y="1156"/>
                  </a:lnTo>
                  <a:lnTo>
                    <a:pt x="11" y="1160"/>
                  </a:lnTo>
                  <a:lnTo>
                    <a:pt x="9" y="1165"/>
                  </a:lnTo>
                  <a:lnTo>
                    <a:pt x="9" y="1169"/>
                  </a:lnTo>
                  <a:lnTo>
                    <a:pt x="9" y="1174"/>
                  </a:lnTo>
                  <a:lnTo>
                    <a:pt x="9" y="1178"/>
                  </a:lnTo>
                  <a:lnTo>
                    <a:pt x="9" y="1183"/>
                  </a:lnTo>
                  <a:lnTo>
                    <a:pt x="11" y="1187"/>
                  </a:lnTo>
                  <a:lnTo>
                    <a:pt x="11" y="1192"/>
                  </a:lnTo>
                  <a:lnTo>
                    <a:pt x="11" y="1196"/>
                  </a:lnTo>
                  <a:lnTo>
                    <a:pt x="11" y="1201"/>
                  </a:lnTo>
                  <a:lnTo>
                    <a:pt x="11" y="1205"/>
                  </a:lnTo>
                  <a:lnTo>
                    <a:pt x="11" y="1210"/>
                  </a:lnTo>
                  <a:lnTo>
                    <a:pt x="9" y="1214"/>
                  </a:lnTo>
                  <a:lnTo>
                    <a:pt x="9" y="1219"/>
                  </a:lnTo>
                  <a:lnTo>
                    <a:pt x="9" y="1223"/>
                  </a:lnTo>
                  <a:lnTo>
                    <a:pt x="9" y="1228"/>
                  </a:lnTo>
                  <a:lnTo>
                    <a:pt x="9" y="1232"/>
                  </a:lnTo>
                  <a:lnTo>
                    <a:pt x="9" y="1237"/>
                  </a:lnTo>
                  <a:lnTo>
                    <a:pt x="9" y="1241"/>
                  </a:lnTo>
                  <a:lnTo>
                    <a:pt x="7" y="1246"/>
                  </a:lnTo>
                  <a:lnTo>
                    <a:pt x="7" y="1250"/>
                  </a:lnTo>
                  <a:lnTo>
                    <a:pt x="7" y="1255"/>
                  </a:lnTo>
                  <a:lnTo>
                    <a:pt x="9" y="1259"/>
                  </a:lnTo>
                  <a:lnTo>
                    <a:pt x="9" y="1264"/>
                  </a:lnTo>
                  <a:lnTo>
                    <a:pt x="11" y="1268"/>
                  </a:lnTo>
                  <a:lnTo>
                    <a:pt x="11" y="1273"/>
                  </a:lnTo>
                  <a:lnTo>
                    <a:pt x="11" y="1277"/>
                  </a:lnTo>
                  <a:lnTo>
                    <a:pt x="13" y="1282"/>
                  </a:lnTo>
                  <a:lnTo>
                    <a:pt x="13" y="1286"/>
                  </a:lnTo>
                  <a:lnTo>
                    <a:pt x="11" y="1291"/>
                  </a:lnTo>
                  <a:lnTo>
                    <a:pt x="11" y="1295"/>
                  </a:lnTo>
                  <a:lnTo>
                    <a:pt x="11" y="1300"/>
                  </a:lnTo>
                  <a:lnTo>
                    <a:pt x="11" y="1304"/>
                  </a:lnTo>
                  <a:lnTo>
                    <a:pt x="13" y="1309"/>
                  </a:lnTo>
                  <a:lnTo>
                    <a:pt x="11" y="1313"/>
                  </a:lnTo>
                  <a:lnTo>
                    <a:pt x="11" y="1318"/>
                  </a:lnTo>
                  <a:lnTo>
                    <a:pt x="11" y="1322"/>
                  </a:lnTo>
                  <a:lnTo>
                    <a:pt x="9" y="1327"/>
                  </a:lnTo>
                  <a:lnTo>
                    <a:pt x="9" y="1331"/>
                  </a:lnTo>
                  <a:lnTo>
                    <a:pt x="11" y="1336"/>
                  </a:lnTo>
                  <a:lnTo>
                    <a:pt x="13" y="1340"/>
                  </a:lnTo>
                  <a:lnTo>
                    <a:pt x="15" y="1345"/>
                  </a:lnTo>
                  <a:lnTo>
                    <a:pt x="15" y="1349"/>
                  </a:lnTo>
                  <a:lnTo>
                    <a:pt x="15" y="1354"/>
                  </a:lnTo>
                  <a:lnTo>
                    <a:pt x="15" y="1358"/>
                  </a:lnTo>
                  <a:lnTo>
                    <a:pt x="15" y="1363"/>
                  </a:lnTo>
                  <a:lnTo>
                    <a:pt x="15" y="1367"/>
                  </a:lnTo>
                  <a:lnTo>
                    <a:pt x="15" y="1372"/>
                  </a:lnTo>
                  <a:lnTo>
                    <a:pt x="13" y="1376"/>
                  </a:lnTo>
                  <a:lnTo>
                    <a:pt x="13" y="1381"/>
                  </a:lnTo>
                  <a:lnTo>
                    <a:pt x="13" y="1385"/>
                  </a:lnTo>
                  <a:lnTo>
                    <a:pt x="13" y="1390"/>
                  </a:lnTo>
                  <a:lnTo>
                    <a:pt x="13" y="1394"/>
                  </a:lnTo>
                  <a:lnTo>
                    <a:pt x="13" y="1399"/>
                  </a:lnTo>
                  <a:lnTo>
                    <a:pt x="13" y="1403"/>
                  </a:lnTo>
                  <a:lnTo>
                    <a:pt x="13" y="1408"/>
                  </a:lnTo>
                  <a:lnTo>
                    <a:pt x="13" y="1412"/>
                  </a:lnTo>
                  <a:lnTo>
                    <a:pt x="13" y="1417"/>
                  </a:lnTo>
                  <a:lnTo>
                    <a:pt x="11" y="1421"/>
                  </a:lnTo>
                  <a:lnTo>
                    <a:pt x="9" y="1426"/>
                  </a:lnTo>
                  <a:lnTo>
                    <a:pt x="9" y="1430"/>
                  </a:lnTo>
                  <a:lnTo>
                    <a:pt x="7" y="1435"/>
                  </a:lnTo>
                  <a:lnTo>
                    <a:pt x="9" y="1439"/>
                  </a:lnTo>
                  <a:lnTo>
                    <a:pt x="9" y="1444"/>
                  </a:lnTo>
                  <a:lnTo>
                    <a:pt x="9" y="1448"/>
                  </a:lnTo>
                  <a:lnTo>
                    <a:pt x="11" y="1453"/>
                  </a:lnTo>
                  <a:lnTo>
                    <a:pt x="11" y="1457"/>
                  </a:lnTo>
                  <a:lnTo>
                    <a:pt x="11" y="1462"/>
                  </a:lnTo>
                  <a:lnTo>
                    <a:pt x="13" y="1466"/>
                  </a:lnTo>
                  <a:lnTo>
                    <a:pt x="13" y="1471"/>
                  </a:lnTo>
                  <a:lnTo>
                    <a:pt x="13" y="1475"/>
                  </a:lnTo>
                  <a:lnTo>
                    <a:pt x="13" y="1480"/>
                  </a:lnTo>
                  <a:lnTo>
                    <a:pt x="13" y="1484"/>
                  </a:lnTo>
                  <a:lnTo>
                    <a:pt x="13" y="1489"/>
                  </a:lnTo>
                  <a:lnTo>
                    <a:pt x="11" y="1493"/>
                  </a:lnTo>
                  <a:lnTo>
                    <a:pt x="11" y="1498"/>
                  </a:lnTo>
                  <a:lnTo>
                    <a:pt x="11" y="1502"/>
                  </a:lnTo>
                  <a:lnTo>
                    <a:pt x="11" y="1507"/>
                  </a:lnTo>
                  <a:lnTo>
                    <a:pt x="11" y="1511"/>
                  </a:lnTo>
                  <a:lnTo>
                    <a:pt x="11" y="1516"/>
                  </a:lnTo>
                  <a:lnTo>
                    <a:pt x="13" y="1520"/>
                  </a:lnTo>
                  <a:lnTo>
                    <a:pt x="15" y="1525"/>
                  </a:lnTo>
                  <a:lnTo>
                    <a:pt x="13" y="1529"/>
                  </a:lnTo>
                  <a:lnTo>
                    <a:pt x="11" y="1534"/>
                  </a:lnTo>
                  <a:lnTo>
                    <a:pt x="9" y="1538"/>
                  </a:lnTo>
                  <a:lnTo>
                    <a:pt x="9" y="1543"/>
                  </a:lnTo>
                  <a:lnTo>
                    <a:pt x="9" y="1547"/>
                  </a:lnTo>
                  <a:lnTo>
                    <a:pt x="9" y="1552"/>
                  </a:lnTo>
                  <a:lnTo>
                    <a:pt x="9" y="1556"/>
                  </a:lnTo>
                  <a:lnTo>
                    <a:pt x="9" y="1560"/>
                  </a:lnTo>
                  <a:lnTo>
                    <a:pt x="7" y="1565"/>
                  </a:lnTo>
                  <a:lnTo>
                    <a:pt x="7" y="1569"/>
                  </a:lnTo>
                  <a:lnTo>
                    <a:pt x="7" y="1574"/>
                  </a:lnTo>
                  <a:lnTo>
                    <a:pt x="9" y="1578"/>
                  </a:lnTo>
                  <a:lnTo>
                    <a:pt x="9" y="1583"/>
                  </a:lnTo>
                  <a:lnTo>
                    <a:pt x="9" y="1587"/>
                  </a:lnTo>
                  <a:lnTo>
                    <a:pt x="9" y="1592"/>
                  </a:lnTo>
                  <a:lnTo>
                    <a:pt x="9" y="1596"/>
                  </a:lnTo>
                  <a:lnTo>
                    <a:pt x="9" y="1601"/>
                  </a:lnTo>
                  <a:lnTo>
                    <a:pt x="9" y="1605"/>
                  </a:lnTo>
                  <a:lnTo>
                    <a:pt x="11" y="1610"/>
                  </a:lnTo>
                  <a:lnTo>
                    <a:pt x="11" y="1614"/>
                  </a:lnTo>
                  <a:lnTo>
                    <a:pt x="11" y="1619"/>
                  </a:lnTo>
                  <a:lnTo>
                    <a:pt x="13" y="1623"/>
                  </a:lnTo>
                  <a:lnTo>
                    <a:pt x="13" y="1628"/>
                  </a:lnTo>
                  <a:lnTo>
                    <a:pt x="11" y="1632"/>
                  </a:lnTo>
                  <a:lnTo>
                    <a:pt x="11" y="1637"/>
                  </a:lnTo>
                  <a:lnTo>
                    <a:pt x="11" y="1641"/>
                  </a:lnTo>
                  <a:lnTo>
                    <a:pt x="11" y="1646"/>
                  </a:lnTo>
                  <a:lnTo>
                    <a:pt x="11" y="1650"/>
                  </a:lnTo>
                  <a:lnTo>
                    <a:pt x="11" y="1655"/>
                  </a:lnTo>
                  <a:lnTo>
                    <a:pt x="11" y="1659"/>
                  </a:lnTo>
                  <a:lnTo>
                    <a:pt x="11" y="1664"/>
                  </a:lnTo>
                  <a:lnTo>
                    <a:pt x="9" y="1668"/>
                  </a:lnTo>
                  <a:lnTo>
                    <a:pt x="9" y="1673"/>
                  </a:lnTo>
                  <a:lnTo>
                    <a:pt x="9" y="1677"/>
                  </a:lnTo>
                  <a:lnTo>
                    <a:pt x="9" y="1682"/>
                  </a:lnTo>
                  <a:lnTo>
                    <a:pt x="9" y="1686"/>
                  </a:lnTo>
                  <a:lnTo>
                    <a:pt x="9" y="1691"/>
                  </a:lnTo>
                  <a:lnTo>
                    <a:pt x="9" y="1695"/>
                  </a:lnTo>
                  <a:lnTo>
                    <a:pt x="9" y="1700"/>
                  </a:lnTo>
                  <a:lnTo>
                    <a:pt x="9" y="1704"/>
                  </a:lnTo>
                  <a:lnTo>
                    <a:pt x="9" y="1709"/>
                  </a:lnTo>
                  <a:lnTo>
                    <a:pt x="9" y="1713"/>
                  </a:lnTo>
                  <a:lnTo>
                    <a:pt x="11" y="1718"/>
                  </a:lnTo>
                  <a:lnTo>
                    <a:pt x="11" y="1722"/>
                  </a:lnTo>
                  <a:lnTo>
                    <a:pt x="11" y="1727"/>
                  </a:lnTo>
                  <a:lnTo>
                    <a:pt x="11" y="1731"/>
                  </a:lnTo>
                  <a:lnTo>
                    <a:pt x="11" y="1736"/>
                  </a:lnTo>
                  <a:lnTo>
                    <a:pt x="11" y="1740"/>
                  </a:lnTo>
                  <a:lnTo>
                    <a:pt x="11" y="1745"/>
                  </a:lnTo>
                  <a:lnTo>
                    <a:pt x="11" y="1749"/>
                  </a:lnTo>
                  <a:lnTo>
                    <a:pt x="9" y="1754"/>
                  </a:lnTo>
                  <a:lnTo>
                    <a:pt x="9" y="1758"/>
                  </a:lnTo>
                  <a:lnTo>
                    <a:pt x="9" y="1763"/>
                  </a:lnTo>
                  <a:lnTo>
                    <a:pt x="9" y="1767"/>
                  </a:lnTo>
                  <a:lnTo>
                    <a:pt x="9" y="1772"/>
                  </a:lnTo>
                  <a:lnTo>
                    <a:pt x="9" y="1776"/>
                  </a:lnTo>
                  <a:lnTo>
                    <a:pt x="9" y="1781"/>
                  </a:lnTo>
                  <a:lnTo>
                    <a:pt x="9" y="1785"/>
                  </a:lnTo>
                  <a:lnTo>
                    <a:pt x="11" y="1790"/>
                  </a:lnTo>
                  <a:lnTo>
                    <a:pt x="13" y="1794"/>
                  </a:lnTo>
                  <a:lnTo>
                    <a:pt x="13" y="1799"/>
                  </a:lnTo>
                  <a:lnTo>
                    <a:pt x="11" y="1803"/>
                  </a:lnTo>
                  <a:lnTo>
                    <a:pt x="11" y="1808"/>
                  </a:lnTo>
                  <a:lnTo>
                    <a:pt x="11" y="1812"/>
                  </a:lnTo>
                  <a:lnTo>
                    <a:pt x="11" y="1817"/>
                  </a:lnTo>
                  <a:lnTo>
                    <a:pt x="11" y="1821"/>
                  </a:lnTo>
                  <a:lnTo>
                    <a:pt x="11" y="1826"/>
                  </a:lnTo>
                  <a:lnTo>
                    <a:pt x="11" y="1830"/>
                  </a:lnTo>
                  <a:lnTo>
                    <a:pt x="11" y="1835"/>
                  </a:lnTo>
                  <a:lnTo>
                    <a:pt x="11" y="1839"/>
                  </a:lnTo>
                  <a:lnTo>
                    <a:pt x="9" y="1844"/>
                  </a:lnTo>
                  <a:lnTo>
                    <a:pt x="9" y="1848"/>
                  </a:lnTo>
                  <a:lnTo>
                    <a:pt x="9" y="1853"/>
                  </a:lnTo>
                  <a:lnTo>
                    <a:pt x="9" y="1857"/>
                  </a:lnTo>
                  <a:lnTo>
                    <a:pt x="9" y="1862"/>
                  </a:lnTo>
                  <a:lnTo>
                    <a:pt x="9" y="1866"/>
                  </a:lnTo>
                  <a:lnTo>
                    <a:pt x="9" y="1871"/>
                  </a:lnTo>
                  <a:lnTo>
                    <a:pt x="9" y="1875"/>
                  </a:lnTo>
                  <a:lnTo>
                    <a:pt x="9" y="1880"/>
                  </a:lnTo>
                  <a:lnTo>
                    <a:pt x="9" y="1884"/>
                  </a:lnTo>
                  <a:lnTo>
                    <a:pt x="9" y="1889"/>
                  </a:lnTo>
                  <a:lnTo>
                    <a:pt x="9" y="1893"/>
                  </a:lnTo>
                  <a:lnTo>
                    <a:pt x="9" y="1898"/>
                  </a:lnTo>
                  <a:lnTo>
                    <a:pt x="9" y="1902"/>
                  </a:lnTo>
                  <a:lnTo>
                    <a:pt x="9" y="1907"/>
                  </a:lnTo>
                  <a:lnTo>
                    <a:pt x="11" y="1911"/>
                  </a:lnTo>
                  <a:lnTo>
                    <a:pt x="11" y="1916"/>
                  </a:lnTo>
                  <a:lnTo>
                    <a:pt x="11" y="1920"/>
                  </a:lnTo>
                  <a:lnTo>
                    <a:pt x="11" y="1925"/>
                  </a:lnTo>
                  <a:lnTo>
                    <a:pt x="11" y="1929"/>
                  </a:lnTo>
                  <a:lnTo>
                    <a:pt x="11" y="1934"/>
                  </a:lnTo>
                  <a:lnTo>
                    <a:pt x="11" y="1938"/>
                  </a:lnTo>
                  <a:lnTo>
                    <a:pt x="11" y="1943"/>
                  </a:lnTo>
                  <a:lnTo>
                    <a:pt x="11" y="1947"/>
                  </a:lnTo>
                  <a:lnTo>
                    <a:pt x="11" y="1952"/>
                  </a:lnTo>
                  <a:lnTo>
                    <a:pt x="11" y="1956"/>
                  </a:lnTo>
                  <a:lnTo>
                    <a:pt x="11" y="1961"/>
                  </a:lnTo>
                  <a:lnTo>
                    <a:pt x="11" y="1965"/>
                  </a:lnTo>
                  <a:lnTo>
                    <a:pt x="11" y="1970"/>
                  </a:lnTo>
                  <a:lnTo>
                    <a:pt x="11" y="1974"/>
                  </a:lnTo>
                  <a:lnTo>
                    <a:pt x="11" y="1979"/>
                  </a:lnTo>
                  <a:lnTo>
                    <a:pt x="11" y="1983"/>
                  </a:lnTo>
                  <a:lnTo>
                    <a:pt x="11" y="1988"/>
                  </a:lnTo>
                  <a:lnTo>
                    <a:pt x="11" y="1992"/>
                  </a:lnTo>
                  <a:lnTo>
                    <a:pt x="11" y="1997"/>
                  </a:lnTo>
                  <a:lnTo>
                    <a:pt x="11" y="2001"/>
                  </a:lnTo>
                  <a:lnTo>
                    <a:pt x="11" y="2006"/>
                  </a:lnTo>
                  <a:lnTo>
                    <a:pt x="11" y="2010"/>
                  </a:lnTo>
                  <a:lnTo>
                    <a:pt x="11" y="2015"/>
                  </a:lnTo>
                  <a:lnTo>
                    <a:pt x="11" y="2019"/>
                  </a:lnTo>
                  <a:lnTo>
                    <a:pt x="11" y="2024"/>
                  </a:lnTo>
                  <a:lnTo>
                    <a:pt x="11" y="2028"/>
                  </a:lnTo>
                  <a:lnTo>
                    <a:pt x="11" y="2033"/>
                  </a:lnTo>
                  <a:lnTo>
                    <a:pt x="11" y="2037"/>
                  </a:lnTo>
                  <a:lnTo>
                    <a:pt x="11" y="2042"/>
                  </a:lnTo>
                  <a:lnTo>
                    <a:pt x="11" y="2046"/>
                  </a:lnTo>
                  <a:lnTo>
                    <a:pt x="11" y="2051"/>
                  </a:lnTo>
                  <a:lnTo>
                    <a:pt x="11" y="2055"/>
                  </a:lnTo>
                  <a:lnTo>
                    <a:pt x="11" y="2060"/>
                  </a:lnTo>
                  <a:lnTo>
                    <a:pt x="11" y="2064"/>
                  </a:lnTo>
                  <a:lnTo>
                    <a:pt x="11" y="2069"/>
                  </a:lnTo>
                  <a:lnTo>
                    <a:pt x="11" y="2073"/>
                  </a:lnTo>
                  <a:lnTo>
                    <a:pt x="11" y="2078"/>
                  </a:lnTo>
                  <a:lnTo>
                    <a:pt x="11" y="2082"/>
                  </a:lnTo>
                  <a:lnTo>
                    <a:pt x="11" y="2087"/>
                  </a:lnTo>
                  <a:lnTo>
                    <a:pt x="9" y="2091"/>
                  </a:lnTo>
                  <a:lnTo>
                    <a:pt x="9" y="2096"/>
                  </a:lnTo>
                  <a:lnTo>
                    <a:pt x="9" y="2100"/>
                  </a:lnTo>
                  <a:lnTo>
                    <a:pt x="9" y="2105"/>
                  </a:lnTo>
                  <a:lnTo>
                    <a:pt x="11" y="2109"/>
                  </a:lnTo>
                  <a:lnTo>
                    <a:pt x="11" y="2114"/>
                  </a:lnTo>
                  <a:lnTo>
                    <a:pt x="13" y="2118"/>
                  </a:lnTo>
                  <a:lnTo>
                    <a:pt x="13" y="2123"/>
                  </a:lnTo>
                  <a:lnTo>
                    <a:pt x="11" y="2127"/>
                  </a:lnTo>
                  <a:lnTo>
                    <a:pt x="11" y="2132"/>
                  </a:lnTo>
                  <a:lnTo>
                    <a:pt x="11" y="2136"/>
                  </a:lnTo>
                  <a:lnTo>
                    <a:pt x="11" y="2141"/>
                  </a:lnTo>
                  <a:lnTo>
                    <a:pt x="11" y="2145"/>
                  </a:lnTo>
                  <a:lnTo>
                    <a:pt x="11" y="2150"/>
                  </a:lnTo>
                  <a:lnTo>
                    <a:pt x="13" y="2154"/>
                  </a:lnTo>
                  <a:lnTo>
                    <a:pt x="15" y="2159"/>
                  </a:lnTo>
                  <a:lnTo>
                    <a:pt x="17" y="2163"/>
                  </a:lnTo>
                  <a:lnTo>
                    <a:pt x="17" y="2168"/>
                  </a:lnTo>
                  <a:lnTo>
                    <a:pt x="15" y="2172"/>
                  </a:lnTo>
                  <a:lnTo>
                    <a:pt x="15" y="2177"/>
                  </a:lnTo>
                  <a:lnTo>
                    <a:pt x="13" y="2181"/>
                  </a:lnTo>
                  <a:lnTo>
                    <a:pt x="13" y="2186"/>
                  </a:lnTo>
                  <a:lnTo>
                    <a:pt x="15" y="2190"/>
                  </a:lnTo>
                  <a:lnTo>
                    <a:pt x="15" y="2195"/>
                  </a:lnTo>
                  <a:lnTo>
                    <a:pt x="15" y="2199"/>
                  </a:lnTo>
                  <a:lnTo>
                    <a:pt x="15" y="2204"/>
                  </a:lnTo>
                  <a:lnTo>
                    <a:pt x="15" y="2208"/>
                  </a:lnTo>
                  <a:lnTo>
                    <a:pt x="17" y="2213"/>
                  </a:lnTo>
                  <a:lnTo>
                    <a:pt x="17" y="2217"/>
                  </a:lnTo>
                  <a:lnTo>
                    <a:pt x="17" y="2222"/>
                  </a:lnTo>
                  <a:lnTo>
                    <a:pt x="15" y="2226"/>
                  </a:lnTo>
                  <a:lnTo>
                    <a:pt x="15" y="2231"/>
                  </a:lnTo>
                  <a:lnTo>
                    <a:pt x="15" y="2235"/>
                  </a:lnTo>
                  <a:lnTo>
                    <a:pt x="15" y="2240"/>
                  </a:lnTo>
                  <a:lnTo>
                    <a:pt x="15" y="2244"/>
                  </a:lnTo>
                  <a:lnTo>
                    <a:pt x="15" y="2249"/>
                  </a:lnTo>
                  <a:lnTo>
                    <a:pt x="15" y="2253"/>
                  </a:lnTo>
                  <a:lnTo>
                    <a:pt x="15" y="2258"/>
                  </a:lnTo>
                  <a:lnTo>
                    <a:pt x="15" y="2262"/>
                  </a:lnTo>
                  <a:lnTo>
                    <a:pt x="15" y="2267"/>
                  </a:lnTo>
                  <a:lnTo>
                    <a:pt x="15" y="2271"/>
                  </a:lnTo>
                  <a:lnTo>
                    <a:pt x="15" y="2276"/>
                  </a:lnTo>
                  <a:lnTo>
                    <a:pt x="13" y="2280"/>
                  </a:lnTo>
                  <a:lnTo>
                    <a:pt x="13" y="2285"/>
                  </a:lnTo>
                  <a:lnTo>
                    <a:pt x="13" y="2289"/>
                  </a:lnTo>
                  <a:lnTo>
                    <a:pt x="13" y="2294"/>
                  </a:lnTo>
                  <a:lnTo>
                    <a:pt x="13" y="2298"/>
                  </a:lnTo>
                  <a:lnTo>
                    <a:pt x="13" y="2303"/>
                  </a:lnTo>
                  <a:lnTo>
                    <a:pt x="13" y="2307"/>
                  </a:lnTo>
                  <a:lnTo>
                    <a:pt x="11" y="2312"/>
                  </a:lnTo>
                  <a:lnTo>
                    <a:pt x="11" y="2316"/>
                  </a:lnTo>
                  <a:lnTo>
                    <a:pt x="11" y="2321"/>
                  </a:lnTo>
                  <a:lnTo>
                    <a:pt x="11" y="2325"/>
                  </a:lnTo>
                  <a:lnTo>
                    <a:pt x="11" y="2330"/>
                  </a:lnTo>
                  <a:lnTo>
                    <a:pt x="11" y="2334"/>
                  </a:lnTo>
                  <a:lnTo>
                    <a:pt x="13" y="2339"/>
                  </a:lnTo>
                  <a:lnTo>
                    <a:pt x="13" y="2343"/>
                  </a:lnTo>
                  <a:lnTo>
                    <a:pt x="15" y="2348"/>
                  </a:lnTo>
                  <a:lnTo>
                    <a:pt x="15" y="2352"/>
                  </a:lnTo>
                  <a:lnTo>
                    <a:pt x="15" y="2357"/>
                  </a:lnTo>
                  <a:lnTo>
                    <a:pt x="15" y="2361"/>
                  </a:lnTo>
                  <a:lnTo>
                    <a:pt x="15" y="2366"/>
                  </a:lnTo>
                  <a:lnTo>
                    <a:pt x="15" y="2370"/>
                  </a:lnTo>
                  <a:lnTo>
                    <a:pt x="15" y="2375"/>
                  </a:lnTo>
                  <a:lnTo>
                    <a:pt x="15" y="2379"/>
                  </a:lnTo>
                  <a:lnTo>
                    <a:pt x="15" y="2384"/>
                  </a:lnTo>
                  <a:lnTo>
                    <a:pt x="15" y="2388"/>
                  </a:lnTo>
                  <a:lnTo>
                    <a:pt x="15" y="2393"/>
                  </a:lnTo>
                  <a:lnTo>
                    <a:pt x="15" y="2397"/>
                  </a:lnTo>
                  <a:lnTo>
                    <a:pt x="15" y="2402"/>
                  </a:lnTo>
                  <a:lnTo>
                    <a:pt x="13" y="2406"/>
                  </a:lnTo>
                  <a:lnTo>
                    <a:pt x="13" y="2411"/>
                  </a:lnTo>
                  <a:lnTo>
                    <a:pt x="11" y="2415"/>
                  </a:lnTo>
                  <a:lnTo>
                    <a:pt x="11" y="2420"/>
                  </a:lnTo>
                  <a:lnTo>
                    <a:pt x="11" y="2424"/>
                  </a:lnTo>
                  <a:lnTo>
                    <a:pt x="11" y="2429"/>
                  </a:lnTo>
                  <a:lnTo>
                    <a:pt x="11" y="2433"/>
                  </a:lnTo>
                  <a:lnTo>
                    <a:pt x="11" y="2438"/>
                  </a:lnTo>
                  <a:lnTo>
                    <a:pt x="11" y="2442"/>
                  </a:lnTo>
                  <a:lnTo>
                    <a:pt x="11" y="2447"/>
                  </a:lnTo>
                  <a:lnTo>
                    <a:pt x="11" y="2451"/>
                  </a:lnTo>
                  <a:lnTo>
                    <a:pt x="13" y="2456"/>
                  </a:lnTo>
                  <a:lnTo>
                    <a:pt x="15" y="2460"/>
                  </a:lnTo>
                  <a:lnTo>
                    <a:pt x="21" y="2465"/>
                  </a:lnTo>
                  <a:lnTo>
                    <a:pt x="30" y="2469"/>
                  </a:lnTo>
                  <a:lnTo>
                    <a:pt x="36" y="2474"/>
                  </a:lnTo>
                  <a:lnTo>
                    <a:pt x="41" y="2478"/>
                  </a:lnTo>
                  <a:lnTo>
                    <a:pt x="47" y="2483"/>
                  </a:lnTo>
                  <a:lnTo>
                    <a:pt x="58" y="2487"/>
                  </a:lnTo>
                  <a:lnTo>
                    <a:pt x="68" y="2492"/>
                  </a:lnTo>
                  <a:lnTo>
                    <a:pt x="72" y="2496"/>
                  </a:lnTo>
                  <a:lnTo>
                    <a:pt x="66" y="2501"/>
                  </a:lnTo>
                  <a:lnTo>
                    <a:pt x="60" y="2505"/>
                  </a:lnTo>
                  <a:lnTo>
                    <a:pt x="51" y="2510"/>
                  </a:lnTo>
                  <a:lnTo>
                    <a:pt x="49" y="2514"/>
                  </a:lnTo>
                  <a:lnTo>
                    <a:pt x="60" y="2519"/>
                  </a:lnTo>
                  <a:lnTo>
                    <a:pt x="77" y="2523"/>
                  </a:lnTo>
                  <a:lnTo>
                    <a:pt x="94" y="2528"/>
                  </a:lnTo>
                  <a:lnTo>
                    <a:pt x="106" y="2532"/>
                  </a:lnTo>
                  <a:lnTo>
                    <a:pt x="119" y="2537"/>
                  </a:lnTo>
                  <a:lnTo>
                    <a:pt x="117" y="2541"/>
                  </a:lnTo>
                  <a:lnTo>
                    <a:pt x="102" y="2546"/>
                  </a:lnTo>
                  <a:lnTo>
                    <a:pt x="87" y="2550"/>
                  </a:lnTo>
                  <a:lnTo>
                    <a:pt x="81" y="2555"/>
                  </a:lnTo>
                  <a:lnTo>
                    <a:pt x="77" y="2559"/>
                  </a:lnTo>
                  <a:lnTo>
                    <a:pt x="72" y="2564"/>
                  </a:lnTo>
                  <a:lnTo>
                    <a:pt x="72" y="2568"/>
                  </a:lnTo>
                  <a:lnTo>
                    <a:pt x="77" y="2573"/>
                  </a:lnTo>
                  <a:lnTo>
                    <a:pt x="81" y="2577"/>
                  </a:lnTo>
                  <a:lnTo>
                    <a:pt x="81" y="2582"/>
                  </a:lnTo>
                </a:path>
              </a:pathLst>
            </a:custGeom>
            <a:noFill/>
            <a:ln cap="flat" cmpd="sng" w="28575">
              <a:solidFill>
                <a:srgbClr val="FF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3" name="Google Shape;433;p21"/>
            <p:cNvSpPr/>
            <p:nvPr/>
          </p:nvSpPr>
          <p:spPr>
            <a:xfrm>
              <a:off x="3156" y="1359"/>
              <a:ext cx="292" cy="2756"/>
            </a:xfrm>
            <a:custGeom>
              <a:rect b="b" l="l" r="r" t="t"/>
              <a:pathLst>
                <a:path extrusionOk="0" h="2582" w="274">
                  <a:moveTo>
                    <a:pt x="104" y="0"/>
                  </a:moveTo>
                  <a:lnTo>
                    <a:pt x="104" y="4"/>
                  </a:lnTo>
                  <a:lnTo>
                    <a:pt x="102" y="9"/>
                  </a:lnTo>
                  <a:lnTo>
                    <a:pt x="100" y="13"/>
                  </a:lnTo>
                  <a:lnTo>
                    <a:pt x="108" y="18"/>
                  </a:lnTo>
                  <a:lnTo>
                    <a:pt x="115" y="22"/>
                  </a:lnTo>
                  <a:lnTo>
                    <a:pt x="121" y="27"/>
                  </a:lnTo>
                  <a:lnTo>
                    <a:pt x="125" y="31"/>
                  </a:lnTo>
                  <a:lnTo>
                    <a:pt x="128" y="36"/>
                  </a:lnTo>
                  <a:lnTo>
                    <a:pt x="130" y="40"/>
                  </a:lnTo>
                  <a:lnTo>
                    <a:pt x="123" y="45"/>
                  </a:lnTo>
                  <a:lnTo>
                    <a:pt x="117" y="49"/>
                  </a:lnTo>
                  <a:lnTo>
                    <a:pt x="113" y="54"/>
                  </a:lnTo>
                  <a:lnTo>
                    <a:pt x="113" y="58"/>
                  </a:lnTo>
                  <a:lnTo>
                    <a:pt x="108" y="63"/>
                  </a:lnTo>
                  <a:lnTo>
                    <a:pt x="106" y="67"/>
                  </a:lnTo>
                  <a:lnTo>
                    <a:pt x="102" y="72"/>
                  </a:lnTo>
                  <a:lnTo>
                    <a:pt x="98" y="76"/>
                  </a:lnTo>
                  <a:lnTo>
                    <a:pt x="106" y="81"/>
                  </a:lnTo>
                  <a:lnTo>
                    <a:pt x="102" y="85"/>
                  </a:lnTo>
                  <a:lnTo>
                    <a:pt x="91" y="90"/>
                  </a:lnTo>
                  <a:lnTo>
                    <a:pt x="89" y="94"/>
                  </a:lnTo>
                  <a:lnTo>
                    <a:pt x="89" y="99"/>
                  </a:lnTo>
                  <a:lnTo>
                    <a:pt x="85" y="103"/>
                  </a:lnTo>
                  <a:lnTo>
                    <a:pt x="85" y="108"/>
                  </a:lnTo>
                  <a:lnTo>
                    <a:pt x="79" y="112"/>
                  </a:lnTo>
                  <a:lnTo>
                    <a:pt x="83" y="117"/>
                  </a:lnTo>
                  <a:lnTo>
                    <a:pt x="89" y="121"/>
                  </a:lnTo>
                  <a:lnTo>
                    <a:pt x="102" y="126"/>
                  </a:lnTo>
                  <a:lnTo>
                    <a:pt x="106" y="130"/>
                  </a:lnTo>
                  <a:lnTo>
                    <a:pt x="104" y="135"/>
                  </a:lnTo>
                  <a:lnTo>
                    <a:pt x="102" y="139"/>
                  </a:lnTo>
                  <a:lnTo>
                    <a:pt x="94" y="144"/>
                  </a:lnTo>
                  <a:lnTo>
                    <a:pt x="89" y="148"/>
                  </a:lnTo>
                  <a:lnTo>
                    <a:pt x="85" y="153"/>
                  </a:lnTo>
                  <a:lnTo>
                    <a:pt x="85" y="157"/>
                  </a:lnTo>
                  <a:lnTo>
                    <a:pt x="87" y="162"/>
                  </a:lnTo>
                  <a:lnTo>
                    <a:pt x="96" y="166"/>
                  </a:lnTo>
                  <a:lnTo>
                    <a:pt x="100" y="171"/>
                  </a:lnTo>
                  <a:lnTo>
                    <a:pt x="96" y="175"/>
                  </a:lnTo>
                  <a:lnTo>
                    <a:pt x="87" y="180"/>
                  </a:lnTo>
                  <a:lnTo>
                    <a:pt x="81" y="184"/>
                  </a:lnTo>
                  <a:lnTo>
                    <a:pt x="79" y="189"/>
                  </a:lnTo>
                  <a:lnTo>
                    <a:pt x="100" y="193"/>
                  </a:lnTo>
                  <a:lnTo>
                    <a:pt x="170" y="198"/>
                  </a:lnTo>
                  <a:lnTo>
                    <a:pt x="221" y="202"/>
                  </a:lnTo>
                  <a:lnTo>
                    <a:pt x="170" y="207"/>
                  </a:lnTo>
                  <a:lnTo>
                    <a:pt x="155" y="211"/>
                  </a:lnTo>
                  <a:lnTo>
                    <a:pt x="100" y="216"/>
                  </a:lnTo>
                  <a:lnTo>
                    <a:pt x="83" y="220"/>
                  </a:lnTo>
                  <a:lnTo>
                    <a:pt x="85" y="225"/>
                  </a:lnTo>
                  <a:lnTo>
                    <a:pt x="89" y="229"/>
                  </a:lnTo>
                  <a:lnTo>
                    <a:pt x="102" y="234"/>
                  </a:lnTo>
                  <a:lnTo>
                    <a:pt x="102" y="238"/>
                  </a:lnTo>
                  <a:lnTo>
                    <a:pt x="96" y="243"/>
                  </a:lnTo>
                  <a:lnTo>
                    <a:pt x="96" y="247"/>
                  </a:lnTo>
                  <a:lnTo>
                    <a:pt x="100" y="252"/>
                  </a:lnTo>
                  <a:lnTo>
                    <a:pt x="102" y="256"/>
                  </a:lnTo>
                  <a:lnTo>
                    <a:pt x="102" y="261"/>
                  </a:lnTo>
                  <a:lnTo>
                    <a:pt x="102" y="265"/>
                  </a:lnTo>
                  <a:lnTo>
                    <a:pt x="102" y="270"/>
                  </a:lnTo>
                  <a:lnTo>
                    <a:pt x="102" y="274"/>
                  </a:lnTo>
                  <a:lnTo>
                    <a:pt x="102" y="279"/>
                  </a:lnTo>
                  <a:lnTo>
                    <a:pt x="100" y="283"/>
                  </a:lnTo>
                  <a:lnTo>
                    <a:pt x="100" y="288"/>
                  </a:lnTo>
                  <a:lnTo>
                    <a:pt x="102" y="292"/>
                  </a:lnTo>
                  <a:lnTo>
                    <a:pt x="102" y="297"/>
                  </a:lnTo>
                  <a:lnTo>
                    <a:pt x="98" y="301"/>
                  </a:lnTo>
                  <a:lnTo>
                    <a:pt x="94" y="306"/>
                  </a:lnTo>
                  <a:lnTo>
                    <a:pt x="94" y="310"/>
                  </a:lnTo>
                  <a:lnTo>
                    <a:pt x="98" y="315"/>
                  </a:lnTo>
                  <a:lnTo>
                    <a:pt x="100" y="319"/>
                  </a:lnTo>
                  <a:lnTo>
                    <a:pt x="106" y="324"/>
                  </a:lnTo>
                  <a:lnTo>
                    <a:pt x="108" y="328"/>
                  </a:lnTo>
                  <a:lnTo>
                    <a:pt x="106" y="333"/>
                  </a:lnTo>
                  <a:lnTo>
                    <a:pt x="102" y="337"/>
                  </a:lnTo>
                  <a:lnTo>
                    <a:pt x="100" y="342"/>
                  </a:lnTo>
                  <a:lnTo>
                    <a:pt x="100" y="346"/>
                  </a:lnTo>
                  <a:lnTo>
                    <a:pt x="100" y="351"/>
                  </a:lnTo>
                  <a:lnTo>
                    <a:pt x="100" y="355"/>
                  </a:lnTo>
                  <a:lnTo>
                    <a:pt x="102" y="360"/>
                  </a:lnTo>
                  <a:lnTo>
                    <a:pt x="111" y="364"/>
                  </a:lnTo>
                  <a:lnTo>
                    <a:pt x="111" y="369"/>
                  </a:lnTo>
                  <a:lnTo>
                    <a:pt x="111" y="373"/>
                  </a:lnTo>
                  <a:lnTo>
                    <a:pt x="111" y="378"/>
                  </a:lnTo>
                  <a:lnTo>
                    <a:pt x="108" y="382"/>
                  </a:lnTo>
                  <a:lnTo>
                    <a:pt x="104" y="387"/>
                  </a:lnTo>
                  <a:lnTo>
                    <a:pt x="102" y="391"/>
                  </a:lnTo>
                  <a:lnTo>
                    <a:pt x="106" y="396"/>
                  </a:lnTo>
                  <a:lnTo>
                    <a:pt x="94" y="400"/>
                  </a:lnTo>
                  <a:lnTo>
                    <a:pt x="87" y="405"/>
                  </a:lnTo>
                  <a:lnTo>
                    <a:pt x="85" y="409"/>
                  </a:lnTo>
                  <a:lnTo>
                    <a:pt x="85" y="414"/>
                  </a:lnTo>
                  <a:lnTo>
                    <a:pt x="89" y="418"/>
                  </a:lnTo>
                  <a:lnTo>
                    <a:pt x="96" y="423"/>
                  </a:lnTo>
                  <a:lnTo>
                    <a:pt x="98" y="427"/>
                  </a:lnTo>
                  <a:lnTo>
                    <a:pt x="100" y="432"/>
                  </a:lnTo>
                  <a:lnTo>
                    <a:pt x="98" y="436"/>
                  </a:lnTo>
                  <a:lnTo>
                    <a:pt x="96" y="441"/>
                  </a:lnTo>
                  <a:lnTo>
                    <a:pt x="94" y="445"/>
                  </a:lnTo>
                  <a:lnTo>
                    <a:pt x="91" y="450"/>
                  </a:lnTo>
                  <a:lnTo>
                    <a:pt x="94" y="454"/>
                  </a:lnTo>
                  <a:lnTo>
                    <a:pt x="94" y="459"/>
                  </a:lnTo>
                  <a:lnTo>
                    <a:pt x="91" y="463"/>
                  </a:lnTo>
                  <a:lnTo>
                    <a:pt x="89" y="468"/>
                  </a:lnTo>
                  <a:lnTo>
                    <a:pt x="87" y="472"/>
                  </a:lnTo>
                  <a:lnTo>
                    <a:pt x="89" y="477"/>
                  </a:lnTo>
                  <a:lnTo>
                    <a:pt x="87" y="481"/>
                  </a:lnTo>
                  <a:lnTo>
                    <a:pt x="87" y="486"/>
                  </a:lnTo>
                  <a:lnTo>
                    <a:pt x="85" y="490"/>
                  </a:lnTo>
                  <a:lnTo>
                    <a:pt x="85" y="495"/>
                  </a:lnTo>
                  <a:lnTo>
                    <a:pt x="81" y="499"/>
                  </a:lnTo>
                  <a:lnTo>
                    <a:pt x="81" y="504"/>
                  </a:lnTo>
                  <a:lnTo>
                    <a:pt x="79" y="508"/>
                  </a:lnTo>
                  <a:lnTo>
                    <a:pt x="79" y="512"/>
                  </a:lnTo>
                  <a:lnTo>
                    <a:pt x="85" y="517"/>
                  </a:lnTo>
                  <a:lnTo>
                    <a:pt x="83" y="521"/>
                  </a:lnTo>
                  <a:lnTo>
                    <a:pt x="70" y="526"/>
                  </a:lnTo>
                  <a:lnTo>
                    <a:pt x="64" y="530"/>
                  </a:lnTo>
                  <a:lnTo>
                    <a:pt x="64" y="535"/>
                  </a:lnTo>
                  <a:lnTo>
                    <a:pt x="64" y="539"/>
                  </a:lnTo>
                  <a:lnTo>
                    <a:pt x="64" y="544"/>
                  </a:lnTo>
                  <a:lnTo>
                    <a:pt x="62" y="548"/>
                  </a:lnTo>
                  <a:lnTo>
                    <a:pt x="66" y="553"/>
                  </a:lnTo>
                  <a:lnTo>
                    <a:pt x="70" y="557"/>
                  </a:lnTo>
                  <a:lnTo>
                    <a:pt x="68" y="562"/>
                  </a:lnTo>
                  <a:lnTo>
                    <a:pt x="66" y="566"/>
                  </a:lnTo>
                  <a:lnTo>
                    <a:pt x="77" y="571"/>
                  </a:lnTo>
                  <a:lnTo>
                    <a:pt x="74" y="575"/>
                  </a:lnTo>
                  <a:lnTo>
                    <a:pt x="81" y="580"/>
                  </a:lnTo>
                  <a:lnTo>
                    <a:pt x="85" y="584"/>
                  </a:lnTo>
                  <a:lnTo>
                    <a:pt x="83" y="589"/>
                  </a:lnTo>
                  <a:lnTo>
                    <a:pt x="81" y="593"/>
                  </a:lnTo>
                  <a:lnTo>
                    <a:pt x="83" y="598"/>
                  </a:lnTo>
                  <a:lnTo>
                    <a:pt x="85" y="602"/>
                  </a:lnTo>
                  <a:lnTo>
                    <a:pt x="87" y="607"/>
                  </a:lnTo>
                  <a:lnTo>
                    <a:pt x="91" y="611"/>
                  </a:lnTo>
                  <a:lnTo>
                    <a:pt x="96" y="616"/>
                  </a:lnTo>
                  <a:lnTo>
                    <a:pt x="98" y="620"/>
                  </a:lnTo>
                  <a:lnTo>
                    <a:pt x="98" y="625"/>
                  </a:lnTo>
                  <a:lnTo>
                    <a:pt x="100" y="629"/>
                  </a:lnTo>
                  <a:lnTo>
                    <a:pt x="100" y="634"/>
                  </a:lnTo>
                  <a:lnTo>
                    <a:pt x="98" y="638"/>
                  </a:lnTo>
                  <a:lnTo>
                    <a:pt x="98" y="643"/>
                  </a:lnTo>
                  <a:lnTo>
                    <a:pt x="96" y="647"/>
                  </a:lnTo>
                  <a:lnTo>
                    <a:pt x="96" y="652"/>
                  </a:lnTo>
                  <a:lnTo>
                    <a:pt x="96" y="656"/>
                  </a:lnTo>
                  <a:lnTo>
                    <a:pt x="98" y="661"/>
                  </a:lnTo>
                  <a:lnTo>
                    <a:pt x="96" y="665"/>
                  </a:lnTo>
                  <a:lnTo>
                    <a:pt x="98" y="670"/>
                  </a:lnTo>
                  <a:lnTo>
                    <a:pt x="94" y="674"/>
                  </a:lnTo>
                  <a:lnTo>
                    <a:pt x="91" y="679"/>
                  </a:lnTo>
                  <a:lnTo>
                    <a:pt x="89" y="683"/>
                  </a:lnTo>
                  <a:lnTo>
                    <a:pt x="91" y="688"/>
                  </a:lnTo>
                  <a:lnTo>
                    <a:pt x="89" y="692"/>
                  </a:lnTo>
                  <a:lnTo>
                    <a:pt x="89" y="697"/>
                  </a:lnTo>
                  <a:lnTo>
                    <a:pt x="89" y="701"/>
                  </a:lnTo>
                  <a:lnTo>
                    <a:pt x="85" y="706"/>
                  </a:lnTo>
                  <a:lnTo>
                    <a:pt x="77" y="710"/>
                  </a:lnTo>
                  <a:lnTo>
                    <a:pt x="77" y="715"/>
                  </a:lnTo>
                  <a:lnTo>
                    <a:pt x="81" y="719"/>
                  </a:lnTo>
                  <a:lnTo>
                    <a:pt x="83" y="724"/>
                  </a:lnTo>
                  <a:lnTo>
                    <a:pt x="87" y="728"/>
                  </a:lnTo>
                  <a:lnTo>
                    <a:pt x="91" y="733"/>
                  </a:lnTo>
                  <a:lnTo>
                    <a:pt x="94" y="737"/>
                  </a:lnTo>
                  <a:lnTo>
                    <a:pt x="96" y="742"/>
                  </a:lnTo>
                  <a:lnTo>
                    <a:pt x="98" y="746"/>
                  </a:lnTo>
                  <a:lnTo>
                    <a:pt x="100" y="751"/>
                  </a:lnTo>
                  <a:lnTo>
                    <a:pt x="102" y="755"/>
                  </a:lnTo>
                  <a:lnTo>
                    <a:pt x="111" y="760"/>
                  </a:lnTo>
                  <a:lnTo>
                    <a:pt x="111" y="764"/>
                  </a:lnTo>
                  <a:lnTo>
                    <a:pt x="117" y="769"/>
                  </a:lnTo>
                  <a:lnTo>
                    <a:pt x="119" y="773"/>
                  </a:lnTo>
                  <a:lnTo>
                    <a:pt x="128" y="778"/>
                  </a:lnTo>
                  <a:lnTo>
                    <a:pt x="151" y="782"/>
                  </a:lnTo>
                  <a:lnTo>
                    <a:pt x="162" y="787"/>
                  </a:lnTo>
                  <a:lnTo>
                    <a:pt x="168" y="791"/>
                  </a:lnTo>
                  <a:lnTo>
                    <a:pt x="176" y="796"/>
                  </a:lnTo>
                  <a:lnTo>
                    <a:pt x="189" y="800"/>
                  </a:lnTo>
                  <a:lnTo>
                    <a:pt x="193" y="805"/>
                  </a:lnTo>
                  <a:lnTo>
                    <a:pt x="181" y="809"/>
                  </a:lnTo>
                  <a:lnTo>
                    <a:pt x="196" y="814"/>
                  </a:lnTo>
                  <a:lnTo>
                    <a:pt x="210" y="818"/>
                  </a:lnTo>
                  <a:lnTo>
                    <a:pt x="219" y="823"/>
                  </a:lnTo>
                  <a:lnTo>
                    <a:pt x="217" y="827"/>
                  </a:lnTo>
                  <a:lnTo>
                    <a:pt x="217" y="832"/>
                  </a:lnTo>
                  <a:lnTo>
                    <a:pt x="219" y="836"/>
                  </a:lnTo>
                  <a:lnTo>
                    <a:pt x="217" y="841"/>
                  </a:lnTo>
                  <a:lnTo>
                    <a:pt x="183" y="845"/>
                  </a:lnTo>
                  <a:lnTo>
                    <a:pt x="179" y="850"/>
                  </a:lnTo>
                  <a:lnTo>
                    <a:pt x="157" y="854"/>
                  </a:lnTo>
                  <a:lnTo>
                    <a:pt x="142" y="859"/>
                  </a:lnTo>
                  <a:lnTo>
                    <a:pt x="142" y="863"/>
                  </a:lnTo>
                  <a:lnTo>
                    <a:pt x="166" y="868"/>
                  </a:lnTo>
                  <a:lnTo>
                    <a:pt x="187" y="872"/>
                  </a:lnTo>
                  <a:lnTo>
                    <a:pt x="196" y="877"/>
                  </a:lnTo>
                  <a:lnTo>
                    <a:pt x="210" y="881"/>
                  </a:lnTo>
                  <a:lnTo>
                    <a:pt x="221" y="886"/>
                  </a:lnTo>
                  <a:lnTo>
                    <a:pt x="187" y="890"/>
                  </a:lnTo>
                  <a:lnTo>
                    <a:pt x="170" y="895"/>
                  </a:lnTo>
                  <a:lnTo>
                    <a:pt x="121" y="899"/>
                  </a:lnTo>
                  <a:lnTo>
                    <a:pt x="85" y="904"/>
                  </a:lnTo>
                  <a:lnTo>
                    <a:pt x="83" y="908"/>
                  </a:lnTo>
                  <a:lnTo>
                    <a:pt x="89" y="913"/>
                  </a:lnTo>
                  <a:lnTo>
                    <a:pt x="128" y="917"/>
                  </a:lnTo>
                  <a:lnTo>
                    <a:pt x="113" y="922"/>
                  </a:lnTo>
                  <a:lnTo>
                    <a:pt x="108" y="926"/>
                  </a:lnTo>
                  <a:lnTo>
                    <a:pt x="108" y="931"/>
                  </a:lnTo>
                  <a:lnTo>
                    <a:pt x="111" y="935"/>
                  </a:lnTo>
                  <a:lnTo>
                    <a:pt x="106" y="940"/>
                  </a:lnTo>
                  <a:lnTo>
                    <a:pt x="104" y="944"/>
                  </a:lnTo>
                  <a:lnTo>
                    <a:pt x="102" y="949"/>
                  </a:lnTo>
                  <a:lnTo>
                    <a:pt x="98" y="953"/>
                  </a:lnTo>
                  <a:lnTo>
                    <a:pt x="89" y="958"/>
                  </a:lnTo>
                  <a:lnTo>
                    <a:pt x="85" y="962"/>
                  </a:lnTo>
                  <a:lnTo>
                    <a:pt x="87" y="967"/>
                  </a:lnTo>
                  <a:lnTo>
                    <a:pt x="91" y="971"/>
                  </a:lnTo>
                  <a:lnTo>
                    <a:pt x="96" y="976"/>
                  </a:lnTo>
                  <a:lnTo>
                    <a:pt x="132" y="980"/>
                  </a:lnTo>
                  <a:lnTo>
                    <a:pt x="204" y="985"/>
                  </a:lnTo>
                  <a:lnTo>
                    <a:pt x="217" y="989"/>
                  </a:lnTo>
                  <a:lnTo>
                    <a:pt x="221" y="994"/>
                  </a:lnTo>
                  <a:lnTo>
                    <a:pt x="206" y="998"/>
                  </a:lnTo>
                  <a:lnTo>
                    <a:pt x="193" y="1003"/>
                  </a:lnTo>
                  <a:lnTo>
                    <a:pt x="189" y="1007"/>
                  </a:lnTo>
                  <a:lnTo>
                    <a:pt x="189" y="1012"/>
                  </a:lnTo>
                  <a:lnTo>
                    <a:pt x="193" y="1016"/>
                  </a:lnTo>
                  <a:lnTo>
                    <a:pt x="196" y="1021"/>
                  </a:lnTo>
                  <a:lnTo>
                    <a:pt x="210" y="1025"/>
                  </a:lnTo>
                  <a:lnTo>
                    <a:pt x="221" y="1030"/>
                  </a:lnTo>
                  <a:lnTo>
                    <a:pt x="240" y="1034"/>
                  </a:lnTo>
                  <a:lnTo>
                    <a:pt x="251" y="1039"/>
                  </a:lnTo>
                  <a:lnTo>
                    <a:pt x="251" y="1043"/>
                  </a:lnTo>
                  <a:lnTo>
                    <a:pt x="242" y="1048"/>
                  </a:lnTo>
                  <a:lnTo>
                    <a:pt x="238" y="1052"/>
                  </a:lnTo>
                  <a:lnTo>
                    <a:pt x="242" y="1057"/>
                  </a:lnTo>
                  <a:lnTo>
                    <a:pt x="247" y="1061"/>
                  </a:lnTo>
                  <a:lnTo>
                    <a:pt x="242" y="1066"/>
                  </a:lnTo>
                  <a:lnTo>
                    <a:pt x="236" y="1070"/>
                  </a:lnTo>
                  <a:lnTo>
                    <a:pt x="234" y="1075"/>
                  </a:lnTo>
                  <a:lnTo>
                    <a:pt x="223" y="1079"/>
                  </a:lnTo>
                  <a:lnTo>
                    <a:pt x="215" y="1084"/>
                  </a:lnTo>
                  <a:lnTo>
                    <a:pt x="219" y="1088"/>
                  </a:lnTo>
                  <a:lnTo>
                    <a:pt x="225" y="1093"/>
                  </a:lnTo>
                  <a:lnTo>
                    <a:pt x="225" y="1097"/>
                  </a:lnTo>
                  <a:lnTo>
                    <a:pt x="227" y="1102"/>
                  </a:lnTo>
                  <a:lnTo>
                    <a:pt x="234" y="1106"/>
                  </a:lnTo>
                  <a:lnTo>
                    <a:pt x="244" y="1111"/>
                  </a:lnTo>
                  <a:lnTo>
                    <a:pt x="244" y="1115"/>
                  </a:lnTo>
                  <a:lnTo>
                    <a:pt x="247" y="1120"/>
                  </a:lnTo>
                  <a:lnTo>
                    <a:pt x="261" y="1124"/>
                  </a:lnTo>
                  <a:lnTo>
                    <a:pt x="259" y="1129"/>
                  </a:lnTo>
                  <a:lnTo>
                    <a:pt x="264" y="1133"/>
                  </a:lnTo>
                  <a:lnTo>
                    <a:pt x="249" y="1138"/>
                  </a:lnTo>
                  <a:lnTo>
                    <a:pt x="234" y="1142"/>
                  </a:lnTo>
                  <a:lnTo>
                    <a:pt x="225" y="1147"/>
                  </a:lnTo>
                  <a:lnTo>
                    <a:pt x="221" y="1151"/>
                  </a:lnTo>
                  <a:lnTo>
                    <a:pt x="219" y="1156"/>
                  </a:lnTo>
                  <a:lnTo>
                    <a:pt x="215" y="1160"/>
                  </a:lnTo>
                  <a:lnTo>
                    <a:pt x="210" y="1165"/>
                  </a:lnTo>
                  <a:lnTo>
                    <a:pt x="215" y="1169"/>
                  </a:lnTo>
                  <a:lnTo>
                    <a:pt x="217" y="1174"/>
                  </a:lnTo>
                  <a:lnTo>
                    <a:pt x="221" y="1178"/>
                  </a:lnTo>
                  <a:lnTo>
                    <a:pt x="230" y="1183"/>
                  </a:lnTo>
                  <a:lnTo>
                    <a:pt x="238" y="1187"/>
                  </a:lnTo>
                  <a:lnTo>
                    <a:pt x="251" y="1192"/>
                  </a:lnTo>
                  <a:lnTo>
                    <a:pt x="274" y="1196"/>
                  </a:lnTo>
                  <a:lnTo>
                    <a:pt x="266" y="1201"/>
                  </a:lnTo>
                  <a:lnTo>
                    <a:pt x="255" y="1205"/>
                  </a:lnTo>
                  <a:lnTo>
                    <a:pt x="230" y="1210"/>
                  </a:lnTo>
                  <a:lnTo>
                    <a:pt x="213" y="1214"/>
                  </a:lnTo>
                  <a:lnTo>
                    <a:pt x="189" y="1219"/>
                  </a:lnTo>
                  <a:lnTo>
                    <a:pt x="162" y="1223"/>
                  </a:lnTo>
                  <a:lnTo>
                    <a:pt x="151" y="1228"/>
                  </a:lnTo>
                  <a:lnTo>
                    <a:pt x="147" y="1232"/>
                  </a:lnTo>
                  <a:lnTo>
                    <a:pt x="130" y="1237"/>
                  </a:lnTo>
                  <a:lnTo>
                    <a:pt x="125" y="1241"/>
                  </a:lnTo>
                  <a:lnTo>
                    <a:pt x="123" y="1246"/>
                  </a:lnTo>
                  <a:lnTo>
                    <a:pt x="125" y="1250"/>
                  </a:lnTo>
                  <a:lnTo>
                    <a:pt x="128" y="1255"/>
                  </a:lnTo>
                  <a:lnTo>
                    <a:pt x="134" y="1259"/>
                  </a:lnTo>
                  <a:lnTo>
                    <a:pt x="134" y="1264"/>
                  </a:lnTo>
                  <a:lnTo>
                    <a:pt x="134" y="1268"/>
                  </a:lnTo>
                  <a:lnTo>
                    <a:pt x="134" y="1273"/>
                  </a:lnTo>
                  <a:lnTo>
                    <a:pt x="138" y="1277"/>
                  </a:lnTo>
                  <a:lnTo>
                    <a:pt x="134" y="1282"/>
                  </a:lnTo>
                  <a:lnTo>
                    <a:pt x="130" y="1286"/>
                  </a:lnTo>
                  <a:lnTo>
                    <a:pt x="125" y="1291"/>
                  </a:lnTo>
                  <a:lnTo>
                    <a:pt x="117" y="1295"/>
                  </a:lnTo>
                  <a:lnTo>
                    <a:pt x="111" y="1300"/>
                  </a:lnTo>
                  <a:lnTo>
                    <a:pt x="108" y="1304"/>
                  </a:lnTo>
                  <a:lnTo>
                    <a:pt x="111" y="1309"/>
                  </a:lnTo>
                  <a:lnTo>
                    <a:pt x="115" y="1313"/>
                  </a:lnTo>
                  <a:lnTo>
                    <a:pt x="117" y="1318"/>
                  </a:lnTo>
                  <a:lnTo>
                    <a:pt x="121" y="1322"/>
                  </a:lnTo>
                  <a:lnTo>
                    <a:pt x="123" y="1327"/>
                  </a:lnTo>
                  <a:lnTo>
                    <a:pt x="119" y="1331"/>
                  </a:lnTo>
                  <a:lnTo>
                    <a:pt x="117" y="1336"/>
                  </a:lnTo>
                  <a:lnTo>
                    <a:pt x="111" y="1340"/>
                  </a:lnTo>
                  <a:lnTo>
                    <a:pt x="100" y="1345"/>
                  </a:lnTo>
                  <a:lnTo>
                    <a:pt x="89" y="1349"/>
                  </a:lnTo>
                  <a:lnTo>
                    <a:pt x="85" y="1354"/>
                  </a:lnTo>
                  <a:lnTo>
                    <a:pt x="83" y="1358"/>
                  </a:lnTo>
                  <a:lnTo>
                    <a:pt x="83" y="1363"/>
                  </a:lnTo>
                  <a:lnTo>
                    <a:pt x="77" y="1367"/>
                  </a:lnTo>
                  <a:lnTo>
                    <a:pt x="79" y="1372"/>
                  </a:lnTo>
                  <a:lnTo>
                    <a:pt x="81" y="1376"/>
                  </a:lnTo>
                  <a:lnTo>
                    <a:pt x="79" y="1381"/>
                  </a:lnTo>
                  <a:lnTo>
                    <a:pt x="79" y="1385"/>
                  </a:lnTo>
                  <a:lnTo>
                    <a:pt x="77" y="1390"/>
                  </a:lnTo>
                  <a:lnTo>
                    <a:pt x="74" y="1394"/>
                  </a:lnTo>
                  <a:lnTo>
                    <a:pt x="72" y="1399"/>
                  </a:lnTo>
                  <a:lnTo>
                    <a:pt x="74" y="1403"/>
                  </a:lnTo>
                  <a:lnTo>
                    <a:pt x="74" y="1408"/>
                  </a:lnTo>
                  <a:lnTo>
                    <a:pt x="74" y="1412"/>
                  </a:lnTo>
                  <a:lnTo>
                    <a:pt x="74" y="1417"/>
                  </a:lnTo>
                  <a:lnTo>
                    <a:pt x="83" y="1421"/>
                  </a:lnTo>
                  <a:lnTo>
                    <a:pt x="85" y="1426"/>
                  </a:lnTo>
                  <a:lnTo>
                    <a:pt x="83" y="1430"/>
                  </a:lnTo>
                  <a:lnTo>
                    <a:pt x="83" y="1435"/>
                  </a:lnTo>
                  <a:lnTo>
                    <a:pt x="81" y="1439"/>
                  </a:lnTo>
                  <a:lnTo>
                    <a:pt x="81" y="1444"/>
                  </a:lnTo>
                  <a:lnTo>
                    <a:pt x="79" y="1448"/>
                  </a:lnTo>
                  <a:lnTo>
                    <a:pt x="77" y="1453"/>
                  </a:lnTo>
                  <a:lnTo>
                    <a:pt x="77" y="1457"/>
                  </a:lnTo>
                  <a:lnTo>
                    <a:pt x="81" y="1462"/>
                  </a:lnTo>
                  <a:lnTo>
                    <a:pt x="83" y="1466"/>
                  </a:lnTo>
                  <a:lnTo>
                    <a:pt x="83" y="1471"/>
                  </a:lnTo>
                  <a:lnTo>
                    <a:pt x="83" y="1475"/>
                  </a:lnTo>
                  <a:lnTo>
                    <a:pt x="81" y="1480"/>
                  </a:lnTo>
                  <a:lnTo>
                    <a:pt x="81" y="1484"/>
                  </a:lnTo>
                  <a:lnTo>
                    <a:pt x="77" y="1489"/>
                  </a:lnTo>
                  <a:lnTo>
                    <a:pt x="79" y="1493"/>
                  </a:lnTo>
                  <a:lnTo>
                    <a:pt x="81" y="1498"/>
                  </a:lnTo>
                  <a:lnTo>
                    <a:pt x="81" y="1502"/>
                  </a:lnTo>
                  <a:lnTo>
                    <a:pt x="81" y="1507"/>
                  </a:lnTo>
                  <a:lnTo>
                    <a:pt x="83" y="1511"/>
                  </a:lnTo>
                  <a:lnTo>
                    <a:pt x="85" y="1516"/>
                  </a:lnTo>
                  <a:lnTo>
                    <a:pt x="87" y="1520"/>
                  </a:lnTo>
                  <a:lnTo>
                    <a:pt x="87" y="1525"/>
                  </a:lnTo>
                  <a:lnTo>
                    <a:pt x="83" y="1529"/>
                  </a:lnTo>
                  <a:lnTo>
                    <a:pt x="79" y="1534"/>
                  </a:lnTo>
                  <a:lnTo>
                    <a:pt x="74" y="1538"/>
                  </a:lnTo>
                  <a:lnTo>
                    <a:pt x="66" y="1543"/>
                  </a:lnTo>
                  <a:lnTo>
                    <a:pt x="45" y="1547"/>
                  </a:lnTo>
                  <a:lnTo>
                    <a:pt x="36" y="1552"/>
                  </a:lnTo>
                  <a:lnTo>
                    <a:pt x="60" y="1556"/>
                  </a:lnTo>
                  <a:lnTo>
                    <a:pt x="34" y="1560"/>
                  </a:lnTo>
                  <a:lnTo>
                    <a:pt x="34" y="1565"/>
                  </a:lnTo>
                  <a:lnTo>
                    <a:pt x="28" y="1569"/>
                  </a:lnTo>
                  <a:lnTo>
                    <a:pt x="26" y="1574"/>
                  </a:lnTo>
                  <a:lnTo>
                    <a:pt x="19" y="1578"/>
                  </a:lnTo>
                  <a:lnTo>
                    <a:pt x="17" y="1583"/>
                  </a:lnTo>
                  <a:lnTo>
                    <a:pt x="15" y="1587"/>
                  </a:lnTo>
                  <a:lnTo>
                    <a:pt x="17" y="1592"/>
                  </a:lnTo>
                  <a:lnTo>
                    <a:pt x="15" y="1596"/>
                  </a:lnTo>
                  <a:lnTo>
                    <a:pt x="13" y="1601"/>
                  </a:lnTo>
                  <a:lnTo>
                    <a:pt x="7" y="1605"/>
                  </a:lnTo>
                  <a:lnTo>
                    <a:pt x="7" y="1610"/>
                  </a:lnTo>
                  <a:lnTo>
                    <a:pt x="2" y="1614"/>
                  </a:lnTo>
                  <a:lnTo>
                    <a:pt x="0" y="1619"/>
                  </a:lnTo>
                  <a:lnTo>
                    <a:pt x="0" y="1623"/>
                  </a:lnTo>
                  <a:lnTo>
                    <a:pt x="0" y="1628"/>
                  </a:lnTo>
                  <a:lnTo>
                    <a:pt x="2" y="1632"/>
                  </a:lnTo>
                  <a:lnTo>
                    <a:pt x="7" y="1637"/>
                  </a:lnTo>
                  <a:lnTo>
                    <a:pt x="4" y="1641"/>
                  </a:lnTo>
                  <a:lnTo>
                    <a:pt x="7" y="1646"/>
                  </a:lnTo>
                  <a:lnTo>
                    <a:pt x="9" y="1650"/>
                  </a:lnTo>
                  <a:lnTo>
                    <a:pt x="11" y="1655"/>
                  </a:lnTo>
                  <a:lnTo>
                    <a:pt x="15" y="1659"/>
                  </a:lnTo>
                  <a:lnTo>
                    <a:pt x="21" y="1664"/>
                  </a:lnTo>
                  <a:lnTo>
                    <a:pt x="26" y="1668"/>
                  </a:lnTo>
                  <a:lnTo>
                    <a:pt x="28" y="1673"/>
                  </a:lnTo>
                  <a:lnTo>
                    <a:pt x="30" y="1677"/>
                  </a:lnTo>
                  <a:lnTo>
                    <a:pt x="30" y="1682"/>
                  </a:lnTo>
                  <a:lnTo>
                    <a:pt x="26" y="1686"/>
                  </a:lnTo>
                  <a:lnTo>
                    <a:pt x="30" y="1691"/>
                  </a:lnTo>
                  <a:lnTo>
                    <a:pt x="30" y="1695"/>
                  </a:lnTo>
                  <a:lnTo>
                    <a:pt x="34" y="1700"/>
                  </a:lnTo>
                  <a:lnTo>
                    <a:pt x="38" y="1704"/>
                  </a:lnTo>
                  <a:lnTo>
                    <a:pt x="41" y="1709"/>
                  </a:lnTo>
                  <a:lnTo>
                    <a:pt x="41" y="1713"/>
                  </a:lnTo>
                  <a:lnTo>
                    <a:pt x="43" y="1718"/>
                  </a:lnTo>
                  <a:lnTo>
                    <a:pt x="47" y="1722"/>
                  </a:lnTo>
                  <a:lnTo>
                    <a:pt x="53" y="1727"/>
                  </a:lnTo>
                  <a:lnTo>
                    <a:pt x="55" y="1731"/>
                  </a:lnTo>
                  <a:lnTo>
                    <a:pt x="60" y="1736"/>
                  </a:lnTo>
                  <a:lnTo>
                    <a:pt x="64" y="1740"/>
                  </a:lnTo>
                  <a:lnTo>
                    <a:pt x="68" y="1745"/>
                  </a:lnTo>
                  <a:lnTo>
                    <a:pt x="77" y="1749"/>
                  </a:lnTo>
                  <a:lnTo>
                    <a:pt x="79" y="1754"/>
                  </a:lnTo>
                  <a:lnTo>
                    <a:pt x="79" y="1758"/>
                  </a:lnTo>
                  <a:lnTo>
                    <a:pt x="79" y="1763"/>
                  </a:lnTo>
                  <a:lnTo>
                    <a:pt x="81" y="1767"/>
                  </a:lnTo>
                  <a:lnTo>
                    <a:pt x="85" y="1772"/>
                  </a:lnTo>
                  <a:lnTo>
                    <a:pt x="87" y="1776"/>
                  </a:lnTo>
                  <a:lnTo>
                    <a:pt x="85" y="1781"/>
                  </a:lnTo>
                  <a:lnTo>
                    <a:pt x="87" y="1785"/>
                  </a:lnTo>
                  <a:lnTo>
                    <a:pt x="83" y="1790"/>
                  </a:lnTo>
                  <a:lnTo>
                    <a:pt x="83" y="1794"/>
                  </a:lnTo>
                  <a:lnTo>
                    <a:pt x="87" y="1799"/>
                  </a:lnTo>
                  <a:lnTo>
                    <a:pt x="89" y="1803"/>
                  </a:lnTo>
                  <a:lnTo>
                    <a:pt x="94" y="1808"/>
                  </a:lnTo>
                  <a:lnTo>
                    <a:pt x="98" y="1812"/>
                  </a:lnTo>
                  <a:lnTo>
                    <a:pt x="98" y="1817"/>
                  </a:lnTo>
                  <a:lnTo>
                    <a:pt x="100" y="1821"/>
                  </a:lnTo>
                  <a:lnTo>
                    <a:pt x="100" y="1826"/>
                  </a:lnTo>
                  <a:lnTo>
                    <a:pt x="100" y="1830"/>
                  </a:lnTo>
                  <a:lnTo>
                    <a:pt x="98" y="1835"/>
                  </a:lnTo>
                  <a:lnTo>
                    <a:pt x="96" y="1839"/>
                  </a:lnTo>
                  <a:lnTo>
                    <a:pt x="94" y="1844"/>
                  </a:lnTo>
                  <a:lnTo>
                    <a:pt x="96" y="1848"/>
                  </a:lnTo>
                  <a:lnTo>
                    <a:pt x="100" y="1853"/>
                  </a:lnTo>
                  <a:lnTo>
                    <a:pt x="100" y="1857"/>
                  </a:lnTo>
                  <a:lnTo>
                    <a:pt x="100" y="1862"/>
                  </a:lnTo>
                  <a:lnTo>
                    <a:pt x="100" y="1866"/>
                  </a:lnTo>
                  <a:lnTo>
                    <a:pt x="96" y="1871"/>
                  </a:lnTo>
                  <a:lnTo>
                    <a:pt x="94" y="1875"/>
                  </a:lnTo>
                  <a:lnTo>
                    <a:pt x="94" y="1880"/>
                  </a:lnTo>
                  <a:lnTo>
                    <a:pt x="96" y="1884"/>
                  </a:lnTo>
                  <a:lnTo>
                    <a:pt x="96" y="1889"/>
                  </a:lnTo>
                  <a:lnTo>
                    <a:pt x="91" y="1893"/>
                  </a:lnTo>
                  <a:lnTo>
                    <a:pt x="81" y="1898"/>
                  </a:lnTo>
                  <a:lnTo>
                    <a:pt x="74" y="1902"/>
                  </a:lnTo>
                  <a:lnTo>
                    <a:pt x="74" y="1907"/>
                  </a:lnTo>
                  <a:lnTo>
                    <a:pt x="79" y="1911"/>
                  </a:lnTo>
                  <a:lnTo>
                    <a:pt x="96" y="1916"/>
                  </a:lnTo>
                  <a:lnTo>
                    <a:pt x="74" y="1920"/>
                  </a:lnTo>
                  <a:lnTo>
                    <a:pt x="70" y="1925"/>
                  </a:lnTo>
                  <a:lnTo>
                    <a:pt x="87" y="1929"/>
                  </a:lnTo>
                  <a:lnTo>
                    <a:pt x="81" y="1934"/>
                  </a:lnTo>
                  <a:lnTo>
                    <a:pt x="79" y="1938"/>
                  </a:lnTo>
                  <a:lnTo>
                    <a:pt x="79" y="1943"/>
                  </a:lnTo>
                  <a:lnTo>
                    <a:pt x="83" y="1947"/>
                  </a:lnTo>
                  <a:lnTo>
                    <a:pt x="85" y="1952"/>
                  </a:lnTo>
                  <a:lnTo>
                    <a:pt x="87" y="1956"/>
                  </a:lnTo>
                  <a:lnTo>
                    <a:pt x="85" y="1961"/>
                  </a:lnTo>
                  <a:lnTo>
                    <a:pt x="85" y="1965"/>
                  </a:lnTo>
                  <a:lnTo>
                    <a:pt x="85" y="1970"/>
                  </a:lnTo>
                  <a:lnTo>
                    <a:pt x="85" y="1974"/>
                  </a:lnTo>
                  <a:lnTo>
                    <a:pt x="83" y="1979"/>
                  </a:lnTo>
                  <a:lnTo>
                    <a:pt x="83" y="1983"/>
                  </a:lnTo>
                  <a:lnTo>
                    <a:pt x="81" y="1988"/>
                  </a:lnTo>
                  <a:lnTo>
                    <a:pt x="70" y="1992"/>
                  </a:lnTo>
                  <a:lnTo>
                    <a:pt x="70" y="1997"/>
                  </a:lnTo>
                  <a:lnTo>
                    <a:pt x="72" y="2001"/>
                  </a:lnTo>
                  <a:lnTo>
                    <a:pt x="72" y="2006"/>
                  </a:lnTo>
                  <a:lnTo>
                    <a:pt x="70" y="2010"/>
                  </a:lnTo>
                  <a:lnTo>
                    <a:pt x="68" y="2015"/>
                  </a:lnTo>
                  <a:lnTo>
                    <a:pt x="68" y="2019"/>
                  </a:lnTo>
                  <a:lnTo>
                    <a:pt x="64" y="2024"/>
                  </a:lnTo>
                  <a:lnTo>
                    <a:pt x="62" y="2028"/>
                  </a:lnTo>
                  <a:lnTo>
                    <a:pt x="62" y="2033"/>
                  </a:lnTo>
                  <a:lnTo>
                    <a:pt x="62" y="2037"/>
                  </a:lnTo>
                  <a:lnTo>
                    <a:pt x="64" y="2042"/>
                  </a:lnTo>
                  <a:lnTo>
                    <a:pt x="64" y="2046"/>
                  </a:lnTo>
                  <a:lnTo>
                    <a:pt x="64" y="2051"/>
                  </a:lnTo>
                  <a:lnTo>
                    <a:pt x="68" y="2055"/>
                  </a:lnTo>
                  <a:lnTo>
                    <a:pt x="74" y="2060"/>
                  </a:lnTo>
                  <a:lnTo>
                    <a:pt x="81" y="2064"/>
                  </a:lnTo>
                  <a:lnTo>
                    <a:pt x="123" y="2069"/>
                  </a:lnTo>
                  <a:lnTo>
                    <a:pt x="136" y="2073"/>
                  </a:lnTo>
                  <a:lnTo>
                    <a:pt x="138" y="2078"/>
                  </a:lnTo>
                  <a:lnTo>
                    <a:pt x="142" y="2082"/>
                  </a:lnTo>
                  <a:lnTo>
                    <a:pt x="145" y="2087"/>
                  </a:lnTo>
                  <a:lnTo>
                    <a:pt x="145" y="2091"/>
                  </a:lnTo>
                  <a:lnTo>
                    <a:pt x="145" y="2096"/>
                  </a:lnTo>
                  <a:lnTo>
                    <a:pt x="145" y="2100"/>
                  </a:lnTo>
                  <a:lnTo>
                    <a:pt x="140" y="2105"/>
                  </a:lnTo>
                  <a:lnTo>
                    <a:pt x="136" y="2109"/>
                  </a:lnTo>
                  <a:lnTo>
                    <a:pt x="132" y="2114"/>
                  </a:lnTo>
                  <a:lnTo>
                    <a:pt x="132" y="2118"/>
                  </a:lnTo>
                  <a:lnTo>
                    <a:pt x="136" y="2123"/>
                  </a:lnTo>
                  <a:lnTo>
                    <a:pt x="157" y="2127"/>
                  </a:lnTo>
                  <a:lnTo>
                    <a:pt x="162" y="2132"/>
                  </a:lnTo>
                  <a:lnTo>
                    <a:pt x="170" y="2136"/>
                  </a:lnTo>
                  <a:lnTo>
                    <a:pt x="168" y="2141"/>
                  </a:lnTo>
                  <a:lnTo>
                    <a:pt x="168" y="2145"/>
                  </a:lnTo>
                  <a:lnTo>
                    <a:pt x="164" y="2150"/>
                  </a:lnTo>
                  <a:lnTo>
                    <a:pt x="162" y="2154"/>
                  </a:lnTo>
                  <a:lnTo>
                    <a:pt x="162" y="2159"/>
                  </a:lnTo>
                  <a:lnTo>
                    <a:pt x="166" y="2163"/>
                  </a:lnTo>
                  <a:lnTo>
                    <a:pt x="170" y="2168"/>
                  </a:lnTo>
                  <a:lnTo>
                    <a:pt x="174" y="2172"/>
                  </a:lnTo>
                  <a:lnTo>
                    <a:pt x="172" y="2177"/>
                  </a:lnTo>
                  <a:lnTo>
                    <a:pt x="166" y="2181"/>
                  </a:lnTo>
                  <a:lnTo>
                    <a:pt x="162" y="2186"/>
                  </a:lnTo>
                  <a:lnTo>
                    <a:pt x="155" y="2190"/>
                  </a:lnTo>
                  <a:lnTo>
                    <a:pt x="153" y="2195"/>
                  </a:lnTo>
                  <a:lnTo>
                    <a:pt x="149" y="2199"/>
                  </a:lnTo>
                  <a:lnTo>
                    <a:pt x="145" y="2204"/>
                  </a:lnTo>
                  <a:lnTo>
                    <a:pt x="142" y="2208"/>
                  </a:lnTo>
                  <a:lnTo>
                    <a:pt x="145" y="2213"/>
                  </a:lnTo>
                  <a:lnTo>
                    <a:pt x="142" y="2217"/>
                  </a:lnTo>
                  <a:lnTo>
                    <a:pt x="149" y="2222"/>
                  </a:lnTo>
                  <a:lnTo>
                    <a:pt x="155" y="2226"/>
                  </a:lnTo>
                  <a:lnTo>
                    <a:pt x="166" y="2231"/>
                  </a:lnTo>
                  <a:lnTo>
                    <a:pt x="176" y="2235"/>
                  </a:lnTo>
                  <a:lnTo>
                    <a:pt x="185" y="2240"/>
                  </a:lnTo>
                  <a:lnTo>
                    <a:pt x="193" y="2244"/>
                  </a:lnTo>
                  <a:lnTo>
                    <a:pt x="193" y="2249"/>
                  </a:lnTo>
                  <a:lnTo>
                    <a:pt x="191" y="2253"/>
                  </a:lnTo>
                  <a:lnTo>
                    <a:pt x="191" y="2258"/>
                  </a:lnTo>
                  <a:lnTo>
                    <a:pt x="193" y="2262"/>
                  </a:lnTo>
                  <a:lnTo>
                    <a:pt x="198" y="2267"/>
                  </a:lnTo>
                  <a:lnTo>
                    <a:pt x="204" y="2271"/>
                  </a:lnTo>
                  <a:lnTo>
                    <a:pt x="206" y="2276"/>
                  </a:lnTo>
                  <a:lnTo>
                    <a:pt x="204" y="2280"/>
                  </a:lnTo>
                  <a:lnTo>
                    <a:pt x="200" y="2285"/>
                  </a:lnTo>
                  <a:lnTo>
                    <a:pt x="189" y="2289"/>
                  </a:lnTo>
                  <a:lnTo>
                    <a:pt x="181" y="2294"/>
                  </a:lnTo>
                  <a:lnTo>
                    <a:pt x="176" y="2298"/>
                  </a:lnTo>
                  <a:lnTo>
                    <a:pt x="174" y="2303"/>
                  </a:lnTo>
                  <a:lnTo>
                    <a:pt x="172" y="2307"/>
                  </a:lnTo>
                  <a:lnTo>
                    <a:pt x="168" y="2312"/>
                  </a:lnTo>
                  <a:lnTo>
                    <a:pt x="166" y="2316"/>
                  </a:lnTo>
                  <a:lnTo>
                    <a:pt x="164" y="2321"/>
                  </a:lnTo>
                  <a:lnTo>
                    <a:pt x="157" y="2325"/>
                  </a:lnTo>
                  <a:lnTo>
                    <a:pt x="157" y="2330"/>
                  </a:lnTo>
                  <a:lnTo>
                    <a:pt x="157" y="2334"/>
                  </a:lnTo>
                  <a:lnTo>
                    <a:pt x="153" y="2339"/>
                  </a:lnTo>
                  <a:lnTo>
                    <a:pt x="151" y="2343"/>
                  </a:lnTo>
                  <a:lnTo>
                    <a:pt x="147" y="2348"/>
                  </a:lnTo>
                  <a:lnTo>
                    <a:pt x="147" y="2352"/>
                  </a:lnTo>
                  <a:lnTo>
                    <a:pt x="147" y="2357"/>
                  </a:lnTo>
                  <a:lnTo>
                    <a:pt x="147" y="2361"/>
                  </a:lnTo>
                  <a:lnTo>
                    <a:pt x="147" y="2366"/>
                  </a:lnTo>
                  <a:lnTo>
                    <a:pt x="145" y="2370"/>
                  </a:lnTo>
                  <a:lnTo>
                    <a:pt x="138" y="2375"/>
                  </a:lnTo>
                  <a:lnTo>
                    <a:pt x="132" y="2379"/>
                  </a:lnTo>
                  <a:lnTo>
                    <a:pt x="132" y="2384"/>
                  </a:lnTo>
                  <a:lnTo>
                    <a:pt x="132" y="2388"/>
                  </a:lnTo>
                  <a:lnTo>
                    <a:pt x="134" y="2393"/>
                  </a:lnTo>
                  <a:lnTo>
                    <a:pt x="136" y="2397"/>
                  </a:lnTo>
                  <a:lnTo>
                    <a:pt x="136" y="2402"/>
                  </a:lnTo>
                  <a:lnTo>
                    <a:pt x="136" y="2406"/>
                  </a:lnTo>
                  <a:lnTo>
                    <a:pt x="138" y="2411"/>
                  </a:lnTo>
                  <a:lnTo>
                    <a:pt x="138" y="2415"/>
                  </a:lnTo>
                  <a:lnTo>
                    <a:pt x="134" y="2420"/>
                  </a:lnTo>
                  <a:lnTo>
                    <a:pt x="147" y="2424"/>
                  </a:lnTo>
                  <a:lnTo>
                    <a:pt x="210" y="2429"/>
                  </a:lnTo>
                  <a:lnTo>
                    <a:pt x="221" y="2433"/>
                  </a:lnTo>
                  <a:lnTo>
                    <a:pt x="221" y="2438"/>
                  </a:lnTo>
                  <a:lnTo>
                    <a:pt x="221" y="2442"/>
                  </a:lnTo>
                  <a:lnTo>
                    <a:pt x="217" y="2447"/>
                  </a:lnTo>
                  <a:lnTo>
                    <a:pt x="213" y="2451"/>
                  </a:lnTo>
                  <a:lnTo>
                    <a:pt x="208" y="2456"/>
                  </a:lnTo>
                  <a:lnTo>
                    <a:pt x="204" y="2460"/>
                  </a:lnTo>
                  <a:lnTo>
                    <a:pt x="185" y="2465"/>
                  </a:lnTo>
                  <a:lnTo>
                    <a:pt x="170" y="2469"/>
                  </a:lnTo>
                  <a:lnTo>
                    <a:pt x="149" y="2474"/>
                  </a:lnTo>
                  <a:lnTo>
                    <a:pt x="108" y="2478"/>
                  </a:lnTo>
                  <a:lnTo>
                    <a:pt x="98" y="2483"/>
                  </a:lnTo>
                  <a:lnTo>
                    <a:pt x="96" y="2487"/>
                  </a:lnTo>
                  <a:lnTo>
                    <a:pt x="96" y="2492"/>
                  </a:lnTo>
                  <a:lnTo>
                    <a:pt x="100" y="2496"/>
                  </a:lnTo>
                  <a:lnTo>
                    <a:pt x="108" y="2501"/>
                  </a:lnTo>
                  <a:lnTo>
                    <a:pt x="115" y="2505"/>
                  </a:lnTo>
                  <a:lnTo>
                    <a:pt x="108" y="2510"/>
                  </a:lnTo>
                  <a:lnTo>
                    <a:pt x="108" y="2514"/>
                  </a:lnTo>
                  <a:lnTo>
                    <a:pt x="111" y="2519"/>
                  </a:lnTo>
                  <a:lnTo>
                    <a:pt x="117" y="2523"/>
                  </a:lnTo>
                  <a:lnTo>
                    <a:pt x="115" y="2528"/>
                  </a:lnTo>
                  <a:lnTo>
                    <a:pt x="123" y="2532"/>
                  </a:lnTo>
                  <a:lnTo>
                    <a:pt x="123" y="2537"/>
                  </a:lnTo>
                  <a:lnTo>
                    <a:pt x="123" y="2541"/>
                  </a:lnTo>
                  <a:lnTo>
                    <a:pt x="123" y="2546"/>
                  </a:lnTo>
                  <a:lnTo>
                    <a:pt x="121" y="2550"/>
                  </a:lnTo>
                  <a:lnTo>
                    <a:pt x="113" y="2555"/>
                  </a:lnTo>
                  <a:lnTo>
                    <a:pt x="102" y="2559"/>
                  </a:lnTo>
                  <a:lnTo>
                    <a:pt x="98" y="2564"/>
                  </a:lnTo>
                  <a:lnTo>
                    <a:pt x="89" y="2568"/>
                  </a:lnTo>
                  <a:lnTo>
                    <a:pt x="94" y="2573"/>
                  </a:lnTo>
                  <a:lnTo>
                    <a:pt x="102" y="2577"/>
                  </a:lnTo>
                  <a:lnTo>
                    <a:pt x="102" y="2582"/>
                  </a:lnTo>
                </a:path>
              </a:pathLst>
            </a:custGeom>
            <a:noFill/>
            <a:ln cap="flat" cmpd="sng" w="28575">
              <a:solidFill>
                <a:srgbClr val="FF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434" name="Google Shape;434;p21"/>
          <p:cNvSpPr/>
          <p:nvPr/>
        </p:nvSpPr>
        <p:spPr>
          <a:xfrm>
            <a:off x="3416300" y="2157412"/>
            <a:ext cx="760412" cy="4379911"/>
          </a:xfrm>
          <a:custGeom>
            <a:rect b="b" l="l" r="r" t="t"/>
            <a:pathLst>
              <a:path extrusionOk="0" h="2582" w="450">
                <a:moveTo>
                  <a:pt x="0" y="0"/>
                </a:moveTo>
                <a:lnTo>
                  <a:pt x="0" y="4"/>
                </a:lnTo>
                <a:lnTo>
                  <a:pt x="0" y="9"/>
                </a:lnTo>
                <a:lnTo>
                  <a:pt x="0" y="13"/>
                </a:lnTo>
                <a:lnTo>
                  <a:pt x="0" y="18"/>
                </a:lnTo>
                <a:lnTo>
                  <a:pt x="0" y="22"/>
                </a:lnTo>
                <a:lnTo>
                  <a:pt x="0" y="27"/>
                </a:lnTo>
                <a:lnTo>
                  <a:pt x="0" y="31"/>
                </a:lnTo>
                <a:lnTo>
                  <a:pt x="0" y="36"/>
                </a:lnTo>
                <a:lnTo>
                  <a:pt x="0" y="40"/>
                </a:lnTo>
                <a:lnTo>
                  <a:pt x="0" y="45"/>
                </a:lnTo>
                <a:lnTo>
                  <a:pt x="0" y="49"/>
                </a:lnTo>
                <a:lnTo>
                  <a:pt x="0" y="54"/>
                </a:lnTo>
                <a:lnTo>
                  <a:pt x="0" y="58"/>
                </a:lnTo>
                <a:lnTo>
                  <a:pt x="0" y="63"/>
                </a:lnTo>
                <a:lnTo>
                  <a:pt x="0" y="67"/>
                </a:lnTo>
                <a:lnTo>
                  <a:pt x="0" y="72"/>
                </a:lnTo>
                <a:lnTo>
                  <a:pt x="0" y="76"/>
                </a:lnTo>
                <a:lnTo>
                  <a:pt x="0" y="81"/>
                </a:lnTo>
                <a:lnTo>
                  <a:pt x="0" y="85"/>
                </a:lnTo>
                <a:lnTo>
                  <a:pt x="0" y="90"/>
                </a:lnTo>
                <a:lnTo>
                  <a:pt x="0" y="94"/>
                </a:lnTo>
                <a:lnTo>
                  <a:pt x="0" y="99"/>
                </a:lnTo>
                <a:lnTo>
                  <a:pt x="0" y="103"/>
                </a:lnTo>
                <a:lnTo>
                  <a:pt x="0" y="108"/>
                </a:lnTo>
                <a:lnTo>
                  <a:pt x="0" y="112"/>
                </a:lnTo>
                <a:lnTo>
                  <a:pt x="0" y="117"/>
                </a:lnTo>
                <a:lnTo>
                  <a:pt x="0" y="121"/>
                </a:lnTo>
                <a:lnTo>
                  <a:pt x="0" y="126"/>
                </a:lnTo>
                <a:lnTo>
                  <a:pt x="0" y="130"/>
                </a:lnTo>
                <a:lnTo>
                  <a:pt x="0" y="135"/>
                </a:lnTo>
                <a:lnTo>
                  <a:pt x="0" y="139"/>
                </a:lnTo>
                <a:lnTo>
                  <a:pt x="0" y="144"/>
                </a:lnTo>
                <a:lnTo>
                  <a:pt x="0" y="148"/>
                </a:lnTo>
                <a:lnTo>
                  <a:pt x="0" y="153"/>
                </a:lnTo>
                <a:lnTo>
                  <a:pt x="0" y="157"/>
                </a:lnTo>
                <a:lnTo>
                  <a:pt x="0" y="162"/>
                </a:lnTo>
                <a:lnTo>
                  <a:pt x="0" y="166"/>
                </a:lnTo>
                <a:lnTo>
                  <a:pt x="0" y="171"/>
                </a:lnTo>
                <a:lnTo>
                  <a:pt x="0" y="175"/>
                </a:lnTo>
                <a:lnTo>
                  <a:pt x="0" y="180"/>
                </a:lnTo>
                <a:lnTo>
                  <a:pt x="0" y="184"/>
                </a:lnTo>
                <a:lnTo>
                  <a:pt x="0" y="189"/>
                </a:lnTo>
                <a:lnTo>
                  <a:pt x="0" y="193"/>
                </a:lnTo>
                <a:lnTo>
                  <a:pt x="96" y="198"/>
                </a:lnTo>
                <a:lnTo>
                  <a:pt x="276" y="202"/>
                </a:lnTo>
                <a:lnTo>
                  <a:pt x="287" y="207"/>
                </a:lnTo>
                <a:lnTo>
                  <a:pt x="283" y="211"/>
                </a:lnTo>
                <a:lnTo>
                  <a:pt x="278" y="216"/>
                </a:lnTo>
                <a:lnTo>
                  <a:pt x="278" y="220"/>
                </a:lnTo>
                <a:lnTo>
                  <a:pt x="285" y="225"/>
                </a:lnTo>
                <a:lnTo>
                  <a:pt x="293" y="229"/>
                </a:lnTo>
                <a:lnTo>
                  <a:pt x="300" y="234"/>
                </a:lnTo>
                <a:lnTo>
                  <a:pt x="302" y="238"/>
                </a:lnTo>
                <a:lnTo>
                  <a:pt x="310" y="243"/>
                </a:lnTo>
                <a:lnTo>
                  <a:pt x="312" y="247"/>
                </a:lnTo>
                <a:lnTo>
                  <a:pt x="314" y="252"/>
                </a:lnTo>
                <a:lnTo>
                  <a:pt x="319" y="256"/>
                </a:lnTo>
                <a:lnTo>
                  <a:pt x="325" y="261"/>
                </a:lnTo>
                <a:lnTo>
                  <a:pt x="333" y="265"/>
                </a:lnTo>
                <a:lnTo>
                  <a:pt x="336" y="270"/>
                </a:lnTo>
                <a:lnTo>
                  <a:pt x="336" y="274"/>
                </a:lnTo>
                <a:lnTo>
                  <a:pt x="338" y="279"/>
                </a:lnTo>
                <a:lnTo>
                  <a:pt x="336" y="283"/>
                </a:lnTo>
                <a:lnTo>
                  <a:pt x="333" y="288"/>
                </a:lnTo>
                <a:lnTo>
                  <a:pt x="325" y="292"/>
                </a:lnTo>
                <a:lnTo>
                  <a:pt x="323" y="297"/>
                </a:lnTo>
                <a:lnTo>
                  <a:pt x="323" y="301"/>
                </a:lnTo>
                <a:lnTo>
                  <a:pt x="323" y="306"/>
                </a:lnTo>
                <a:lnTo>
                  <a:pt x="327" y="310"/>
                </a:lnTo>
                <a:lnTo>
                  <a:pt x="333" y="315"/>
                </a:lnTo>
                <a:lnTo>
                  <a:pt x="333" y="319"/>
                </a:lnTo>
                <a:lnTo>
                  <a:pt x="333" y="324"/>
                </a:lnTo>
                <a:lnTo>
                  <a:pt x="340" y="328"/>
                </a:lnTo>
                <a:lnTo>
                  <a:pt x="340" y="333"/>
                </a:lnTo>
                <a:lnTo>
                  <a:pt x="340" y="337"/>
                </a:lnTo>
                <a:lnTo>
                  <a:pt x="338" y="342"/>
                </a:lnTo>
                <a:lnTo>
                  <a:pt x="333" y="346"/>
                </a:lnTo>
                <a:lnTo>
                  <a:pt x="327" y="351"/>
                </a:lnTo>
                <a:lnTo>
                  <a:pt x="323" y="355"/>
                </a:lnTo>
                <a:lnTo>
                  <a:pt x="323" y="360"/>
                </a:lnTo>
                <a:lnTo>
                  <a:pt x="317" y="364"/>
                </a:lnTo>
                <a:lnTo>
                  <a:pt x="314" y="369"/>
                </a:lnTo>
                <a:lnTo>
                  <a:pt x="312" y="373"/>
                </a:lnTo>
                <a:lnTo>
                  <a:pt x="302" y="378"/>
                </a:lnTo>
                <a:lnTo>
                  <a:pt x="297" y="382"/>
                </a:lnTo>
                <a:lnTo>
                  <a:pt x="280" y="387"/>
                </a:lnTo>
                <a:lnTo>
                  <a:pt x="272" y="391"/>
                </a:lnTo>
                <a:lnTo>
                  <a:pt x="259" y="396"/>
                </a:lnTo>
                <a:lnTo>
                  <a:pt x="221" y="400"/>
                </a:lnTo>
                <a:lnTo>
                  <a:pt x="206" y="405"/>
                </a:lnTo>
                <a:lnTo>
                  <a:pt x="200" y="409"/>
                </a:lnTo>
                <a:lnTo>
                  <a:pt x="202" y="414"/>
                </a:lnTo>
                <a:lnTo>
                  <a:pt x="206" y="418"/>
                </a:lnTo>
                <a:lnTo>
                  <a:pt x="212" y="423"/>
                </a:lnTo>
                <a:lnTo>
                  <a:pt x="215" y="427"/>
                </a:lnTo>
                <a:lnTo>
                  <a:pt x="219" y="432"/>
                </a:lnTo>
                <a:lnTo>
                  <a:pt x="221" y="436"/>
                </a:lnTo>
                <a:lnTo>
                  <a:pt x="223" y="441"/>
                </a:lnTo>
                <a:lnTo>
                  <a:pt x="223" y="445"/>
                </a:lnTo>
                <a:lnTo>
                  <a:pt x="223" y="450"/>
                </a:lnTo>
                <a:lnTo>
                  <a:pt x="225" y="454"/>
                </a:lnTo>
                <a:lnTo>
                  <a:pt x="223" y="459"/>
                </a:lnTo>
                <a:lnTo>
                  <a:pt x="215" y="463"/>
                </a:lnTo>
                <a:lnTo>
                  <a:pt x="210" y="468"/>
                </a:lnTo>
                <a:lnTo>
                  <a:pt x="210" y="472"/>
                </a:lnTo>
                <a:lnTo>
                  <a:pt x="208" y="477"/>
                </a:lnTo>
                <a:lnTo>
                  <a:pt x="212" y="481"/>
                </a:lnTo>
                <a:lnTo>
                  <a:pt x="210" y="486"/>
                </a:lnTo>
                <a:lnTo>
                  <a:pt x="208" y="490"/>
                </a:lnTo>
                <a:lnTo>
                  <a:pt x="208" y="495"/>
                </a:lnTo>
                <a:lnTo>
                  <a:pt x="195" y="499"/>
                </a:lnTo>
                <a:lnTo>
                  <a:pt x="191" y="504"/>
                </a:lnTo>
                <a:lnTo>
                  <a:pt x="189" y="508"/>
                </a:lnTo>
                <a:lnTo>
                  <a:pt x="198" y="512"/>
                </a:lnTo>
                <a:lnTo>
                  <a:pt x="208" y="517"/>
                </a:lnTo>
                <a:lnTo>
                  <a:pt x="206" y="521"/>
                </a:lnTo>
                <a:lnTo>
                  <a:pt x="185" y="526"/>
                </a:lnTo>
                <a:lnTo>
                  <a:pt x="170" y="530"/>
                </a:lnTo>
                <a:lnTo>
                  <a:pt x="166" y="535"/>
                </a:lnTo>
                <a:lnTo>
                  <a:pt x="164" y="539"/>
                </a:lnTo>
                <a:lnTo>
                  <a:pt x="164" y="544"/>
                </a:lnTo>
                <a:lnTo>
                  <a:pt x="166" y="548"/>
                </a:lnTo>
                <a:lnTo>
                  <a:pt x="178" y="553"/>
                </a:lnTo>
                <a:lnTo>
                  <a:pt x="183" y="557"/>
                </a:lnTo>
                <a:lnTo>
                  <a:pt x="185" y="562"/>
                </a:lnTo>
                <a:lnTo>
                  <a:pt x="187" y="566"/>
                </a:lnTo>
                <a:lnTo>
                  <a:pt x="193" y="571"/>
                </a:lnTo>
                <a:lnTo>
                  <a:pt x="198" y="575"/>
                </a:lnTo>
                <a:lnTo>
                  <a:pt x="204" y="580"/>
                </a:lnTo>
                <a:lnTo>
                  <a:pt x="208" y="584"/>
                </a:lnTo>
                <a:lnTo>
                  <a:pt x="208" y="589"/>
                </a:lnTo>
                <a:lnTo>
                  <a:pt x="208" y="593"/>
                </a:lnTo>
                <a:lnTo>
                  <a:pt x="208" y="598"/>
                </a:lnTo>
                <a:lnTo>
                  <a:pt x="215" y="602"/>
                </a:lnTo>
                <a:lnTo>
                  <a:pt x="223" y="607"/>
                </a:lnTo>
                <a:lnTo>
                  <a:pt x="227" y="611"/>
                </a:lnTo>
                <a:lnTo>
                  <a:pt x="232" y="616"/>
                </a:lnTo>
                <a:lnTo>
                  <a:pt x="236" y="620"/>
                </a:lnTo>
                <a:lnTo>
                  <a:pt x="238" y="625"/>
                </a:lnTo>
                <a:lnTo>
                  <a:pt x="238" y="629"/>
                </a:lnTo>
                <a:lnTo>
                  <a:pt x="236" y="634"/>
                </a:lnTo>
                <a:lnTo>
                  <a:pt x="232" y="638"/>
                </a:lnTo>
                <a:lnTo>
                  <a:pt x="232" y="643"/>
                </a:lnTo>
                <a:lnTo>
                  <a:pt x="232" y="647"/>
                </a:lnTo>
                <a:lnTo>
                  <a:pt x="232" y="652"/>
                </a:lnTo>
                <a:lnTo>
                  <a:pt x="236" y="656"/>
                </a:lnTo>
                <a:lnTo>
                  <a:pt x="238" y="661"/>
                </a:lnTo>
                <a:lnTo>
                  <a:pt x="234" y="665"/>
                </a:lnTo>
                <a:lnTo>
                  <a:pt x="232" y="670"/>
                </a:lnTo>
                <a:lnTo>
                  <a:pt x="225" y="674"/>
                </a:lnTo>
                <a:lnTo>
                  <a:pt x="225" y="679"/>
                </a:lnTo>
                <a:lnTo>
                  <a:pt x="221" y="683"/>
                </a:lnTo>
                <a:lnTo>
                  <a:pt x="225" y="688"/>
                </a:lnTo>
                <a:lnTo>
                  <a:pt x="225" y="692"/>
                </a:lnTo>
                <a:lnTo>
                  <a:pt x="221" y="697"/>
                </a:lnTo>
                <a:lnTo>
                  <a:pt x="219" y="701"/>
                </a:lnTo>
                <a:lnTo>
                  <a:pt x="215" y="706"/>
                </a:lnTo>
                <a:lnTo>
                  <a:pt x="215" y="710"/>
                </a:lnTo>
                <a:lnTo>
                  <a:pt x="215" y="715"/>
                </a:lnTo>
                <a:lnTo>
                  <a:pt x="215" y="719"/>
                </a:lnTo>
                <a:lnTo>
                  <a:pt x="217" y="724"/>
                </a:lnTo>
                <a:lnTo>
                  <a:pt x="219" y="728"/>
                </a:lnTo>
                <a:lnTo>
                  <a:pt x="221" y="733"/>
                </a:lnTo>
                <a:lnTo>
                  <a:pt x="225" y="737"/>
                </a:lnTo>
                <a:lnTo>
                  <a:pt x="227" y="742"/>
                </a:lnTo>
                <a:lnTo>
                  <a:pt x="225" y="746"/>
                </a:lnTo>
                <a:lnTo>
                  <a:pt x="223" y="751"/>
                </a:lnTo>
                <a:lnTo>
                  <a:pt x="210" y="755"/>
                </a:lnTo>
                <a:lnTo>
                  <a:pt x="200" y="760"/>
                </a:lnTo>
                <a:lnTo>
                  <a:pt x="187" y="764"/>
                </a:lnTo>
                <a:lnTo>
                  <a:pt x="176" y="769"/>
                </a:lnTo>
                <a:lnTo>
                  <a:pt x="174" y="773"/>
                </a:lnTo>
                <a:lnTo>
                  <a:pt x="176" y="778"/>
                </a:lnTo>
                <a:lnTo>
                  <a:pt x="181" y="782"/>
                </a:lnTo>
                <a:lnTo>
                  <a:pt x="189" y="787"/>
                </a:lnTo>
                <a:lnTo>
                  <a:pt x="195" y="791"/>
                </a:lnTo>
                <a:lnTo>
                  <a:pt x="198" y="796"/>
                </a:lnTo>
                <a:lnTo>
                  <a:pt x="195" y="800"/>
                </a:lnTo>
                <a:lnTo>
                  <a:pt x="187" y="805"/>
                </a:lnTo>
                <a:lnTo>
                  <a:pt x="176" y="809"/>
                </a:lnTo>
                <a:lnTo>
                  <a:pt x="172" y="814"/>
                </a:lnTo>
                <a:lnTo>
                  <a:pt x="168" y="818"/>
                </a:lnTo>
                <a:lnTo>
                  <a:pt x="164" y="823"/>
                </a:lnTo>
                <a:lnTo>
                  <a:pt x="159" y="827"/>
                </a:lnTo>
                <a:lnTo>
                  <a:pt x="159" y="832"/>
                </a:lnTo>
                <a:lnTo>
                  <a:pt x="138" y="836"/>
                </a:lnTo>
                <a:lnTo>
                  <a:pt x="132" y="841"/>
                </a:lnTo>
                <a:lnTo>
                  <a:pt x="110" y="845"/>
                </a:lnTo>
                <a:lnTo>
                  <a:pt x="83" y="850"/>
                </a:lnTo>
                <a:lnTo>
                  <a:pt x="74" y="854"/>
                </a:lnTo>
                <a:lnTo>
                  <a:pt x="70" y="859"/>
                </a:lnTo>
                <a:lnTo>
                  <a:pt x="72" y="863"/>
                </a:lnTo>
                <a:lnTo>
                  <a:pt x="79" y="868"/>
                </a:lnTo>
                <a:lnTo>
                  <a:pt x="87" y="872"/>
                </a:lnTo>
                <a:lnTo>
                  <a:pt x="98" y="877"/>
                </a:lnTo>
                <a:lnTo>
                  <a:pt x="102" y="881"/>
                </a:lnTo>
                <a:lnTo>
                  <a:pt x="110" y="886"/>
                </a:lnTo>
                <a:lnTo>
                  <a:pt x="132" y="890"/>
                </a:lnTo>
                <a:lnTo>
                  <a:pt x="159" y="895"/>
                </a:lnTo>
                <a:lnTo>
                  <a:pt x="176" y="899"/>
                </a:lnTo>
                <a:lnTo>
                  <a:pt x="183" y="904"/>
                </a:lnTo>
                <a:lnTo>
                  <a:pt x="204" y="908"/>
                </a:lnTo>
                <a:lnTo>
                  <a:pt x="215" y="913"/>
                </a:lnTo>
                <a:lnTo>
                  <a:pt x="221" y="917"/>
                </a:lnTo>
                <a:lnTo>
                  <a:pt x="225" y="922"/>
                </a:lnTo>
                <a:lnTo>
                  <a:pt x="240" y="926"/>
                </a:lnTo>
                <a:lnTo>
                  <a:pt x="246" y="931"/>
                </a:lnTo>
                <a:lnTo>
                  <a:pt x="251" y="935"/>
                </a:lnTo>
                <a:lnTo>
                  <a:pt x="259" y="940"/>
                </a:lnTo>
                <a:lnTo>
                  <a:pt x="257" y="944"/>
                </a:lnTo>
                <a:lnTo>
                  <a:pt x="253" y="949"/>
                </a:lnTo>
                <a:lnTo>
                  <a:pt x="240" y="953"/>
                </a:lnTo>
                <a:lnTo>
                  <a:pt x="227" y="958"/>
                </a:lnTo>
                <a:lnTo>
                  <a:pt x="223" y="962"/>
                </a:lnTo>
                <a:lnTo>
                  <a:pt x="223" y="967"/>
                </a:lnTo>
                <a:lnTo>
                  <a:pt x="221" y="971"/>
                </a:lnTo>
                <a:lnTo>
                  <a:pt x="219" y="976"/>
                </a:lnTo>
                <a:lnTo>
                  <a:pt x="206" y="980"/>
                </a:lnTo>
                <a:lnTo>
                  <a:pt x="193" y="985"/>
                </a:lnTo>
                <a:lnTo>
                  <a:pt x="187" y="989"/>
                </a:lnTo>
                <a:lnTo>
                  <a:pt x="183" y="994"/>
                </a:lnTo>
                <a:lnTo>
                  <a:pt x="185" y="998"/>
                </a:lnTo>
                <a:lnTo>
                  <a:pt x="198" y="1003"/>
                </a:lnTo>
                <a:lnTo>
                  <a:pt x="236" y="1007"/>
                </a:lnTo>
                <a:lnTo>
                  <a:pt x="312" y="1012"/>
                </a:lnTo>
                <a:lnTo>
                  <a:pt x="357" y="1016"/>
                </a:lnTo>
                <a:lnTo>
                  <a:pt x="372" y="1021"/>
                </a:lnTo>
                <a:lnTo>
                  <a:pt x="387" y="1025"/>
                </a:lnTo>
                <a:lnTo>
                  <a:pt x="391" y="1030"/>
                </a:lnTo>
                <a:lnTo>
                  <a:pt x="414" y="1034"/>
                </a:lnTo>
                <a:lnTo>
                  <a:pt x="433" y="1039"/>
                </a:lnTo>
                <a:lnTo>
                  <a:pt x="435" y="1043"/>
                </a:lnTo>
                <a:lnTo>
                  <a:pt x="433" y="1048"/>
                </a:lnTo>
                <a:lnTo>
                  <a:pt x="433" y="1052"/>
                </a:lnTo>
                <a:lnTo>
                  <a:pt x="431" y="1057"/>
                </a:lnTo>
                <a:lnTo>
                  <a:pt x="425" y="1061"/>
                </a:lnTo>
                <a:lnTo>
                  <a:pt x="423" y="1066"/>
                </a:lnTo>
                <a:lnTo>
                  <a:pt x="410" y="1070"/>
                </a:lnTo>
                <a:lnTo>
                  <a:pt x="406" y="1075"/>
                </a:lnTo>
                <a:lnTo>
                  <a:pt x="391" y="1079"/>
                </a:lnTo>
                <a:lnTo>
                  <a:pt x="376" y="1084"/>
                </a:lnTo>
                <a:lnTo>
                  <a:pt x="378" y="1088"/>
                </a:lnTo>
                <a:lnTo>
                  <a:pt x="382" y="1093"/>
                </a:lnTo>
                <a:lnTo>
                  <a:pt x="389" y="1097"/>
                </a:lnTo>
                <a:lnTo>
                  <a:pt x="393" y="1102"/>
                </a:lnTo>
                <a:lnTo>
                  <a:pt x="399" y="1106"/>
                </a:lnTo>
                <a:lnTo>
                  <a:pt x="404" y="1111"/>
                </a:lnTo>
                <a:lnTo>
                  <a:pt x="408" y="1115"/>
                </a:lnTo>
                <a:lnTo>
                  <a:pt x="410" y="1120"/>
                </a:lnTo>
                <a:lnTo>
                  <a:pt x="421" y="1124"/>
                </a:lnTo>
                <a:lnTo>
                  <a:pt x="423" y="1129"/>
                </a:lnTo>
                <a:lnTo>
                  <a:pt x="423" y="1133"/>
                </a:lnTo>
                <a:lnTo>
                  <a:pt x="421" y="1138"/>
                </a:lnTo>
                <a:lnTo>
                  <a:pt x="408" y="1142"/>
                </a:lnTo>
                <a:lnTo>
                  <a:pt x="397" y="1147"/>
                </a:lnTo>
                <a:lnTo>
                  <a:pt x="393" y="1151"/>
                </a:lnTo>
                <a:lnTo>
                  <a:pt x="391" y="1156"/>
                </a:lnTo>
                <a:lnTo>
                  <a:pt x="384" y="1160"/>
                </a:lnTo>
                <a:lnTo>
                  <a:pt x="384" y="1165"/>
                </a:lnTo>
                <a:lnTo>
                  <a:pt x="391" y="1169"/>
                </a:lnTo>
                <a:lnTo>
                  <a:pt x="395" y="1174"/>
                </a:lnTo>
                <a:lnTo>
                  <a:pt x="401" y="1178"/>
                </a:lnTo>
                <a:lnTo>
                  <a:pt x="410" y="1183"/>
                </a:lnTo>
                <a:lnTo>
                  <a:pt x="423" y="1187"/>
                </a:lnTo>
                <a:lnTo>
                  <a:pt x="431" y="1192"/>
                </a:lnTo>
                <a:lnTo>
                  <a:pt x="444" y="1196"/>
                </a:lnTo>
                <a:lnTo>
                  <a:pt x="450" y="1201"/>
                </a:lnTo>
                <a:lnTo>
                  <a:pt x="442" y="1205"/>
                </a:lnTo>
                <a:lnTo>
                  <a:pt x="408" y="1210"/>
                </a:lnTo>
                <a:lnTo>
                  <a:pt x="378" y="1214"/>
                </a:lnTo>
                <a:lnTo>
                  <a:pt x="348" y="1219"/>
                </a:lnTo>
                <a:lnTo>
                  <a:pt x="323" y="1223"/>
                </a:lnTo>
                <a:lnTo>
                  <a:pt x="304" y="1228"/>
                </a:lnTo>
                <a:lnTo>
                  <a:pt x="291" y="1232"/>
                </a:lnTo>
                <a:lnTo>
                  <a:pt x="276" y="1237"/>
                </a:lnTo>
                <a:lnTo>
                  <a:pt x="270" y="1241"/>
                </a:lnTo>
                <a:lnTo>
                  <a:pt x="266" y="1246"/>
                </a:lnTo>
                <a:lnTo>
                  <a:pt x="268" y="1250"/>
                </a:lnTo>
                <a:lnTo>
                  <a:pt x="272" y="1255"/>
                </a:lnTo>
                <a:lnTo>
                  <a:pt x="276" y="1259"/>
                </a:lnTo>
                <a:lnTo>
                  <a:pt x="283" y="1264"/>
                </a:lnTo>
                <a:lnTo>
                  <a:pt x="287" y="1268"/>
                </a:lnTo>
                <a:lnTo>
                  <a:pt x="291" y="1273"/>
                </a:lnTo>
                <a:lnTo>
                  <a:pt x="287" y="1277"/>
                </a:lnTo>
                <a:lnTo>
                  <a:pt x="276" y="1282"/>
                </a:lnTo>
                <a:lnTo>
                  <a:pt x="266" y="1286"/>
                </a:lnTo>
                <a:lnTo>
                  <a:pt x="261" y="1291"/>
                </a:lnTo>
                <a:lnTo>
                  <a:pt x="242" y="1295"/>
                </a:lnTo>
                <a:lnTo>
                  <a:pt x="238" y="1300"/>
                </a:lnTo>
                <a:lnTo>
                  <a:pt x="238" y="1304"/>
                </a:lnTo>
                <a:lnTo>
                  <a:pt x="242" y="1309"/>
                </a:lnTo>
                <a:lnTo>
                  <a:pt x="244" y="1313"/>
                </a:lnTo>
                <a:lnTo>
                  <a:pt x="246" y="1318"/>
                </a:lnTo>
                <a:lnTo>
                  <a:pt x="251" y="1322"/>
                </a:lnTo>
                <a:lnTo>
                  <a:pt x="253" y="1327"/>
                </a:lnTo>
                <a:lnTo>
                  <a:pt x="255" y="1331"/>
                </a:lnTo>
                <a:lnTo>
                  <a:pt x="255" y="1336"/>
                </a:lnTo>
                <a:lnTo>
                  <a:pt x="246" y="1340"/>
                </a:lnTo>
                <a:lnTo>
                  <a:pt x="242" y="1345"/>
                </a:lnTo>
                <a:lnTo>
                  <a:pt x="229" y="1349"/>
                </a:lnTo>
                <a:lnTo>
                  <a:pt x="223" y="1354"/>
                </a:lnTo>
                <a:lnTo>
                  <a:pt x="219" y="1358"/>
                </a:lnTo>
                <a:lnTo>
                  <a:pt x="217" y="1363"/>
                </a:lnTo>
                <a:lnTo>
                  <a:pt x="212" y="1367"/>
                </a:lnTo>
                <a:lnTo>
                  <a:pt x="215" y="1372"/>
                </a:lnTo>
                <a:lnTo>
                  <a:pt x="217" y="1376"/>
                </a:lnTo>
                <a:lnTo>
                  <a:pt x="219" y="1381"/>
                </a:lnTo>
                <a:lnTo>
                  <a:pt x="219" y="1385"/>
                </a:lnTo>
                <a:lnTo>
                  <a:pt x="217" y="1390"/>
                </a:lnTo>
                <a:lnTo>
                  <a:pt x="215" y="1394"/>
                </a:lnTo>
                <a:lnTo>
                  <a:pt x="215" y="1399"/>
                </a:lnTo>
                <a:lnTo>
                  <a:pt x="212" y="1403"/>
                </a:lnTo>
                <a:lnTo>
                  <a:pt x="212" y="1408"/>
                </a:lnTo>
                <a:lnTo>
                  <a:pt x="215" y="1412"/>
                </a:lnTo>
                <a:lnTo>
                  <a:pt x="215" y="1417"/>
                </a:lnTo>
                <a:lnTo>
                  <a:pt x="219" y="1421"/>
                </a:lnTo>
                <a:lnTo>
                  <a:pt x="221" y="1426"/>
                </a:lnTo>
                <a:lnTo>
                  <a:pt x="221" y="1430"/>
                </a:lnTo>
                <a:lnTo>
                  <a:pt x="221" y="1435"/>
                </a:lnTo>
                <a:lnTo>
                  <a:pt x="219" y="1439"/>
                </a:lnTo>
                <a:lnTo>
                  <a:pt x="217" y="1444"/>
                </a:lnTo>
                <a:lnTo>
                  <a:pt x="217" y="1448"/>
                </a:lnTo>
                <a:lnTo>
                  <a:pt x="219" y="1453"/>
                </a:lnTo>
                <a:lnTo>
                  <a:pt x="221" y="1457"/>
                </a:lnTo>
                <a:lnTo>
                  <a:pt x="223" y="1462"/>
                </a:lnTo>
                <a:lnTo>
                  <a:pt x="223" y="1466"/>
                </a:lnTo>
                <a:lnTo>
                  <a:pt x="223" y="1471"/>
                </a:lnTo>
                <a:lnTo>
                  <a:pt x="223" y="1475"/>
                </a:lnTo>
                <a:lnTo>
                  <a:pt x="223" y="1480"/>
                </a:lnTo>
                <a:lnTo>
                  <a:pt x="223" y="1484"/>
                </a:lnTo>
                <a:lnTo>
                  <a:pt x="221" y="1489"/>
                </a:lnTo>
                <a:lnTo>
                  <a:pt x="215" y="1493"/>
                </a:lnTo>
                <a:lnTo>
                  <a:pt x="206" y="1498"/>
                </a:lnTo>
                <a:lnTo>
                  <a:pt x="200" y="1502"/>
                </a:lnTo>
                <a:lnTo>
                  <a:pt x="200" y="1507"/>
                </a:lnTo>
                <a:lnTo>
                  <a:pt x="202" y="1511"/>
                </a:lnTo>
                <a:lnTo>
                  <a:pt x="206" y="1516"/>
                </a:lnTo>
                <a:lnTo>
                  <a:pt x="210" y="1520"/>
                </a:lnTo>
                <a:lnTo>
                  <a:pt x="223" y="1525"/>
                </a:lnTo>
                <a:lnTo>
                  <a:pt x="229" y="1529"/>
                </a:lnTo>
                <a:lnTo>
                  <a:pt x="229" y="1534"/>
                </a:lnTo>
                <a:lnTo>
                  <a:pt x="229" y="1538"/>
                </a:lnTo>
                <a:lnTo>
                  <a:pt x="225" y="1543"/>
                </a:lnTo>
                <a:lnTo>
                  <a:pt x="168" y="1547"/>
                </a:lnTo>
                <a:lnTo>
                  <a:pt x="155" y="1552"/>
                </a:lnTo>
                <a:lnTo>
                  <a:pt x="153" y="1556"/>
                </a:lnTo>
                <a:lnTo>
                  <a:pt x="149" y="1560"/>
                </a:lnTo>
                <a:lnTo>
                  <a:pt x="144" y="1565"/>
                </a:lnTo>
                <a:lnTo>
                  <a:pt x="144" y="1569"/>
                </a:lnTo>
                <a:lnTo>
                  <a:pt x="144" y="1574"/>
                </a:lnTo>
                <a:lnTo>
                  <a:pt x="144" y="1578"/>
                </a:lnTo>
                <a:lnTo>
                  <a:pt x="142" y="1583"/>
                </a:lnTo>
                <a:lnTo>
                  <a:pt x="142" y="1587"/>
                </a:lnTo>
                <a:lnTo>
                  <a:pt x="140" y="1592"/>
                </a:lnTo>
                <a:lnTo>
                  <a:pt x="138" y="1596"/>
                </a:lnTo>
                <a:lnTo>
                  <a:pt x="132" y="1601"/>
                </a:lnTo>
                <a:lnTo>
                  <a:pt x="125" y="1605"/>
                </a:lnTo>
                <a:lnTo>
                  <a:pt x="123" y="1610"/>
                </a:lnTo>
                <a:lnTo>
                  <a:pt x="123" y="1614"/>
                </a:lnTo>
                <a:lnTo>
                  <a:pt x="125" y="1619"/>
                </a:lnTo>
                <a:lnTo>
                  <a:pt x="125" y="1623"/>
                </a:lnTo>
                <a:lnTo>
                  <a:pt x="127" y="1628"/>
                </a:lnTo>
                <a:lnTo>
                  <a:pt x="127" y="1632"/>
                </a:lnTo>
                <a:lnTo>
                  <a:pt x="125" y="1637"/>
                </a:lnTo>
                <a:lnTo>
                  <a:pt x="125" y="1641"/>
                </a:lnTo>
                <a:lnTo>
                  <a:pt x="125" y="1646"/>
                </a:lnTo>
                <a:lnTo>
                  <a:pt x="130" y="1650"/>
                </a:lnTo>
                <a:lnTo>
                  <a:pt x="134" y="1655"/>
                </a:lnTo>
                <a:lnTo>
                  <a:pt x="142" y="1659"/>
                </a:lnTo>
                <a:lnTo>
                  <a:pt x="147" y="1664"/>
                </a:lnTo>
                <a:lnTo>
                  <a:pt x="153" y="1668"/>
                </a:lnTo>
                <a:lnTo>
                  <a:pt x="155" y="1673"/>
                </a:lnTo>
                <a:lnTo>
                  <a:pt x="155" y="1677"/>
                </a:lnTo>
                <a:lnTo>
                  <a:pt x="155" y="1682"/>
                </a:lnTo>
                <a:lnTo>
                  <a:pt x="155" y="1686"/>
                </a:lnTo>
                <a:lnTo>
                  <a:pt x="153" y="1691"/>
                </a:lnTo>
                <a:lnTo>
                  <a:pt x="155" y="1695"/>
                </a:lnTo>
                <a:lnTo>
                  <a:pt x="157" y="1700"/>
                </a:lnTo>
                <a:lnTo>
                  <a:pt x="159" y="1704"/>
                </a:lnTo>
                <a:lnTo>
                  <a:pt x="164" y="1709"/>
                </a:lnTo>
                <a:lnTo>
                  <a:pt x="170" y="1713"/>
                </a:lnTo>
                <a:lnTo>
                  <a:pt x="172" y="1718"/>
                </a:lnTo>
                <a:lnTo>
                  <a:pt x="176" y="1722"/>
                </a:lnTo>
                <a:lnTo>
                  <a:pt x="178" y="1727"/>
                </a:lnTo>
                <a:lnTo>
                  <a:pt x="185" y="1731"/>
                </a:lnTo>
                <a:lnTo>
                  <a:pt x="191" y="1736"/>
                </a:lnTo>
                <a:lnTo>
                  <a:pt x="195" y="1740"/>
                </a:lnTo>
                <a:lnTo>
                  <a:pt x="202" y="1745"/>
                </a:lnTo>
                <a:lnTo>
                  <a:pt x="204" y="1749"/>
                </a:lnTo>
                <a:lnTo>
                  <a:pt x="206" y="1754"/>
                </a:lnTo>
                <a:lnTo>
                  <a:pt x="206" y="1758"/>
                </a:lnTo>
                <a:lnTo>
                  <a:pt x="212" y="1763"/>
                </a:lnTo>
                <a:lnTo>
                  <a:pt x="215" y="1767"/>
                </a:lnTo>
                <a:lnTo>
                  <a:pt x="215" y="1772"/>
                </a:lnTo>
                <a:lnTo>
                  <a:pt x="217" y="1776"/>
                </a:lnTo>
                <a:lnTo>
                  <a:pt x="215" y="1781"/>
                </a:lnTo>
                <a:lnTo>
                  <a:pt x="210" y="1785"/>
                </a:lnTo>
                <a:lnTo>
                  <a:pt x="208" y="1790"/>
                </a:lnTo>
                <a:lnTo>
                  <a:pt x="206" y="1794"/>
                </a:lnTo>
                <a:lnTo>
                  <a:pt x="206" y="1799"/>
                </a:lnTo>
                <a:lnTo>
                  <a:pt x="198" y="1803"/>
                </a:lnTo>
                <a:lnTo>
                  <a:pt x="189" y="1808"/>
                </a:lnTo>
                <a:lnTo>
                  <a:pt x="189" y="1812"/>
                </a:lnTo>
                <a:lnTo>
                  <a:pt x="181" y="1817"/>
                </a:lnTo>
                <a:lnTo>
                  <a:pt x="178" y="1821"/>
                </a:lnTo>
                <a:lnTo>
                  <a:pt x="183" y="1826"/>
                </a:lnTo>
                <a:lnTo>
                  <a:pt x="198" y="1830"/>
                </a:lnTo>
                <a:lnTo>
                  <a:pt x="200" y="1835"/>
                </a:lnTo>
                <a:lnTo>
                  <a:pt x="200" y="1839"/>
                </a:lnTo>
                <a:lnTo>
                  <a:pt x="200" y="1844"/>
                </a:lnTo>
                <a:lnTo>
                  <a:pt x="189" y="1848"/>
                </a:lnTo>
                <a:lnTo>
                  <a:pt x="191" y="1853"/>
                </a:lnTo>
                <a:lnTo>
                  <a:pt x="189" y="1857"/>
                </a:lnTo>
                <a:lnTo>
                  <a:pt x="189" y="1862"/>
                </a:lnTo>
                <a:lnTo>
                  <a:pt x="191" y="1866"/>
                </a:lnTo>
                <a:lnTo>
                  <a:pt x="202" y="1871"/>
                </a:lnTo>
                <a:lnTo>
                  <a:pt x="212" y="1875"/>
                </a:lnTo>
                <a:lnTo>
                  <a:pt x="223" y="1880"/>
                </a:lnTo>
                <a:lnTo>
                  <a:pt x="229" y="1884"/>
                </a:lnTo>
                <a:lnTo>
                  <a:pt x="232" y="1889"/>
                </a:lnTo>
                <a:lnTo>
                  <a:pt x="225" y="1893"/>
                </a:lnTo>
                <a:lnTo>
                  <a:pt x="221" y="1898"/>
                </a:lnTo>
                <a:lnTo>
                  <a:pt x="221" y="1902"/>
                </a:lnTo>
                <a:lnTo>
                  <a:pt x="219" y="1907"/>
                </a:lnTo>
                <a:lnTo>
                  <a:pt x="219" y="1911"/>
                </a:lnTo>
                <a:lnTo>
                  <a:pt x="215" y="1916"/>
                </a:lnTo>
                <a:lnTo>
                  <a:pt x="212" y="1920"/>
                </a:lnTo>
                <a:lnTo>
                  <a:pt x="195" y="1925"/>
                </a:lnTo>
                <a:lnTo>
                  <a:pt x="200" y="1929"/>
                </a:lnTo>
                <a:lnTo>
                  <a:pt x="202" y="1934"/>
                </a:lnTo>
                <a:lnTo>
                  <a:pt x="204" y="1938"/>
                </a:lnTo>
                <a:lnTo>
                  <a:pt x="204" y="1943"/>
                </a:lnTo>
                <a:lnTo>
                  <a:pt x="202" y="1947"/>
                </a:lnTo>
                <a:lnTo>
                  <a:pt x="202" y="1952"/>
                </a:lnTo>
                <a:lnTo>
                  <a:pt x="202" y="1956"/>
                </a:lnTo>
                <a:lnTo>
                  <a:pt x="200" y="1961"/>
                </a:lnTo>
                <a:lnTo>
                  <a:pt x="200" y="1965"/>
                </a:lnTo>
                <a:lnTo>
                  <a:pt x="198" y="1970"/>
                </a:lnTo>
                <a:lnTo>
                  <a:pt x="193" y="1974"/>
                </a:lnTo>
                <a:lnTo>
                  <a:pt x="185" y="1979"/>
                </a:lnTo>
                <a:lnTo>
                  <a:pt x="183" y="1983"/>
                </a:lnTo>
                <a:lnTo>
                  <a:pt x="178" y="1988"/>
                </a:lnTo>
                <a:lnTo>
                  <a:pt x="176" y="1992"/>
                </a:lnTo>
                <a:lnTo>
                  <a:pt x="172" y="1997"/>
                </a:lnTo>
                <a:lnTo>
                  <a:pt x="176" y="2001"/>
                </a:lnTo>
                <a:lnTo>
                  <a:pt x="178" y="2006"/>
                </a:lnTo>
                <a:lnTo>
                  <a:pt x="181" y="2010"/>
                </a:lnTo>
                <a:lnTo>
                  <a:pt x="178" y="2015"/>
                </a:lnTo>
                <a:lnTo>
                  <a:pt x="178" y="2019"/>
                </a:lnTo>
                <a:lnTo>
                  <a:pt x="176" y="2024"/>
                </a:lnTo>
                <a:lnTo>
                  <a:pt x="178" y="2028"/>
                </a:lnTo>
                <a:lnTo>
                  <a:pt x="183" y="2033"/>
                </a:lnTo>
                <a:lnTo>
                  <a:pt x="185" y="2037"/>
                </a:lnTo>
                <a:lnTo>
                  <a:pt x="181" y="2042"/>
                </a:lnTo>
                <a:lnTo>
                  <a:pt x="181" y="2046"/>
                </a:lnTo>
                <a:lnTo>
                  <a:pt x="183" y="2051"/>
                </a:lnTo>
                <a:lnTo>
                  <a:pt x="200" y="2055"/>
                </a:lnTo>
                <a:lnTo>
                  <a:pt x="210" y="2060"/>
                </a:lnTo>
                <a:lnTo>
                  <a:pt x="240" y="2064"/>
                </a:lnTo>
                <a:lnTo>
                  <a:pt x="261" y="2069"/>
                </a:lnTo>
                <a:lnTo>
                  <a:pt x="272" y="2073"/>
                </a:lnTo>
                <a:lnTo>
                  <a:pt x="280" y="2078"/>
                </a:lnTo>
                <a:lnTo>
                  <a:pt x="287" y="2082"/>
                </a:lnTo>
                <a:lnTo>
                  <a:pt x="289" y="2087"/>
                </a:lnTo>
                <a:lnTo>
                  <a:pt x="289" y="2091"/>
                </a:lnTo>
                <a:lnTo>
                  <a:pt x="289" y="2096"/>
                </a:lnTo>
                <a:lnTo>
                  <a:pt x="287" y="2100"/>
                </a:lnTo>
                <a:lnTo>
                  <a:pt x="287" y="2105"/>
                </a:lnTo>
                <a:lnTo>
                  <a:pt x="287" y="2109"/>
                </a:lnTo>
                <a:lnTo>
                  <a:pt x="287" y="2114"/>
                </a:lnTo>
                <a:lnTo>
                  <a:pt x="287" y="2118"/>
                </a:lnTo>
                <a:lnTo>
                  <a:pt x="293" y="2123"/>
                </a:lnTo>
                <a:lnTo>
                  <a:pt x="304" y="2127"/>
                </a:lnTo>
                <a:lnTo>
                  <a:pt x="310" y="2132"/>
                </a:lnTo>
                <a:lnTo>
                  <a:pt x="312" y="2136"/>
                </a:lnTo>
                <a:lnTo>
                  <a:pt x="312" y="2141"/>
                </a:lnTo>
                <a:lnTo>
                  <a:pt x="314" y="2145"/>
                </a:lnTo>
                <a:lnTo>
                  <a:pt x="314" y="2150"/>
                </a:lnTo>
                <a:lnTo>
                  <a:pt x="312" y="2154"/>
                </a:lnTo>
                <a:lnTo>
                  <a:pt x="312" y="2159"/>
                </a:lnTo>
                <a:lnTo>
                  <a:pt x="312" y="2163"/>
                </a:lnTo>
                <a:lnTo>
                  <a:pt x="314" y="2168"/>
                </a:lnTo>
                <a:lnTo>
                  <a:pt x="317" y="2172"/>
                </a:lnTo>
                <a:lnTo>
                  <a:pt x="317" y="2177"/>
                </a:lnTo>
                <a:lnTo>
                  <a:pt x="317" y="2181"/>
                </a:lnTo>
                <a:lnTo>
                  <a:pt x="314" y="2186"/>
                </a:lnTo>
                <a:lnTo>
                  <a:pt x="306" y="2190"/>
                </a:lnTo>
                <a:lnTo>
                  <a:pt x="304" y="2195"/>
                </a:lnTo>
                <a:lnTo>
                  <a:pt x="295" y="2199"/>
                </a:lnTo>
                <a:lnTo>
                  <a:pt x="289" y="2204"/>
                </a:lnTo>
                <a:lnTo>
                  <a:pt x="283" y="2208"/>
                </a:lnTo>
                <a:lnTo>
                  <a:pt x="283" y="2213"/>
                </a:lnTo>
                <a:lnTo>
                  <a:pt x="291" y="2217"/>
                </a:lnTo>
                <a:lnTo>
                  <a:pt x="302" y="2222"/>
                </a:lnTo>
                <a:lnTo>
                  <a:pt x="308" y="2226"/>
                </a:lnTo>
                <a:lnTo>
                  <a:pt x="314" y="2231"/>
                </a:lnTo>
                <a:lnTo>
                  <a:pt x="329" y="2235"/>
                </a:lnTo>
                <a:lnTo>
                  <a:pt x="336" y="2240"/>
                </a:lnTo>
                <a:lnTo>
                  <a:pt x="342" y="2244"/>
                </a:lnTo>
                <a:lnTo>
                  <a:pt x="346" y="2249"/>
                </a:lnTo>
                <a:lnTo>
                  <a:pt x="346" y="2253"/>
                </a:lnTo>
                <a:lnTo>
                  <a:pt x="348" y="2258"/>
                </a:lnTo>
                <a:lnTo>
                  <a:pt x="350" y="2262"/>
                </a:lnTo>
                <a:lnTo>
                  <a:pt x="355" y="2267"/>
                </a:lnTo>
                <a:lnTo>
                  <a:pt x="357" y="2271"/>
                </a:lnTo>
                <a:lnTo>
                  <a:pt x="357" y="2276"/>
                </a:lnTo>
                <a:lnTo>
                  <a:pt x="355" y="2280"/>
                </a:lnTo>
                <a:lnTo>
                  <a:pt x="350" y="2285"/>
                </a:lnTo>
                <a:lnTo>
                  <a:pt x="344" y="2289"/>
                </a:lnTo>
                <a:lnTo>
                  <a:pt x="338" y="2294"/>
                </a:lnTo>
                <a:lnTo>
                  <a:pt x="331" y="2298"/>
                </a:lnTo>
                <a:lnTo>
                  <a:pt x="329" y="2303"/>
                </a:lnTo>
                <a:lnTo>
                  <a:pt x="319" y="2307"/>
                </a:lnTo>
                <a:lnTo>
                  <a:pt x="312" y="2312"/>
                </a:lnTo>
                <a:lnTo>
                  <a:pt x="312" y="2316"/>
                </a:lnTo>
                <a:lnTo>
                  <a:pt x="312" y="2321"/>
                </a:lnTo>
                <a:lnTo>
                  <a:pt x="312" y="2325"/>
                </a:lnTo>
                <a:lnTo>
                  <a:pt x="312" y="2330"/>
                </a:lnTo>
                <a:lnTo>
                  <a:pt x="312" y="2334"/>
                </a:lnTo>
                <a:lnTo>
                  <a:pt x="308" y="2339"/>
                </a:lnTo>
                <a:lnTo>
                  <a:pt x="297" y="2343"/>
                </a:lnTo>
                <a:lnTo>
                  <a:pt x="291" y="2348"/>
                </a:lnTo>
                <a:lnTo>
                  <a:pt x="287" y="2352"/>
                </a:lnTo>
                <a:lnTo>
                  <a:pt x="285" y="2357"/>
                </a:lnTo>
                <a:lnTo>
                  <a:pt x="280" y="2361"/>
                </a:lnTo>
                <a:lnTo>
                  <a:pt x="276" y="2366"/>
                </a:lnTo>
                <a:lnTo>
                  <a:pt x="274" y="2370"/>
                </a:lnTo>
                <a:lnTo>
                  <a:pt x="274" y="2375"/>
                </a:lnTo>
                <a:lnTo>
                  <a:pt x="274" y="2379"/>
                </a:lnTo>
                <a:lnTo>
                  <a:pt x="276" y="2384"/>
                </a:lnTo>
                <a:lnTo>
                  <a:pt x="278" y="2388"/>
                </a:lnTo>
                <a:lnTo>
                  <a:pt x="280" y="2393"/>
                </a:lnTo>
                <a:lnTo>
                  <a:pt x="285" y="2397"/>
                </a:lnTo>
                <a:lnTo>
                  <a:pt x="289" y="2402"/>
                </a:lnTo>
                <a:lnTo>
                  <a:pt x="291" y="2406"/>
                </a:lnTo>
                <a:lnTo>
                  <a:pt x="291" y="2411"/>
                </a:lnTo>
                <a:lnTo>
                  <a:pt x="291" y="2415"/>
                </a:lnTo>
                <a:lnTo>
                  <a:pt x="289" y="2420"/>
                </a:lnTo>
                <a:lnTo>
                  <a:pt x="287" y="2424"/>
                </a:lnTo>
                <a:lnTo>
                  <a:pt x="287" y="2429"/>
                </a:lnTo>
                <a:lnTo>
                  <a:pt x="285" y="2433"/>
                </a:lnTo>
                <a:lnTo>
                  <a:pt x="289" y="2438"/>
                </a:lnTo>
                <a:lnTo>
                  <a:pt x="291" y="2442"/>
                </a:lnTo>
                <a:lnTo>
                  <a:pt x="293" y="2447"/>
                </a:lnTo>
                <a:lnTo>
                  <a:pt x="304" y="2451"/>
                </a:lnTo>
                <a:lnTo>
                  <a:pt x="304" y="2456"/>
                </a:lnTo>
                <a:lnTo>
                  <a:pt x="302" y="2460"/>
                </a:lnTo>
                <a:lnTo>
                  <a:pt x="302" y="2465"/>
                </a:lnTo>
                <a:lnTo>
                  <a:pt x="270" y="2469"/>
                </a:lnTo>
                <a:lnTo>
                  <a:pt x="225" y="2474"/>
                </a:lnTo>
                <a:lnTo>
                  <a:pt x="189" y="2478"/>
                </a:lnTo>
                <a:lnTo>
                  <a:pt x="76" y="2483"/>
                </a:lnTo>
                <a:lnTo>
                  <a:pt x="36" y="2487"/>
                </a:lnTo>
                <a:lnTo>
                  <a:pt x="13" y="2492"/>
                </a:lnTo>
                <a:lnTo>
                  <a:pt x="2" y="2496"/>
                </a:lnTo>
                <a:lnTo>
                  <a:pt x="0" y="2501"/>
                </a:lnTo>
                <a:lnTo>
                  <a:pt x="0" y="2505"/>
                </a:lnTo>
                <a:lnTo>
                  <a:pt x="0" y="2510"/>
                </a:lnTo>
                <a:lnTo>
                  <a:pt x="4" y="2514"/>
                </a:lnTo>
                <a:lnTo>
                  <a:pt x="15" y="2519"/>
                </a:lnTo>
                <a:lnTo>
                  <a:pt x="17" y="2523"/>
                </a:lnTo>
                <a:lnTo>
                  <a:pt x="17" y="2528"/>
                </a:lnTo>
                <a:lnTo>
                  <a:pt x="17" y="2532"/>
                </a:lnTo>
                <a:lnTo>
                  <a:pt x="15" y="2537"/>
                </a:lnTo>
                <a:lnTo>
                  <a:pt x="13" y="2541"/>
                </a:lnTo>
                <a:lnTo>
                  <a:pt x="17" y="2546"/>
                </a:lnTo>
                <a:lnTo>
                  <a:pt x="19" y="2550"/>
                </a:lnTo>
                <a:lnTo>
                  <a:pt x="17" y="2555"/>
                </a:lnTo>
                <a:lnTo>
                  <a:pt x="15" y="2559"/>
                </a:lnTo>
                <a:lnTo>
                  <a:pt x="15" y="2564"/>
                </a:lnTo>
                <a:lnTo>
                  <a:pt x="11" y="2568"/>
                </a:lnTo>
                <a:lnTo>
                  <a:pt x="6" y="2573"/>
                </a:lnTo>
                <a:lnTo>
                  <a:pt x="6" y="2577"/>
                </a:lnTo>
                <a:lnTo>
                  <a:pt x="6" y="2582"/>
                </a:lnTo>
              </a:path>
            </a:pathLst>
          </a:custGeom>
          <a:noFill/>
          <a:ln cap="flat" cmpd="sng" w="57150">
            <a:solidFill>
              <a:srgbClr val="000000"/>
            </a:solidFill>
            <a:prstDash val="solid"/>
            <a:round/>
            <a:headEnd len="med" w="med" type="none"/>
            <a:tailEnd len="med" w="med"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5" name="Google Shape;435;p21"/>
          <p:cNvSpPr txBox="1"/>
          <p:nvPr>
            <p:ph idx="4294967295" type="title"/>
          </p:nvPr>
        </p:nvSpPr>
        <p:spPr>
          <a:xfrm>
            <a:off x="0" y="157162"/>
            <a:ext cx="91440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90000"/>
              </a:buClr>
              <a:buSzPts val="3600"/>
              <a:buFont typeface="Arial"/>
              <a:buNone/>
            </a:pPr>
            <a:r>
              <a:rPr b="1" i="0" lang="en-US" sz="3600" u="none" cap="none" strike="noStrike">
                <a:solidFill>
                  <a:srgbClr val="990000"/>
                </a:solidFill>
                <a:latin typeface="Arial"/>
                <a:ea typeface="Arial"/>
                <a:cs typeface="Arial"/>
                <a:sym typeface="Arial"/>
              </a:rPr>
              <a:t>POROSITY FROM NEUTRON LOG</a:t>
            </a:r>
            <a:endParaRPr/>
          </a:p>
        </p:txBody>
      </p:sp>
      <p:grpSp>
        <p:nvGrpSpPr>
          <p:cNvPr id="436" name="Google Shape;436;p21"/>
          <p:cNvGrpSpPr/>
          <p:nvPr/>
        </p:nvGrpSpPr>
        <p:grpSpPr>
          <a:xfrm>
            <a:off x="4182201" y="3865114"/>
            <a:ext cx="2834549" cy="1905000"/>
            <a:chOff x="2634" y="2435"/>
            <a:chExt cx="1786" cy="1200"/>
          </a:xfrm>
        </p:grpSpPr>
        <p:sp>
          <p:nvSpPr>
            <p:cNvPr id="437" name="Google Shape;437;p21"/>
            <p:cNvSpPr txBox="1"/>
            <p:nvPr/>
          </p:nvSpPr>
          <p:spPr>
            <a:xfrm>
              <a:off x="3820" y="3165"/>
              <a:ext cx="600" cy="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600"/>
                <a:buFont typeface="Arial"/>
                <a:buNone/>
              </a:pPr>
              <a:r>
                <a:rPr b="1" i="0" lang="en-US" sz="1600" u="none">
                  <a:solidFill>
                    <a:schemeClr val="dk1"/>
                  </a:solidFill>
                  <a:latin typeface="Arial"/>
                  <a:ea typeface="Arial"/>
                  <a:cs typeface="Arial"/>
                  <a:sym typeface="Arial"/>
                </a:rPr>
                <a:t>Neutron</a:t>
              </a:r>
              <a:endParaRPr/>
            </a:p>
            <a:p>
              <a:pPr indent="0" lvl="0" marL="0" marR="0" rtl="0" algn="ctr">
                <a:lnSpc>
                  <a:spcPct val="100000"/>
                </a:lnSpc>
                <a:spcBef>
                  <a:spcPts val="0"/>
                </a:spcBef>
                <a:spcAft>
                  <a:spcPts val="0"/>
                </a:spcAft>
                <a:buClr>
                  <a:schemeClr val="dk1"/>
                </a:buClr>
                <a:buSzPts val="1600"/>
                <a:buFont typeface="Arial"/>
                <a:buNone/>
              </a:pPr>
              <a:r>
                <a:rPr b="1" i="0" lang="en-US" sz="1600" u="none">
                  <a:solidFill>
                    <a:schemeClr val="dk1"/>
                  </a:solidFill>
                  <a:latin typeface="Arial"/>
                  <a:ea typeface="Arial"/>
                  <a:cs typeface="Arial"/>
                  <a:sym typeface="Arial"/>
                </a:rPr>
                <a:t>Log</a:t>
              </a:r>
              <a:endParaRPr/>
            </a:p>
          </p:txBody>
        </p:sp>
        <p:cxnSp>
          <p:nvCxnSpPr>
            <p:cNvPr id="438" name="Google Shape;438;p21"/>
            <p:cNvCxnSpPr/>
            <p:nvPr/>
          </p:nvCxnSpPr>
          <p:spPr>
            <a:xfrm rot="9206097">
              <a:off x="2899" y="2494"/>
              <a:ext cx="671" cy="1082"/>
            </a:xfrm>
            <a:prstGeom prst="straightConnector1">
              <a:avLst/>
            </a:prstGeom>
            <a:noFill/>
            <a:ln cap="flat" cmpd="sng" w="38100">
              <a:solidFill>
                <a:schemeClr val="dk1"/>
              </a:solidFill>
              <a:prstDash val="solid"/>
              <a:miter lim="800000"/>
              <a:headEnd len="med" w="med" type="none"/>
              <a:tailEnd len="med" w="med" type="triangle"/>
            </a:ln>
          </p:spPr>
        </p:cxnSp>
      </p:grpSp>
      <p:grpSp>
        <p:nvGrpSpPr>
          <p:cNvPr id="439" name="Google Shape;439;p21"/>
          <p:cNvGrpSpPr/>
          <p:nvPr/>
        </p:nvGrpSpPr>
        <p:grpSpPr>
          <a:xfrm>
            <a:off x="3421062" y="1358900"/>
            <a:ext cx="5375274" cy="1587499"/>
            <a:chOff x="2155" y="856"/>
            <a:chExt cx="3386" cy="1000"/>
          </a:xfrm>
        </p:grpSpPr>
        <p:sp>
          <p:nvSpPr>
            <p:cNvPr id="440" name="Google Shape;440;p21"/>
            <p:cNvSpPr/>
            <p:nvPr/>
          </p:nvSpPr>
          <p:spPr>
            <a:xfrm>
              <a:off x="2457" y="879"/>
              <a:ext cx="2137" cy="863"/>
            </a:xfrm>
            <a:custGeom>
              <a:rect b="b" l="l" r="r" t="t"/>
              <a:pathLst>
                <a:path extrusionOk="0" h="863" w="2137">
                  <a:moveTo>
                    <a:pt x="272" y="0"/>
                  </a:moveTo>
                  <a:lnTo>
                    <a:pt x="2137" y="58"/>
                  </a:lnTo>
                  <a:lnTo>
                    <a:pt x="1537" y="863"/>
                  </a:lnTo>
                  <a:lnTo>
                    <a:pt x="0" y="419"/>
                  </a:lnTo>
                  <a:lnTo>
                    <a:pt x="255" y="378"/>
                  </a:lnTo>
                  <a:lnTo>
                    <a:pt x="420" y="239"/>
                  </a:lnTo>
                  <a:lnTo>
                    <a:pt x="378" y="99"/>
                  </a:lnTo>
                  <a:lnTo>
                    <a:pt x="272" y="0"/>
                  </a:lnTo>
                  <a:close/>
                </a:path>
              </a:pathLst>
            </a:custGeom>
            <a:solidFill>
              <a:schemeClr val="l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1" name="Google Shape;441;p21"/>
            <p:cNvSpPr/>
            <p:nvPr/>
          </p:nvSpPr>
          <p:spPr>
            <a:xfrm>
              <a:off x="3741" y="956"/>
              <a:ext cx="1800" cy="900"/>
            </a:xfrm>
            <a:prstGeom prst="ellipse">
              <a:avLst/>
            </a:prstGeom>
            <a:solidFill>
              <a:schemeClr val="lt1"/>
            </a:solid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42" name="Google Shape;442;p21"/>
            <p:cNvCxnSpPr/>
            <p:nvPr/>
          </p:nvCxnSpPr>
          <p:spPr>
            <a:xfrm rot="10800000">
              <a:off x="2774" y="971"/>
              <a:ext cx="2100" cy="0"/>
            </a:xfrm>
            <a:prstGeom prst="straightConnector1">
              <a:avLst/>
            </a:prstGeom>
            <a:noFill/>
            <a:ln cap="flat" cmpd="sng" w="38100">
              <a:solidFill>
                <a:schemeClr val="dk1"/>
              </a:solidFill>
              <a:prstDash val="solid"/>
              <a:miter lim="800000"/>
              <a:headEnd len="med" w="med" type="none"/>
              <a:tailEnd len="med" w="med" type="none"/>
            </a:ln>
          </p:spPr>
        </p:cxnSp>
        <p:sp>
          <p:nvSpPr>
            <p:cNvPr id="443" name="Google Shape;443;p21"/>
            <p:cNvSpPr/>
            <p:nvPr/>
          </p:nvSpPr>
          <p:spPr>
            <a:xfrm>
              <a:off x="2155" y="856"/>
              <a:ext cx="600" cy="300"/>
            </a:xfrm>
            <a:prstGeom prst="ellipse">
              <a:avLst/>
            </a:prstGeom>
            <a:noFill/>
            <a:ln cap="flat" cmpd="sng" w="381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cxnSp>
          <p:nvCxnSpPr>
            <p:cNvPr id="444" name="Google Shape;444;p21"/>
            <p:cNvCxnSpPr/>
            <p:nvPr/>
          </p:nvCxnSpPr>
          <p:spPr>
            <a:xfrm>
              <a:off x="2302" y="1250"/>
              <a:ext cx="1800" cy="600"/>
            </a:xfrm>
            <a:prstGeom prst="straightConnector1">
              <a:avLst/>
            </a:prstGeom>
            <a:noFill/>
            <a:ln cap="flat" cmpd="sng" w="38100">
              <a:solidFill>
                <a:schemeClr val="dk1"/>
              </a:solidFill>
              <a:prstDash val="solid"/>
              <a:miter lim="800000"/>
              <a:headEnd len="med" w="med" type="none"/>
              <a:tailEnd len="med" w="med" type="none"/>
            </a:ln>
          </p:spPr>
        </p:cxnSp>
        <p:grpSp>
          <p:nvGrpSpPr>
            <p:cNvPr id="445" name="Google Shape;445;p21"/>
            <p:cNvGrpSpPr/>
            <p:nvPr/>
          </p:nvGrpSpPr>
          <p:grpSpPr>
            <a:xfrm>
              <a:off x="3941" y="1221"/>
              <a:ext cx="1251" cy="528"/>
              <a:chOff x="3941" y="1221"/>
              <a:chExt cx="1251" cy="528"/>
            </a:xfrm>
          </p:grpSpPr>
          <p:cxnSp>
            <p:nvCxnSpPr>
              <p:cNvPr id="446" name="Google Shape;446;p21"/>
              <p:cNvCxnSpPr/>
              <p:nvPr/>
            </p:nvCxnSpPr>
            <p:spPr>
              <a:xfrm>
                <a:off x="3992" y="1416"/>
                <a:ext cx="1200" cy="0"/>
              </a:xfrm>
              <a:prstGeom prst="straightConnector1">
                <a:avLst/>
              </a:prstGeom>
              <a:noFill/>
              <a:ln cap="flat" cmpd="sng" w="38100">
                <a:solidFill>
                  <a:schemeClr val="dk1"/>
                </a:solidFill>
                <a:prstDash val="solid"/>
                <a:miter lim="800000"/>
                <a:headEnd len="med" w="med" type="none"/>
                <a:tailEnd len="med" w="med" type="none"/>
              </a:ln>
            </p:spPr>
          </p:cxnSp>
          <p:sp>
            <p:nvSpPr>
              <p:cNvPr id="447" name="Google Shape;447;p21"/>
              <p:cNvSpPr txBox="1"/>
              <p:nvPr/>
            </p:nvSpPr>
            <p:spPr>
              <a:xfrm>
                <a:off x="4376" y="1264"/>
                <a:ext cx="300" cy="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a:solidFill>
                      <a:srgbClr val="000000"/>
                    </a:solidFill>
                    <a:latin typeface="Arial"/>
                    <a:ea typeface="Arial"/>
                    <a:cs typeface="Arial"/>
                    <a:sym typeface="Arial"/>
                  </a:rPr>
                  <a:t>CNLLC</a:t>
                </a:r>
                <a:endParaRPr/>
              </a:p>
            </p:txBody>
          </p:sp>
          <p:sp>
            <p:nvSpPr>
              <p:cNvPr id="448" name="Google Shape;448;p21"/>
              <p:cNvSpPr txBox="1"/>
              <p:nvPr/>
            </p:nvSpPr>
            <p:spPr>
              <a:xfrm>
                <a:off x="4077" y="1449"/>
                <a:ext cx="300" cy="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a:solidFill>
                      <a:srgbClr val="000000"/>
                    </a:solidFill>
                    <a:latin typeface="Arial"/>
                    <a:ea typeface="Arial"/>
                    <a:cs typeface="Arial"/>
                    <a:sym typeface="Arial"/>
                  </a:rPr>
                  <a:t>0.45</a:t>
                </a:r>
                <a:endParaRPr/>
              </a:p>
            </p:txBody>
          </p:sp>
          <p:sp>
            <p:nvSpPr>
              <p:cNvPr id="449" name="Google Shape;449;p21"/>
              <p:cNvSpPr txBox="1"/>
              <p:nvPr/>
            </p:nvSpPr>
            <p:spPr>
              <a:xfrm>
                <a:off x="4842" y="1449"/>
                <a:ext cx="300" cy="30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Clr>
                    <a:srgbClr val="000000"/>
                  </a:buClr>
                  <a:buSzPts val="1600"/>
                  <a:buFont typeface="Arial"/>
                  <a:buNone/>
                </a:pPr>
                <a:r>
                  <a:rPr b="1" i="0" lang="en-US" sz="1600" u="none">
                    <a:solidFill>
                      <a:srgbClr val="000000"/>
                    </a:solidFill>
                    <a:latin typeface="Arial"/>
                    <a:ea typeface="Arial"/>
                    <a:cs typeface="Arial"/>
                    <a:sym typeface="Arial"/>
                  </a:rPr>
                  <a:t>-0.15</a:t>
                </a:r>
                <a:endParaRPr/>
              </a:p>
            </p:txBody>
          </p:sp>
          <p:sp>
            <p:nvSpPr>
              <p:cNvPr id="450" name="Google Shape;450;p21"/>
              <p:cNvSpPr txBox="1"/>
              <p:nvPr/>
            </p:nvSpPr>
            <p:spPr>
              <a:xfrm>
                <a:off x="3941" y="1221"/>
                <a:ext cx="1200" cy="300"/>
              </a:xfrm>
              <a:prstGeom prst="rect">
                <a:avLst/>
              </a:prstGeom>
              <a:noFill/>
              <a:ln cap="flat" cmpd="sng" w="2857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 presetSubtype="1">
                                  <p:stCondLst>
                                    <p:cond delay="0"/>
                                  </p:stCondLst>
                                  <p:childTnLst>
                                    <p:set>
                                      <p:cBhvr>
                                        <p:cTn dur="1" fill="hold">
                                          <p:stCondLst>
                                            <p:cond delay="0"/>
                                          </p:stCondLst>
                                        </p:cTn>
                                        <p:tgtEl>
                                          <p:spTgt spid="435"/>
                                        </p:tgtEl>
                                        <p:attrNameLst>
                                          <p:attrName>style.visibility</p:attrName>
                                        </p:attrNameLst>
                                      </p:cBhvr>
                                      <p:to>
                                        <p:strVal val="visible"/>
                                      </p:to>
                                    </p:set>
                                    <p:anim calcmode="lin" valueType="num">
                                      <p:cBhvr additive="base">
                                        <p:cTn dur="500"/>
                                        <p:tgtEl>
                                          <p:spTgt spid="435"/>
                                        </p:tgtEl>
                                        <p:attrNameLst>
                                          <p:attrName>ppt_y</p:attrName>
                                        </p:attrNameLst>
                                      </p:cBhvr>
                                      <p:tavLst>
                                        <p:tav fmla="" tm="0">
                                          <p:val>
                                            <p:strVal val="#ppt_y-1"/>
                                          </p:val>
                                        </p:tav>
                                        <p:tav fmla="" tm="100000">
                                          <p:val>
                                            <p:strVal val="#ppt_y"/>
                                          </p:val>
                                        </p:tav>
                                      </p:tavLst>
                                    </p:anim>
                                  </p:childTnLst>
                                </p:cTn>
                              </p:par>
                            </p:childTnLst>
                          </p:cTn>
                        </p:par>
                        <p:par>
                          <p:cTn fill="hold">
                            <p:stCondLst>
                              <p:cond delay="500"/>
                            </p:stCondLst>
                            <p:childTnLst>
                              <p:par>
                                <p:cTn fill="hold" nodeType="afterEffect" presetClass="entr" presetID="10" presetSubtype="0">
                                  <p:stCondLst>
                                    <p:cond delay="0"/>
                                  </p:stCondLst>
                                  <p:childTnLst>
                                    <p:set>
                                      <p:cBhvr>
                                        <p:cTn dur="1" fill="hold">
                                          <p:stCondLst>
                                            <p:cond delay="0"/>
                                          </p:stCondLst>
                                        </p:cTn>
                                        <p:tgtEl>
                                          <p:spTgt spid="434"/>
                                        </p:tgtEl>
                                        <p:attrNameLst>
                                          <p:attrName>style.visibility</p:attrName>
                                        </p:attrNameLst>
                                      </p:cBhvr>
                                      <p:to>
                                        <p:strVal val="visible"/>
                                      </p:to>
                                    </p:set>
                                    <p:animEffect filter="fade" transition="in">
                                      <p:cBhvr>
                                        <p:cTn dur="500"/>
                                        <p:tgtEl>
                                          <p:spTgt spid="4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22"/>
          <p:cNvSpPr txBox="1"/>
          <p:nvPr/>
        </p:nvSpPr>
        <p:spPr>
          <a:xfrm>
            <a:off x="666750" y="1066800"/>
            <a:ext cx="7924800" cy="4370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accent2"/>
              </a:buClr>
              <a:buSzPts val="2400"/>
              <a:buFont typeface="Arial"/>
              <a:buNone/>
            </a:pPr>
            <a:r>
              <a:rPr b="1" i="0" lang="en-US" sz="2400" u="none">
                <a:solidFill>
                  <a:schemeClr val="accent2"/>
                </a:solidFill>
                <a:latin typeface="Arial"/>
                <a:ea typeface="Arial"/>
                <a:cs typeface="Arial"/>
                <a:sym typeface="Arial"/>
              </a:rPr>
              <a:t>NEUTRON SOURCE</a:t>
            </a:r>
            <a:endParaRPr/>
          </a:p>
          <a:p>
            <a:pPr indent="0" lvl="0" marL="0" marR="0" rtl="0" algn="l">
              <a:lnSpc>
                <a:spcPct val="100000"/>
              </a:lnSpc>
              <a:spcBef>
                <a:spcPts val="0"/>
              </a:spcBef>
              <a:spcAft>
                <a:spcPts val="0"/>
              </a:spcAft>
              <a:buClr>
                <a:schemeClr val="dk1"/>
              </a:buClr>
              <a:buSzPts val="2400"/>
              <a:buFont typeface="Arial"/>
              <a:buNone/>
            </a:pPr>
            <a:r>
              <a:t/>
            </a:r>
            <a:endParaRPr b="1" i="0" sz="2400" u="none">
              <a:solidFill>
                <a:schemeClr val="dk1"/>
              </a:solidFill>
              <a:latin typeface="Arial"/>
              <a:ea typeface="Arial"/>
              <a:cs typeface="Arial"/>
              <a:sym typeface="Arial"/>
            </a:endParaRPr>
          </a:p>
          <a:p>
            <a:pPr indent="-127000" lvl="0" marL="0" marR="0" rtl="0" algn="just">
              <a:lnSpc>
                <a:spcPct val="100000"/>
              </a:lnSpc>
              <a:spcBef>
                <a:spcPts val="600"/>
              </a:spcBef>
              <a:spcAft>
                <a:spcPts val="0"/>
              </a:spcAft>
              <a:buClr>
                <a:schemeClr val="hlink"/>
              </a:buClr>
              <a:buSzPts val="2000"/>
              <a:buFont typeface="Arial"/>
              <a:buChar char="•"/>
            </a:pPr>
            <a:r>
              <a:rPr b="1" i="0" lang="en-US" sz="2000" u="none">
                <a:solidFill>
                  <a:schemeClr val="hlink"/>
                </a:solidFill>
                <a:latin typeface="Arial"/>
                <a:ea typeface="Arial"/>
                <a:cs typeface="Arial"/>
                <a:sym typeface="Arial"/>
              </a:rPr>
              <a:t>Neutron source  are intimate mixers of  Beryllium  (</a:t>
            </a:r>
            <a:r>
              <a:rPr b="1" baseline="-25000" i="0" lang="en-US" sz="2000" u="none">
                <a:solidFill>
                  <a:schemeClr val="hlink"/>
                </a:solidFill>
                <a:latin typeface="Arial"/>
                <a:ea typeface="Arial"/>
                <a:cs typeface="Arial"/>
                <a:sym typeface="Arial"/>
              </a:rPr>
              <a:t>4 </a:t>
            </a:r>
            <a:r>
              <a:rPr b="1" i="0" lang="en-US" sz="2000" u="none">
                <a:solidFill>
                  <a:schemeClr val="hlink"/>
                </a:solidFill>
                <a:latin typeface="Arial"/>
                <a:ea typeface="Arial"/>
                <a:cs typeface="Arial"/>
                <a:sym typeface="Arial"/>
              </a:rPr>
              <a:t>Be</a:t>
            </a:r>
            <a:r>
              <a:rPr b="1" baseline="30000" i="0" lang="en-US" sz="2000" u="none">
                <a:solidFill>
                  <a:schemeClr val="hlink"/>
                </a:solidFill>
                <a:latin typeface="Arial"/>
                <a:ea typeface="Arial"/>
                <a:cs typeface="Arial"/>
                <a:sym typeface="Arial"/>
              </a:rPr>
              <a:t> 9</a:t>
            </a:r>
            <a:r>
              <a:rPr b="1" i="0" lang="en-US" sz="2000" u="none">
                <a:solidFill>
                  <a:schemeClr val="hlink"/>
                </a:solidFill>
                <a:latin typeface="Arial"/>
                <a:ea typeface="Arial"/>
                <a:cs typeface="Arial"/>
                <a:sym typeface="Arial"/>
              </a:rPr>
              <a:t> ) and alpha emitting radioactive elements such as Radium (</a:t>
            </a:r>
            <a:r>
              <a:rPr b="1" baseline="-25000" i="0" lang="en-US" sz="2000" u="none">
                <a:solidFill>
                  <a:schemeClr val="hlink"/>
                </a:solidFill>
                <a:latin typeface="Arial"/>
                <a:ea typeface="Arial"/>
                <a:cs typeface="Arial"/>
                <a:sym typeface="Arial"/>
              </a:rPr>
              <a:t>88</a:t>
            </a:r>
            <a:r>
              <a:rPr b="1" i="0" lang="en-US" sz="2000" u="none">
                <a:solidFill>
                  <a:schemeClr val="hlink"/>
                </a:solidFill>
                <a:latin typeface="Arial"/>
                <a:ea typeface="Arial"/>
                <a:cs typeface="Arial"/>
                <a:sym typeface="Arial"/>
              </a:rPr>
              <a:t> Ra </a:t>
            </a:r>
            <a:r>
              <a:rPr b="1" baseline="30000" i="0" lang="en-US" sz="2000" u="none">
                <a:solidFill>
                  <a:schemeClr val="hlink"/>
                </a:solidFill>
                <a:latin typeface="Arial"/>
                <a:ea typeface="Arial"/>
                <a:cs typeface="Arial"/>
                <a:sym typeface="Arial"/>
              </a:rPr>
              <a:t>226</a:t>
            </a:r>
            <a:r>
              <a:rPr b="1" i="0" lang="en-US" sz="2000" u="none">
                <a:solidFill>
                  <a:schemeClr val="hlink"/>
                </a:solidFill>
                <a:latin typeface="Arial"/>
                <a:ea typeface="Arial"/>
                <a:cs typeface="Arial"/>
                <a:sym typeface="Arial"/>
              </a:rPr>
              <a:t> ).</a:t>
            </a:r>
            <a:r>
              <a:rPr b="1" i="0" lang="en-US" sz="2000" u="none">
                <a:solidFill>
                  <a:schemeClr val="dk1"/>
                </a:solidFill>
                <a:latin typeface="Arial"/>
                <a:ea typeface="Arial"/>
                <a:cs typeface="Arial"/>
                <a:sym typeface="Arial"/>
              </a:rPr>
              <a:t> </a:t>
            </a:r>
            <a:endParaRPr/>
          </a:p>
          <a:p>
            <a:pPr indent="-127000" lvl="0" marL="0" marR="0" rtl="0" algn="just">
              <a:lnSpc>
                <a:spcPct val="100000"/>
              </a:lnSpc>
              <a:spcBef>
                <a:spcPts val="1200"/>
              </a:spcBef>
              <a:spcAft>
                <a:spcPts val="0"/>
              </a:spcAft>
              <a:buClr>
                <a:srgbClr val="800080"/>
              </a:buClr>
              <a:buSzPts val="2000"/>
              <a:buFont typeface="Arial"/>
              <a:buChar char="•"/>
            </a:pPr>
            <a:r>
              <a:rPr b="1" i="0" lang="en-US" sz="2000" u="none">
                <a:solidFill>
                  <a:srgbClr val="800080"/>
                </a:solidFill>
                <a:latin typeface="Arial"/>
                <a:ea typeface="Arial"/>
                <a:cs typeface="Arial"/>
                <a:sym typeface="Arial"/>
              </a:rPr>
              <a:t>As Radium spontaneously  decay, it emits sizable quantizes Of alpha partials (</a:t>
            </a:r>
            <a:r>
              <a:rPr b="1" baseline="-25000" i="0" lang="en-US" sz="2000" u="none">
                <a:solidFill>
                  <a:srgbClr val="800080"/>
                </a:solidFill>
                <a:latin typeface="Arial"/>
                <a:ea typeface="Arial"/>
                <a:cs typeface="Arial"/>
                <a:sym typeface="Arial"/>
              </a:rPr>
              <a:t>2</a:t>
            </a:r>
            <a:r>
              <a:rPr b="1" i="0" lang="en-US" sz="2000" u="none">
                <a:solidFill>
                  <a:srgbClr val="800080"/>
                </a:solidFill>
                <a:latin typeface="Arial"/>
                <a:ea typeface="Arial"/>
                <a:cs typeface="Arial"/>
                <a:sym typeface="Arial"/>
              </a:rPr>
              <a:t> He</a:t>
            </a:r>
            <a:r>
              <a:rPr b="1" baseline="30000" i="0" lang="en-US" sz="2000" u="none">
                <a:solidFill>
                  <a:srgbClr val="800080"/>
                </a:solidFill>
                <a:latin typeface="Arial"/>
                <a:ea typeface="Arial"/>
                <a:cs typeface="Arial"/>
                <a:sym typeface="Arial"/>
              </a:rPr>
              <a:t> 4</a:t>
            </a:r>
            <a:r>
              <a:rPr b="1" i="0" lang="en-US" sz="2000" u="none">
                <a:solidFill>
                  <a:srgbClr val="800080"/>
                </a:solidFill>
                <a:latin typeface="Arial"/>
                <a:ea typeface="Arial"/>
                <a:cs typeface="Arial"/>
                <a:sym typeface="Arial"/>
              </a:rPr>
              <a:t> )  and gamma ray ( γ  ).</a:t>
            </a:r>
            <a:r>
              <a:rPr b="1" i="0" lang="en-US" sz="2000" u="none">
                <a:solidFill>
                  <a:schemeClr val="dk1"/>
                </a:solidFill>
                <a:latin typeface="Arial"/>
                <a:ea typeface="Arial"/>
                <a:cs typeface="Arial"/>
                <a:sym typeface="Arial"/>
              </a:rPr>
              <a:t> </a:t>
            </a:r>
            <a:endParaRPr/>
          </a:p>
          <a:p>
            <a:pPr indent="-127000" lvl="0" marL="0" marR="0" rtl="0" algn="just">
              <a:lnSpc>
                <a:spcPct val="100000"/>
              </a:lnSpc>
              <a:spcBef>
                <a:spcPts val="1200"/>
              </a:spcBef>
              <a:spcAft>
                <a:spcPts val="0"/>
              </a:spcAft>
              <a:buClr>
                <a:schemeClr val="accent2"/>
              </a:buClr>
              <a:buSzPts val="2000"/>
              <a:buFont typeface="Arial"/>
              <a:buChar char="•"/>
            </a:pPr>
            <a:r>
              <a:rPr b="1" i="0" lang="en-US" sz="2000" u="none">
                <a:solidFill>
                  <a:schemeClr val="accent2"/>
                </a:solidFill>
                <a:latin typeface="Arial"/>
                <a:ea typeface="Arial"/>
                <a:cs typeface="Arial"/>
                <a:sym typeface="Arial"/>
              </a:rPr>
              <a:t>The commercialized Beryllium responds to the alpha bombardment by radiating a stream of medium energy neutrons in  accordance with the following reaction</a:t>
            </a:r>
            <a:endParaRPr/>
          </a:p>
          <a:p>
            <a:pPr indent="0" lvl="0" marL="0" marR="0" rtl="0" algn="just">
              <a:lnSpc>
                <a:spcPct val="100000"/>
              </a:lnSpc>
              <a:spcBef>
                <a:spcPts val="600"/>
              </a:spcBef>
              <a:spcAft>
                <a:spcPts val="0"/>
              </a:spcAft>
              <a:buClr>
                <a:schemeClr val="dk1"/>
              </a:buClr>
              <a:buSzPts val="2000"/>
              <a:buFont typeface="Arial"/>
              <a:buNone/>
            </a:pPr>
            <a:r>
              <a:t/>
            </a:r>
            <a:endParaRPr b="1" i="0" sz="2000" u="none">
              <a:solidFill>
                <a:schemeClr val="accent2"/>
              </a:solidFill>
              <a:latin typeface="Arial"/>
              <a:ea typeface="Arial"/>
              <a:cs typeface="Arial"/>
              <a:sym typeface="Arial"/>
            </a:endParaRPr>
          </a:p>
          <a:p>
            <a:pPr indent="0" lvl="1" marL="457200" marR="0" rtl="0" algn="ctr">
              <a:lnSpc>
                <a:spcPct val="100000"/>
              </a:lnSpc>
              <a:spcBef>
                <a:spcPts val="0"/>
              </a:spcBef>
              <a:spcAft>
                <a:spcPts val="0"/>
              </a:spcAft>
              <a:buClr>
                <a:schemeClr val="dk1"/>
              </a:buClr>
              <a:buSzPts val="2000"/>
              <a:buFont typeface="Arial"/>
              <a:buNone/>
            </a:pPr>
            <a:r>
              <a:rPr b="1" baseline="-25000" i="0" lang="en-US" sz="2000" u="none" cap="none" strike="noStrike">
                <a:solidFill>
                  <a:schemeClr val="dk1"/>
                </a:solidFill>
                <a:latin typeface="Arial"/>
                <a:ea typeface="Arial"/>
                <a:cs typeface="Arial"/>
                <a:sym typeface="Arial"/>
              </a:rPr>
              <a:t>4</a:t>
            </a:r>
            <a:r>
              <a:rPr b="1" i="0" lang="en-US" sz="2000" u="none" cap="none" strike="noStrike">
                <a:solidFill>
                  <a:schemeClr val="dk1"/>
                </a:solidFill>
                <a:latin typeface="Arial"/>
                <a:ea typeface="Arial"/>
                <a:cs typeface="Arial"/>
                <a:sym typeface="Arial"/>
              </a:rPr>
              <a:t> </a:t>
            </a:r>
            <a:r>
              <a:rPr b="1" i="0" lang="en-US" sz="2000" u="none" cap="none" strike="noStrike">
                <a:solidFill>
                  <a:srgbClr val="800080"/>
                </a:solidFill>
                <a:latin typeface="Arial"/>
                <a:ea typeface="Arial"/>
                <a:cs typeface="Arial"/>
                <a:sym typeface="Arial"/>
              </a:rPr>
              <a:t>Be</a:t>
            </a:r>
            <a:r>
              <a:rPr b="1" baseline="30000" i="0" lang="en-US" sz="2000" u="none" cap="none" strike="noStrike">
                <a:solidFill>
                  <a:srgbClr val="800080"/>
                </a:solidFill>
                <a:latin typeface="Arial"/>
                <a:ea typeface="Arial"/>
                <a:cs typeface="Arial"/>
                <a:sym typeface="Arial"/>
              </a:rPr>
              <a:t> 9</a:t>
            </a:r>
            <a:r>
              <a:rPr b="1" i="0" lang="en-US" sz="2000" u="none" cap="none" strike="noStrike">
                <a:solidFill>
                  <a:srgbClr val="800080"/>
                </a:solidFill>
                <a:latin typeface="Arial"/>
                <a:ea typeface="Arial"/>
                <a:cs typeface="Arial"/>
                <a:sym typeface="Arial"/>
              </a:rPr>
              <a:t> + </a:t>
            </a:r>
            <a:r>
              <a:rPr b="1" baseline="-25000" i="0" lang="en-US" sz="2000" u="none" cap="none" strike="noStrike">
                <a:solidFill>
                  <a:srgbClr val="800080"/>
                </a:solidFill>
                <a:latin typeface="Arial"/>
                <a:ea typeface="Arial"/>
                <a:cs typeface="Arial"/>
                <a:sym typeface="Arial"/>
              </a:rPr>
              <a:t>2</a:t>
            </a:r>
            <a:r>
              <a:rPr b="1" i="0" lang="en-US" sz="2000" u="none" cap="none" strike="noStrike">
                <a:solidFill>
                  <a:srgbClr val="800080"/>
                </a:solidFill>
                <a:latin typeface="Arial"/>
                <a:ea typeface="Arial"/>
                <a:cs typeface="Arial"/>
                <a:sym typeface="Arial"/>
              </a:rPr>
              <a:t> He </a:t>
            </a:r>
            <a:r>
              <a:rPr b="1" baseline="30000" i="0" lang="en-US" sz="2000" u="none" cap="none" strike="noStrike">
                <a:solidFill>
                  <a:srgbClr val="800080"/>
                </a:solidFill>
                <a:latin typeface="Arial"/>
                <a:ea typeface="Arial"/>
                <a:cs typeface="Arial"/>
                <a:sym typeface="Arial"/>
              </a:rPr>
              <a:t>4   </a:t>
            </a:r>
            <a:r>
              <a:rPr b="1" baseline="30000" i="0" lang="en-US" sz="2800" u="none" cap="none" strike="noStrike">
                <a:solidFill>
                  <a:srgbClr val="800080"/>
                </a:solidFill>
                <a:latin typeface="Arial"/>
                <a:ea typeface="Arial"/>
                <a:cs typeface="Arial"/>
                <a:sym typeface="Arial"/>
              </a:rPr>
              <a:t>→</a:t>
            </a:r>
            <a:r>
              <a:rPr b="1" baseline="30000" i="0" lang="en-US" sz="2000" u="none" cap="none" strike="noStrike">
                <a:solidFill>
                  <a:srgbClr val="800080"/>
                </a:solidFill>
                <a:latin typeface="Arial"/>
                <a:ea typeface="Arial"/>
                <a:cs typeface="Arial"/>
                <a:sym typeface="Arial"/>
              </a:rPr>
              <a:t> </a:t>
            </a:r>
            <a:r>
              <a:rPr b="1" i="0" lang="en-US" sz="2000" u="none" cap="none" strike="noStrike">
                <a:solidFill>
                  <a:srgbClr val="800080"/>
                </a:solidFill>
                <a:latin typeface="Arial"/>
                <a:ea typeface="Arial"/>
                <a:cs typeface="Arial"/>
                <a:sym typeface="Arial"/>
              </a:rPr>
              <a:t> </a:t>
            </a:r>
            <a:r>
              <a:rPr b="1" baseline="-25000" i="0" lang="en-US" sz="2000" u="none" cap="none" strike="noStrike">
                <a:solidFill>
                  <a:srgbClr val="800080"/>
                </a:solidFill>
                <a:latin typeface="Arial"/>
                <a:ea typeface="Arial"/>
                <a:cs typeface="Arial"/>
                <a:sym typeface="Arial"/>
              </a:rPr>
              <a:t> 6</a:t>
            </a:r>
            <a:r>
              <a:rPr b="1" i="0" lang="en-US" sz="2000" u="none" cap="none" strike="noStrike">
                <a:solidFill>
                  <a:srgbClr val="800080"/>
                </a:solidFill>
                <a:latin typeface="Arial"/>
                <a:ea typeface="Arial"/>
                <a:cs typeface="Arial"/>
                <a:sym typeface="Arial"/>
              </a:rPr>
              <a:t> C 12 +</a:t>
            </a:r>
            <a:r>
              <a:rPr b="1" baseline="-25000" i="0" lang="en-US" sz="2000" u="none" cap="none" strike="noStrike">
                <a:solidFill>
                  <a:srgbClr val="800080"/>
                </a:solidFill>
                <a:latin typeface="Arial"/>
                <a:ea typeface="Arial"/>
                <a:cs typeface="Arial"/>
                <a:sym typeface="Arial"/>
              </a:rPr>
              <a:t> 0</a:t>
            </a:r>
            <a:r>
              <a:rPr b="1" i="0" lang="en-US" sz="2000" u="none" cap="none" strike="noStrike">
                <a:solidFill>
                  <a:srgbClr val="800080"/>
                </a:solidFill>
                <a:latin typeface="Arial"/>
                <a:ea typeface="Arial"/>
                <a:cs typeface="Arial"/>
                <a:sym typeface="Arial"/>
              </a:rPr>
              <a:t> n </a:t>
            </a:r>
            <a:r>
              <a:rPr b="1" baseline="30000" i="0" lang="en-US" sz="2000" u="none" cap="none" strike="noStrike">
                <a:solidFill>
                  <a:srgbClr val="800080"/>
                </a:solidFill>
                <a:latin typeface="Arial"/>
                <a:ea typeface="Arial"/>
                <a:cs typeface="Arial"/>
                <a:sym typeface="Arial"/>
              </a:rPr>
              <a:t>1</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