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35" r:id="rId3"/>
    <p:sldId id="257" r:id="rId4"/>
    <p:sldId id="258" r:id="rId5"/>
    <p:sldId id="336" r:id="rId6"/>
    <p:sldId id="337" r:id="rId7"/>
    <p:sldId id="338" r:id="rId8"/>
    <p:sldId id="259" r:id="rId9"/>
    <p:sldId id="260" r:id="rId10"/>
    <p:sldId id="261"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262" r:id="rId33"/>
    <p:sldId id="263" r:id="rId34"/>
    <p:sldId id="266" r:id="rId35"/>
    <p:sldId id="267" r:id="rId36"/>
    <p:sldId id="268" r:id="rId37"/>
    <p:sldId id="277"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9" r:id="rId53"/>
    <p:sldId id="310" r:id="rId54"/>
    <p:sldId id="314" r:id="rId55"/>
    <p:sldId id="360" r:id="rId56"/>
    <p:sldId id="361" r:id="rId57"/>
    <p:sldId id="362" r:id="rId58"/>
    <p:sldId id="363" r:id="rId59"/>
    <p:sldId id="364" r:id="rId60"/>
    <p:sldId id="365" r:id="rId61"/>
    <p:sldId id="366" r:id="rId62"/>
    <p:sldId id="367" r:id="rId63"/>
    <p:sldId id="368"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960912-EB5E-4A5C-85A3-CFAD0B614590}" type="datetimeFigureOut">
              <a:rPr lang="en-US" smtClean="0"/>
              <a:t>4/14/2020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FF28D-F7CD-4E27-9B9A-391F9D962F46}" type="slidenum">
              <a:rPr lang="en-US" smtClean="0"/>
              <a:t>‹#›</a:t>
            </a:fld>
            <a:endParaRPr lang="en-US"/>
          </a:p>
        </p:txBody>
      </p:sp>
    </p:spTree>
    <p:extLst>
      <p:ext uri="{BB962C8B-B14F-4D97-AF65-F5344CB8AC3E}">
        <p14:creationId xmlns:p14="http://schemas.microsoft.com/office/powerpoint/2010/main" val="2564421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FF28D-F7CD-4E27-9B9A-391F9D962F46}" type="slidenum">
              <a:rPr lang="en-US" smtClean="0"/>
              <a:t>22</a:t>
            </a:fld>
            <a:endParaRPr lang="en-US"/>
          </a:p>
        </p:txBody>
      </p:sp>
    </p:spTree>
    <p:extLst>
      <p:ext uri="{BB962C8B-B14F-4D97-AF65-F5344CB8AC3E}">
        <p14:creationId xmlns:p14="http://schemas.microsoft.com/office/powerpoint/2010/main" val="3681268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FF28D-F7CD-4E27-9B9A-391F9D962F46}" type="slidenum">
              <a:rPr lang="en-US" smtClean="0"/>
              <a:t>54</a:t>
            </a:fld>
            <a:endParaRPr lang="en-US"/>
          </a:p>
        </p:txBody>
      </p:sp>
    </p:spTree>
    <p:extLst>
      <p:ext uri="{BB962C8B-B14F-4D97-AF65-F5344CB8AC3E}">
        <p14:creationId xmlns:p14="http://schemas.microsoft.com/office/powerpoint/2010/main" val="71822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879C4BD-254E-468D-A5CE-3734FBAEBF96}" type="datetimeFigureOut">
              <a:rPr lang="en-US" smtClean="0"/>
              <a:t>4/14/2020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F66AC4-9496-4479-8DC3-37D8B21107B9}"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879C4BD-254E-468D-A5CE-3734FBAEBF96}" type="datetimeFigureOut">
              <a:rPr lang="en-US" smtClean="0"/>
              <a:t>4/14/2020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F66AC4-9496-4479-8DC3-37D8B21107B9}"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879C4BD-254E-468D-A5CE-3734FBAEBF96}" type="datetimeFigureOut">
              <a:rPr lang="en-US" smtClean="0"/>
              <a:t>4/14/2020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F66AC4-9496-4479-8DC3-37D8B21107B9}"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879C4BD-254E-468D-A5CE-3734FBAEBF96}" type="datetimeFigureOut">
              <a:rPr lang="en-US" smtClean="0"/>
              <a:t>4/14/2020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F66AC4-9496-4479-8DC3-37D8B21107B9}"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79C4BD-254E-468D-A5CE-3734FBAEBF96}" type="datetimeFigureOut">
              <a:rPr lang="en-US" smtClean="0"/>
              <a:t>4/14/2020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F66AC4-9496-4479-8DC3-37D8B21107B9}"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879C4BD-254E-468D-A5CE-3734FBAEBF96}" type="datetimeFigureOut">
              <a:rPr lang="en-US" smtClean="0"/>
              <a:t>4/14/2020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F66AC4-9496-4479-8DC3-37D8B21107B9}"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879C4BD-254E-468D-A5CE-3734FBAEBF96}" type="datetimeFigureOut">
              <a:rPr lang="en-US" smtClean="0"/>
              <a:t>4/14/2020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BF66AC4-9496-4479-8DC3-37D8B21107B9}"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879C4BD-254E-468D-A5CE-3734FBAEBF96}" type="datetimeFigureOut">
              <a:rPr lang="en-US" smtClean="0"/>
              <a:t>4/14/2020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F66AC4-9496-4479-8DC3-37D8B21107B9}"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9C4BD-254E-468D-A5CE-3734FBAEBF96}" type="datetimeFigureOut">
              <a:rPr lang="en-US" smtClean="0"/>
              <a:t>4/14/2020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BF66AC4-9496-4479-8DC3-37D8B21107B9}"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9C4BD-254E-468D-A5CE-3734FBAEBF96}" type="datetimeFigureOut">
              <a:rPr lang="en-US" smtClean="0"/>
              <a:t>4/14/2020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F66AC4-9496-4479-8DC3-37D8B21107B9}"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9C4BD-254E-468D-A5CE-3734FBAEBF96}" type="datetimeFigureOut">
              <a:rPr lang="en-US" smtClean="0"/>
              <a:t>4/14/2020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F66AC4-9496-4479-8DC3-37D8B21107B9}"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9C4BD-254E-468D-A5CE-3734FBAEBF96}" type="datetimeFigureOut">
              <a:rPr lang="en-US" smtClean="0"/>
              <a:t>4/14/2020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66AC4-9496-4479-8DC3-37D8B21107B9}"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britannica.com/science/deformation-mechanics" TargetMode="External"/><Relationship Id="rId2" Type="http://schemas.openxmlformats.org/officeDocument/2006/relationships/hyperlink" Target="https://www.britannica.com/science/stress-physics" TargetMode="External"/><Relationship Id="rId1" Type="http://schemas.openxmlformats.org/officeDocument/2006/relationships/slideLayout" Target="../slideLayouts/slideLayout7.xml"/><Relationship Id="rId5" Type="http://schemas.openxmlformats.org/officeDocument/2006/relationships/hyperlink" Target="https://www.britannica.com/science/shear-stress" TargetMode="External"/><Relationship Id="rId4" Type="http://schemas.openxmlformats.org/officeDocument/2006/relationships/hyperlink" Target="https://www.britannica.com/science/strain-mechanic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britannica.com/science/Youngs-modulus" TargetMode="External"/><Relationship Id="rId2" Type="http://schemas.openxmlformats.org/officeDocument/2006/relationships/hyperlink" Target="https://www.britannica.com/science/elastic-deformati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britannica.com/science/bulk-modulus" TargetMode="External"/><Relationship Id="rId2" Type="http://schemas.openxmlformats.org/officeDocument/2006/relationships/hyperlink" Target="https://www.britannica.com/science/shear-modulus" TargetMode="External"/><Relationship Id="rId1" Type="http://schemas.openxmlformats.org/officeDocument/2006/relationships/slideLayout" Target="../slideLayouts/slideLayout7.xml"/><Relationship Id="rId4" Type="http://schemas.openxmlformats.org/officeDocument/2006/relationships/hyperlink" Target="https://www.britannica.com/science/Poissons-ratio"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ww.merriam-webster.com/dictionary/composition"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britannica.com/science/heat-transfer"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13956" y="764704"/>
            <a:ext cx="6482379" cy="321945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770422" y="285728"/>
            <a:ext cx="7587792" cy="627383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857224" y="169985"/>
            <a:ext cx="7243168" cy="61016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dirty="0" smtClean="0">
                <a:solidFill>
                  <a:prstClr val="black"/>
                </a:solidFill>
                <a:latin typeface="Arial" pitchFamily="34" charset="0"/>
                <a:ea typeface="Times New Roman" pitchFamily="18" charset="0"/>
                <a:cs typeface="Arial" pitchFamily="34" charset="0"/>
              </a:rPr>
              <a:t>Strength characteristics:</a:t>
            </a:r>
            <a:endParaRPr lang="en-US" sz="1050" dirty="0" smtClean="0">
              <a:solidFill>
                <a:prstClr val="black"/>
              </a:solidFill>
              <a:latin typeface="Arial" pitchFamily="34" charset="0"/>
              <a:cs typeface="Arial" pitchFamily="34" charset="0"/>
            </a:endParaRPr>
          </a:p>
          <a:p>
            <a:pPr marL="457200" indent="-457200" algn="just" eaLnBrk="0" fontAlgn="base" hangingPunct="0">
              <a:spcBef>
                <a:spcPct val="0"/>
              </a:spcBef>
              <a:spcAft>
                <a:spcPct val="0"/>
              </a:spcAft>
              <a:buAutoNum type="arabicPeriod"/>
            </a:pPr>
            <a:r>
              <a:rPr lang="en-US" sz="2000" dirty="0" smtClean="0">
                <a:solidFill>
                  <a:srgbClr val="FF0000"/>
                </a:solidFill>
                <a:latin typeface="Arial" pitchFamily="34" charset="0"/>
                <a:ea typeface="Times New Roman" pitchFamily="18" charset="0"/>
                <a:cs typeface="Arial" pitchFamily="34" charset="0"/>
              </a:rPr>
              <a:t>Compressive strength: </a:t>
            </a:r>
            <a:r>
              <a:rPr lang="en-US" sz="2000" dirty="0" smtClean="0">
                <a:solidFill>
                  <a:prstClr val="black"/>
                </a:solidFill>
                <a:latin typeface="Arial" pitchFamily="34" charset="0"/>
                <a:ea typeface="Times New Roman" pitchFamily="18" charset="0"/>
                <a:cs typeface="Arial" pitchFamily="34" charset="0"/>
              </a:rPr>
              <a:t>It is also referred as crushing strength of a stone  and may be defined as the force expressed per unit area, which a stone can withstand without rupturing. </a:t>
            </a:r>
          </a:p>
          <a:p>
            <a:pPr algn="just" eaLnBrk="0" fontAlgn="base" hangingPunct="0">
              <a:spcBef>
                <a:spcPct val="0"/>
              </a:spcBef>
              <a:spcAft>
                <a:spcPct val="0"/>
              </a:spcAft>
            </a:pPr>
            <a:r>
              <a:rPr lang="en-US" sz="2000" dirty="0" smtClean="0">
                <a:solidFill>
                  <a:prstClr val="black"/>
                </a:solidFill>
                <a:latin typeface="Arial" pitchFamily="34" charset="0"/>
                <a:ea typeface="Times New Roman" pitchFamily="18" charset="0"/>
                <a:cs typeface="Arial" pitchFamily="34" charset="0"/>
              </a:rPr>
              <a:t>Any force applied beyond the Compressive strength will cause  a failure or rupture of the stone.</a:t>
            </a:r>
            <a:endParaRPr lang="en-US" sz="105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000" dirty="0" smtClean="0">
                <a:solidFill>
                  <a:prstClr val="black"/>
                </a:solidFill>
                <a:latin typeface="Arial" pitchFamily="34" charset="0"/>
                <a:ea typeface="Times New Roman" pitchFamily="18" charset="0"/>
                <a:cs typeface="Arial" pitchFamily="34" charset="0"/>
              </a:rPr>
              <a:t>Mathematically, </a:t>
            </a:r>
            <a:r>
              <a:rPr lang="en-US" sz="2000" dirty="0" err="1" smtClean="0">
                <a:solidFill>
                  <a:prstClr val="black"/>
                </a:solidFill>
                <a:latin typeface="Arial" pitchFamily="34" charset="0"/>
                <a:ea typeface="Times New Roman" pitchFamily="18" charset="0"/>
                <a:cs typeface="Arial" pitchFamily="34" charset="0"/>
              </a:rPr>
              <a:t>uniaxial</a:t>
            </a:r>
            <a:r>
              <a:rPr lang="en-US" sz="2000" dirty="0" smtClean="0">
                <a:solidFill>
                  <a:prstClr val="black"/>
                </a:solidFill>
                <a:latin typeface="Arial" pitchFamily="34" charset="0"/>
                <a:ea typeface="Times New Roman" pitchFamily="18" charset="0"/>
                <a:cs typeface="Arial" pitchFamily="34" charset="0"/>
              </a:rPr>
              <a:t> Compressive strength is expressed by a simple relationship:</a:t>
            </a:r>
            <a:endParaRPr lang="en-US" sz="105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000" dirty="0" smtClean="0">
                <a:solidFill>
                  <a:prstClr val="black"/>
                </a:solidFill>
                <a:latin typeface="Arial" pitchFamily="34" charset="0"/>
                <a:ea typeface="Times New Roman" pitchFamily="18" charset="0"/>
                <a:cs typeface="Arial" pitchFamily="34" charset="0"/>
              </a:rPr>
              <a:t>                                   </a:t>
            </a:r>
            <a:r>
              <a:rPr lang="en-US" sz="2000" b="1" dirty="0" smtClean="0">
                <a:solidFill>
                  <a:prstClr val="black"/>
                </a:solidFill>
                <a:latin typeface="Arial" pitchFamily="34" charset="0"/>
                <a:ea typeface="Times New Roman" pitchFamily="18" charset="0"/>
                <a:cs typeface="Arial" pitchFamily="34" charset="0"/>
              </a:rPr>
              <a:t>Co = ρ/A</a:t>
            </a:r>
            <a:endParaRPr lang="en-US" sz="105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000" dirty="0" smtClean="0">
                <a:solidFill>
                  <a:prstClr val="black"/>
                </a:solidFill>
                <a:latin typeface="Arial" pitchFamily="34" charset="0"/>
                <a:ea typeface="Times New Roman" pitchFamily="18" charset="0"/>
                <a:cs typeface="Arial" pitchFamily="34" charset="0"/>
              </a:rPr>
              <a:t>Where Co= Compressive strength/unit area; ρ= load at failure; A= Area of cross section of stone under ρ.</a:t>
            </a:r>
          </a:p>
          <a:p>
            <a:pPr algn="just" eaLnBrk="0" fontAlgn="base" hangingPunct="0">
              <a:spcBef>
                <a:spcPct val="0"/>
              </a:spcBef>
              <a:spcAft>
                <a:spcPct val="0"/>
              </a:spcAft>
            </a:pPr>
            <a:endParaRPr lang="en-US" sz="105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000" dirty="0" smtClean="0">
                <a:solidFill>
                  <a:srgbClr val="FF0000"/>
                </a:solidFill>
                <a:latin typeface="Arial" pitchFamily="34" charset="0"/>
                <a:ea typeface="Times New Roman" pitchFamily="18" charset="0"/>
                <a:cs typeface="Arial" pitchFamily="34" charset="0"/>
              </a:rPr>
              <a:t>The Compressive strength of a rock depends on a no. of factors  such as its mode of formation, its composition, texture and structure, its moisture content and extent of </a:t>
            </a:r>
            <a:r>
              <a:rPr lang="en-US" sz="2000" dirty="0" smtClean="0">
                <a:solidFill>
                  <a:srgbClr val="FF0000"/>
                </a:solidFill>
                <a:latin typeface="Arial" pitchFamily="34" charset="0"/>
                <a:ea typeface="Times New Roman" pitchFamily="18" charset="0"/>
                <a:cs typeface="Arial" pitchFamily="34" charset="0"/>
              </a:rPr>
              <a:t>weathering</a:t>
            </a:r>
            <a:r>
              <a:rPr lang="en-US" sz="2000" dirty="0" smtClean="0">
                <a:solidFill>
                  <a:prstClr val="black"/>
                </a:solidFill>
                <a:latin typeface="Arial" pitchFamily="34" charset="0"/>
                <a:ea typeface="Times New Roman" pitchFamily="18" charset="0"/>
                <a:cs typeface="Arial" pitchFamily="34" charset="0"/>
              </a:rPr>
              <a:t>.</a:t>
            </a:r>
          </a:p>
          <a:p>
            <a:pPr algn="just" eaLnBrk="0" fontAlgn="base" hangingPunct="0">
              <a:spcBef>
                <a:spcPct val="0"/>
              </a:spcBef>
              <a:spcAft>
                <a:spcPct val="0"/>
              </a:spcAft>
            </a:pPr>
            <a:endParaRPr lang="en-US" sz="20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n-US" sz="2000" dirty="0" smtClean="0">
                <a:solidFill>
                  <a:srgbClr val="0070C0"/>
                </a:solidFill>
                <a:latin typeface="Arial" pitchFamily="34" charset="0"/>
                <a:ea typeface="Times New Roman" pitchFamily="18" charset="0"/>
                <a:cs typeface="Arial" pitchFamily="34" charset="0"/>
              </a:rPr>
              <a:t>Igneous </a:t>
            </a:r>
            <a:r>
              <a:rPr lang="en-US" sz="2000" dirty="0" smtClean="0">
                <a:solidFill>
                  <a:srgbClr val="0070C0"/>
                </a:solidFill>
                <a:latin typeface="Arial" pitchFamily="34" charset="0"/>
                <a:ea typeface="Times New Roman" pitchFamily="18" charset="0"/>
                <a:cs typeface="Arial" pitchFamily="34" charset="0"/>
              </a:rPr>
              <a:t>rocks being crystalline character, very high compressive strengths compared to sedimentary and metamorphic rocks</a:t>
            </a:r>
            <a:r>
              <a:rPr lang="en-US" sz="2000" dirty="0" smtClean="0">
                <a:solidFill>
                  <a:prstClr val="black"/>
                </a:solidFill>
                <a:latin typeface="Arial" pitchFamily="34" charset="0"/>
                <a:ea typeface="Times New Roman" pitchFamily="18" charset="0"/>
                <a:cs typeface="Arial" pitchFamily="34" charset="0"/>
              </a:rPr>
              <a:t>. </a:t>
            </a:r>
            <a:endParaRPr lang="en-US" sz="28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4456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899592" y="692696"/>
            <a:ext cx="6952856" cy="44165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dirty="0" smtClean="0">
                <a:solidFill>
                  <a:prstClr val="black"/>
                </a:solidFill>
                <a:latin typeface="Arial" pitchFamily="34" charset="0"/>
                <a:ea typeface="Times New Roman" pitchFamily="18" charset="0"/>
                <a:cs typeface="Arial" pitchFamily="34" charset="0"/>
              </a:rPr>
              <a:t>2. </a:t>
            </a:r>
            <a:r>
              <a:rPr lang="en-US" sz="2000" dirty="0" smtClean="0">
                <a:solidFill>
                  <a:srgbClr val="FF0000"/>
                </a:solidFill>
                <a:latin typeface="Arial" pitchFamily="34" charset="0"/>
                <a:ea typeface="Times New Roman" pitchFamily="18" charset="0"/>
                <a:cs typeface="Arial" pitchFamily="34" charset="0"/>
              </a:rPr>
              <a:t>Transverse Strength</a:t>
            </a:r>
            <a:r>
              <a:rPr lang="en-US" sz="2000" dirty="0" smtClean="0">
                <a:solidFill>
                  <a:prstClr val="black"/>
                </a:solidFill>
                <a:latin typeface="Arial" pitchFamily="34" charset="0"/>
                <a:ea typeface="Times New Roman" pitchFamily="18" charset="0"/>
                <a:cs typeface="Arial" pitchFamily="34" charset="0"/>
              </a:rPr>
              <a:t>: It is defined as the capacity of a stone to withstand bending loads. Such loads are only rarely involved in situations where stones are commonly used. </a:t>
            </a:r>
            <a:endParaRPr lang="en-US" sz="2000" dirty="0" smtClean="0">
              <a:solidFill>
                <a:prstClr val="black"/>
              </a:solidFill>
              <a:latin typeface="Arial" pitchFamily="34" charset="0"/>
              <a:ea typeface="Times New Roman" pitchFamily="18" charset="0"/>
              <a:cs typeface="Arial" pitchFamily="34" charset="0"/>
            </a:endParaRPr>
          </a:p>
          <a:p>
            <a:pPr algn="just" fontAlgn="base">
              <a:spcBef>
                <a:spcPct val="0"/>
              </a:spcBef>
              <a:spcAft>
                <a:spcPct val="0"/>
              </a:spcAft>
            </a:pPr>
            <a:r>
              <a:rPr lang="en-US" sz="2000" dirty="0" smtClean="0">
                <a:solidFill>
                  <a:srgbClr val="FF0000"/>
                </a:solidFill>
                <a:latin typeface="Arial" pitchFamily="34" charset="0"/>
                <a:ea typeface="Times New Roman" pitchFamily="18" charset="0"/>
                <a:cs typeface="Arial" pitchFamily="34" charset="0"/>
              </a:rPr>
              <a:t>Transverse </a:t>
            </a:r>
            <a:r>
              <a:rPr lang="en-US" sz="2000" dirty="0" smtClean="0">
                <a:solidFill>
                  <a:srgbClr val="FF0000"/>
                </a:solidFill>
                <a:latin typeface="Arial" pitchFamily="34" charset="0"/>
                <a:ea typeface="Times New Roman" pitchFamily="18" charset="0"/>
                <a:cs typeface="Arial" pitchFamily="34" charset="0"/>
              </a:rPr>
              <a:t>Strength is determined as modulus of rupture using the following relationship</a:t>
            </a:r>
            <a:r>
              <a:rPr lang="en-US" sz="2000" dirty="0" smtClean="0">
                <a:solidFill>
                  <a:prstClr val="black"/>
                </a:solidFill>
                <a:latin typeface="Arial" pitchFamily="34" charset="0"/>
                <a:ea typeface="Times New Roman" pitchFamily="18" charset="0"/>
                <a:cs typeface="Arial" pitchFamily="34" charset="0"/>
              </a:rPr>
              <a:t>:</a:t>
            </a:r>
          </a:p>
          <a:p>
            <a:pPr algn="just" fontAlgn="base">
              <a:spcBef>
                <a:spcPct val="0"/>
              </a:spcBef>
              <a:spcAft>
                <a:spcPct val="0"/>
              </a:spcAft>
            </a:pPr>
            <a:endParaRPr lang="en-US" sz="105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000" dirty="0" smtClean="0">
                <a:solidFill>
                  <a:prstClr val="black"/>
                </a:solidFill>
                <a:latin typeface="Arial" pitchFamily="34" charset="0"/>
                <a:ea typeface="Times New Roman" pitchFamily="18" charset="0"/>
                <a:cs typeface="Arial" pitchFamily="34" charset="0"/>
              </a:rPr>
              <a:t>				</a:t>
            </a:r>
            <a:r>
              <a:rPr lang="en-US" sz="2000" b="1" dirty="0" smtClean="0">
                <a:solidFill>
                  <a:prstClr val="black"/>
                </a:solidFill>
                <a:latin typeface="Arial" pitchFamily="34" charset="0"/>
                <a:ea typeface="Times New Roman" pitchFamily="18" charset="0"/>
                <a:cs typeface="Arial" pitchFamily="34" charset="0"/>
              </a:rPr>
              <a:t>R= </a:t>
            </a:r>
            <a:r>
              <a:rPr lang="en-US" sz="2000" b="1" dirty="0" smtClean="0">
                <a:solidFill>
                  <a:prstClr val="black"/>
                </a:solidFill>
                <a:latin typeface="Arial" pitchFamily="34" charset="0"/>
                <a:ea typeface="Times New Roman" pitchFamily="18" charset="0"/>
                <a:cs typeface="Arial" pitchFamily="34" charset="0"/>
              </a:rPr>
              <a:t>3wl/2bd</a:t>
            </a:r>
            <a:r>
              <a:rPr lang="en-US" sz="2000" b="1" baseline="30000" dirty="0" smtClean="0">
                <a:solidFill>
                  <a:prstClr val="black"/>
                </a:solidFill>
                <a:latin typeface="Arial" pitchFamily="34" charset="0"/>
                <a:ea typeface="Times New Roman" pitchFamily="18" charset="0"/>
                <a:cs typeface="Arial" pitchFamily="34" charset="0"/>
              </a:rPr>
              <a:t>2</a:t>
            </a:r>
          </a:p>
          <a:p>
            <a:pPr algn="just" eaLnBrk="0" fontAlgn="base" hangingPunct="0">
              <a:spcBef>
                <a:spcPct val="0"/>
              </a:spcBef>
              <a:spcAft>
                <a:spcPct val="0"/>
              </a:spcAft>
            </a:pPr>
            <a:endParaRPr lang="en-US" sz="105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000" dirty="0" smtClean="0">
                <a:solidFill>
                  <a:prstClr val="black"/>
                </a:solidFill>
                <a:latin typeface="Arial" pitchFamily="34" charset="0"/>
                <a:ea typeface="Times New Roman" pitchFamily="18" charset="0"/>
                <a:cs typeface="Arial" pitchFamily="34" charset="0"/>
              </a:rPr>
              <a:t>Where R= modulus of rupture; w= load at which sample breaks, l=length, b=width and d is thickness of the specimen.</a:t>
            </a:r>
            <a:endParaRPr lang="en-US" sz="105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000" dirty="0" smtClean="0">
                <a:solidFill>
                  <a:prstClr val="black"/>
                </a:solidFill>
                <a:latin typeface="Arial" pitchFamily="34" charset="0"/>
                <a:ea typeface="Times New Roman" pitchFamily="18" charset="0"/>
                <a:cs typeface="Arial" pitchFamily="34" charset="0"/>
              </a:rPr>
              <a:t>It has been found that in stones, </a:t>
            </a:r>
            <a:r>
              <a:rPr lang="en-US" sz="2000" dirty="0" smtClean="0">
                <a:solidFill>
                  <a:srgbClr val="FF0000"/>
                </a:solidFill>
                <a:latin typeface="Arial" pitchFamily="34" charset="0"/>
                <a:ea typeface="Times New Roman" pitchFamily="18" charset="0"/>
                <a:cs typeface="Arial" pitchFamily="34" charset="0"/>
              </a:rPr>
              <a:t>Transverse Strength is generally 1/10</a:t>
            </a:r>
            <a:r>
              <a:rPr lang="en-US" sz="2000" baseline="30000" dirty="0" smtClean="0">
                <a:solidFill>
                  <a:srgbClr val="FF0000"/>
                </a:solidFill>
                <a:latin typeface="Arial" pitchFamily="34" charset="0"/>
                <a:ea typeface="Times New Roman" pitchFamily="18" charset="0"/>
                <a:cs typeface="Arial" pitchFamily="34" charset="0"/>
              </a:rPr>
              <a:t>th</a:t>
            </a:r>
            <a:r>
              <a:rPr lang="en-US" sz="2000" dirty="0" smtClean="0">
                <a:solidFill>
                  <a:srgbClr val="FF0000"/>
                </a:solidFill>
                <a:latin typeface="Arial" pitchFamily="34" charset="0"/>
                <a:ea typeface="Times New Roman" pitchFamily="18" charset="0"/>
                <a:cs typeface="Arial" pitchFamily="34" charset="0"/>
              </a:rPr>
              <a:t> to 1/20</a:t>
            </a:r>
            <a:r>
              <a:rPr lang="en-US" sz="2000" baseline="30000" dirty="0" smtClean="0">
                <a:solidFill>
                  <a:srgbClr val="FF0000"/>
                </a:solidFill>
                <a:latin typeface="Arial" pitchFamily="34" charset="0"/>
                <a:ea typeface="Times New Roman" pitchFamily="18" charset="0"/>
                <a:cs typeface="Arial" pitchFamily="34" charset="0"/>
              </a:rPr>
              <a:t>th</a:t>
            </a:r>
            <a:r>
              <a:rPr lang="en-US" sz="2000" dirty="0" smtClean="0">
                <a:solidFill>
                  <a:srgbClr val="FF0000"/>
                </a:solidFill>
                <a:latin typeface="Arial" pitchFamily="34" charset="0"/>
                <a:ea typeface="Times New Roman" pitchFamily="18" charset="0"/>
                <a:cs typeface="Arial" pitchFamily="34" charset="0"/>
              </a:rPr>
              <a:t>  of their compressive strength values.</a:t>
            </a:r>
            <a:endParaRPr lang="en-US" sz="2800" dirty="0" smtClean="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71220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404664"/>
            <a:ext cx="7704856" cy="5632311"/>
          </a:xfrm>
          <a:prstGeom prst="rect">
            <a:avLst/>
          </a:prstGeom>
        </p:spPr>
        <p:txBody>
          <a:bodyPr wrap="square">
            <a:spAutoFit/>
          </a:bodyPr>
          <a:lstStyle/>
          <a:p>
            <a:r>
              <a:rPr lang="en-US" sz="2400" dirty="0" smtClean="0">
                <a:solidFill>
                  <a:prstClr val="black"/>
                </a:solidFill>
              </a:rPr>
              <a:t>3. </a:t>
            </a:r>
            <a:r>
              <a:rPr lang="en-US" sz="2400" dirty="0">
                <a:solidFill>
                  <a:srgbClr val="FF0000"/>
                </a:solidFill>
              </a:rPr>
              <a:t>Shear Strength </a:t>
            </a:r>
            <a:r>
              <a:rPr lang="en-US" sz="2400" dirty="0">
                <a:solidFill>
                  <a:prstClr val="black"/>
                </a:solidFill>
              </a:rPr>
              <a:t>: Shear strength is the resistance offered by a stone to shear stresses, which tends to move one part of a specimen with respect to the other. </a:t>
            </a:r>
            <a:endParaRPr lang="en-US" sz="2400" dirty="0" smtClean="0">
              <a:solidFill>
                <a:prstClr val="black"/>
              </a:solidFill>
            </a:endParaRPr>
          </a:p>
          <a:p>
            <a:r>
              <a:rPr lang="en-US" sz="2400" dirty="0" smtClean="0">
                <a:solidFill>
                  <a:prstClr val="black"/>
                </a:solidFill>
              </a:rPr>
              <a:t>It </a:t>
            </a:r>
            <a:r>
              <a:rPr lang="en-US" sz="2400" dirty="0">
                <a:solidFill>
                  <a:prstClr val="black"/>
                </a:solidFill>
              </a:rPr>
              <a:t>is obtained by using the relationship. Shear strength of a stone is also not commonly determined except when the stone is to be used as a column </a:t>
            </a:r>
            <a:endParaRPr lang="en-US" sz="2400" dirty="0" smtClean="0">
              <a:solidFill>
                <a:prstClr val="black"/>
              </a:solidFill>
            </a:endParaRPr>
          </a:p>
          <a:p>
            <a:endParaRPr lang="en-US" sz="2400" dirty="0" smtClean="0">
              <a:solidFill>
                <a:prstClr val="black"/>
              </a:solidFill>
            </a:endParaRPr>
          </a:p>
          <a:p>
            <a:endParaRPr lang="en-US" sz="2400" dirty="0">
              <a:solidFill>
                <a:prstClr val="black"/>
              </a:solidFill>
            </a:endParaRPr>
          </a:p>
          <a:p>
            <a:endParaRPr lang="en-US" sz="2400" dirty="0" smtClean="0">
              <a:solidFill>
                <a:prstClr val="black"/>
              </a:solidFill>
            </a:endParaRPr>
          </a:p>
          <a:p>
            <a:r>
              <a:rPr lang="en-US" sz="2400" dirty="0" smtClean="0">
                <a:solidFill>
                  <a:prstClr val="black"/>
                </a:solidFill>
              </a:rPr>
              <a:t>Where </a:t>
            </a:r>
            <a:r>
              <a:rPr lang="en-US" sz="2400" dirty="0">
                <a:solidFill>
                  <a:prstClr val="black"/>
                </a:solidFill>
              </a:rPr>
              <a:t>P = load at failure; A = area of cross section of the specimen. </a:t>
            </a:r>
            <a:endParaRPr lang="en-US" sz="2400" dirty="0" smtClean="0">
              <a:solidFill>
                <a:prstClr val="black"/>
              </a:solidFill>
            </a:endParaRPr>
          </a:p>
          <a:p>
            <a:r>
              <a:rPr lang="en-US" sz="2400" dirty="0" smtClean="0">
                <a:solidFill>
                  <a:prstClr val="black"/>
                </a:solidFill>
              </a:rPr>
              <a:t>It </a:t>
            </a:r>
            <a:r>
              <a:rPr lang="en-US" sz="2400" dirty="0">
                <a:solidFill>
                  <a:prstClr val="black"/>
                </a:solidFill>
              </a:rPr>
              <a:t>has been observed that shear strength of most common building stones ranges from 70 to 140 kg/cm2. </a:t>
            </a:r>
            <a:endParaRPr lang="en-US" sz="2400" dirty="0" smtClean="0">
              <a:solidFill>
                <a:prstClr val="black"/>
              </a:solidFill>
            </a:endParaRPr>
          </a:p>
          <a:p>
            <a:endParaRPr lang="en-US" sz="2400" dirty="0">
              <a:solidFill>
                <a:prstClr val="black"/>
              </a:solidFill>
            </a:endParaRPr>
          </a:p>
          <a:p>
            <a:r>
              <a:rPr lang="en-US" sz="2400" dirty="0" smtClean="0">
                <a:solidFill>
                  <a:srgbClr val="FF0000"/>
                </a:solidFill>
              </a:rPr>
              <a:t>Rupture </a:t>
            </a:r>
            <a:r>
              <a:rPr lang="en-US" sz="2400" dirty="0">
                <a:solidFill>
                  <a:srgbClr val="FF0000"/>
                </a:solidFill>
              </a:rPr>
              <a:t>occurs when the shear strength is exceeded.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345" y="2822068"/>
            <a:ext cx="1388671" cy="62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062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88640"/>
            <a:ext cx="7776864" cy="4832092"/>
          </a:xfrm>
          <a:prstGeom prst="rect">
            <a:avLst/>
          </a:prstGeom>
        </p:spPr>
        <p:txBody>
          <a:bodyPr wrap="square">
            <a:spAutoFit/>
          </a:bodyPr>
          <a:lstStyle/>
          <a:p>
            <a:r>
              <a:rPr lang="en-US" sz="2200" dirty="0" smtClean="0">
                <a:solidFill>
                  <a:prstClr val="black"/>
                </a:solidFill>
              </a:rPr>
              <a:t>4</a:t>
            </a:r>
            <a:r>
              <a:rPr lang="en-US" sz="2200" dirty="0" smtClean="0">
                <a:solidFill>
                  <a:srgbClr val="FF0000"/>
                </a:solidFill>
              </a:rPr>
              <a:t>. </a:t>
            </a:r>
            <a:r>
              <a:rPr lang="en-US" sz="2200" dirty="0">
                <a:solidFill>
                  <a:srgbClr val="FF0000"/>
                </a:solidFill>
              </a:rPr>
              <a:t>Tensile Strength</a:t>
            </a:r>
            <a:r>
              <a:rPr lang="en-US" sz="2200" dirty="0">
                <a:solidFill>
                  <a:prstClr val="black"/>
                </a:solidFill>
              </a:rPr>
              <a:t>: Tensile strength of a rock is related to its ability to withstand breakage. It happens after some level. That level is its strength</a:t>
            </a:r>
            <a:r>
              <a:rPr lang="en-US" sz="2200" dirty="0" smtClean="0">
                <a:solidFill>
                  <a:prstClr val="black"/>
                </a:solidFill>
              </a:rPr>
              <a:t>. It </a:t>
            </a:r>
            <a:r>
              <a:rPr lang="en-US" sz="2200" dirty="0">
                <a:solidFill>
                  <a:prstClr val="black"/>
                </a:solidFill>
              </a:rPr>
              <a:t>may be determined directly or indirectly. </a:t>
            </a:r>
            <a:endParaRPr lang="en-US" sz="2200" dirty="0" smtClean="0">
              <a:solidFill>
                <a:prstClr val="black"/>
              </a:solidFill>
            </a:endParaRPr>
          </a:p>
          <a:p>
            <a:r>
              <a:rPr lang="en-US" sz="2200" dirty="0" smtClean="0">
                <a:solidFill>
                  <a:prstClr val="black"/>
                </a:solidFill>
              </a:rPr>
              <a:t>The </a:t>
            </a:r>
            <a:r>
              <a:rPr lang="en-US" sz="2200" dirty="0">
                <a:solidFill>
                  <a:prstClr val="black"/>
                </a:solidFill>
              </a:rPr>
              <a:t>tensile (pulling) strength that has to be applied to a material to break it. It is measured as a force per unit area</a:t>
            </a:r>
            <a:r>
              <a:rPr lang="en-US" sz="2200" dirty="0" smtClean="0">
                <a:solidFill>
                  <a:prstClr val="black"/>
                </a:solidFill>
              </a:rPr>
              <a:t>. The </a:t>
            </a:r>
            <a:r>
              <a:rPr lang="en-US" sz="2200" dirty="0">
                <a:solidFill>
                  <a:prstClr val="black"/>
                </a:solidFill>
              </a:rPr>
              <a:t>direct method would require elaborate means to avoid bending while applying tensile forces by gripping the specimens </a:t>
            </a:r>
            <a:r>
              <a:rPr lang="en-US" sz="2200" dirty="0" smtClean="0">
                <a:solidFill>
                  <a:prstClr val="black"/>
                </a:solidFill>
              </a:rPr>
              <a:t>at </a:t>
            </a:r>
            <a:r>
              <a:rPr lang="en-US" sz="2200" dirty="0">
                <a:solidFill>
                  <a:prstClr val="black"/>
                </a:solidFill>
              </a:rPr>
              <a:t>the ends. </a:t>
            </a:r>
            <a:endParaRPr lang="en-US" sz="2200" dirty="0" smtClean="0">
              <a:solidFill>
                <a:prstClr val="black"/>
              </a:solidFill>
            </a:endParaRPr>
          </a:p>
          <a:p>
            <a:r>
              <a:rPr lang="en-US" sz="2200" dirty="0" smtClean="0">
                <a:solidFill>
                  <a:prstClr val="black"/>
                </a:solidFill>
              </a:rPr>
              <a:t>The </a:t>
            </a:r>
            <a:r>
              <a:rPr lang="en-US" sz="2200" dirty="0">
                <a:solidFill>
                  <a:prstClr val="black"/>
                </a:solidFill>
              </a:rPr>
              <a:t>indirect method is </a:t>
            </a:r>
            <a:r>
              <a:rPr lang="en-US" sz="2200" dirty="0" smtClean="0">
                <a:solidFill>
                  <a:prstClr val="black"/>
                </a:solidFill>
              </a:rPr>
              <a:t>called the </a:t>
            </a:r>
            <a:r>
              <a:rPr lang="en-US" sz="2200" dirty="0">
                <a:solidFill>
                  <a:prstClr val="black"/>
                </a:solidFill>
              </a:rPr>
              <a:t>Brazilian test. It consists of loading a test cylinder diametrically in such a way that the applied loads would develop tensile rupturing along the diametrical plane of the specimen. </a:t>
            </a:r>
            <a:endParaRPr lang="en-US" sz="2200" dirty="0" smtClean="0">
              <a:solidFill>
                <a:prstClr val="black"/>
              </a:solidFill>
            </a:endParaRPr>
          </a:p>
          <a:p>
            <a:r>
              <a:rPr lang="en-US" sz="2200" dirty="0" smtClean="0">
                <a:solidFill>
                  <a:prstClr val="black"/>
                </a:solidFill>
              </a:rPr>
              <a:t>Loads </a:t>
            </a:r>
            <a:r>
              <a:rPr lang="en-US" sz="2200" dirty="0">
                <a:solidFill>
                  <a:prstClr val="black"/>
                </a:solidFill>
              </a:rPr>
              <a:t>are gradually increased till the cylinder fractures. The load P, at rupture being thus known. Transverse strength </a:t>
            </a:r>
            <a:r>
              <a:rPr lang="en-US" sz="2200" dirty="0" err="1">
                <a:solidFill>
                  <a:prstClr val="black"/>
                </a:solidFill>
              </a:rPr>
              <a:t>Ts</a:t>
            </a:r>
            <a:r>
              <a:rPr lang="en-US" sz="2200" dirty="0">
                <a:solidFill>
                  <a:prstClr val="black"/>
                </a:solidFill>
              </a:rPr>
              <a:t> is calculated by using the formula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5152661"/>
            <a:ext cx="167418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99592" y="6016757"/>
            <a:ext cx="7344816" cy="461665"/>
          </a:xfrm>
          <a:prstGeom prst="rect">
            <a:avLst/>
          </a:prstGeom>
        </p:spPr>
        <p:txBody>
          <a:bodyPr wrap="square">
            <a:spAutoFit/>
          </a:bodyPr>
          <a:lstStyle/>
          <a:p>
            <a:r>
              <a:rPr lang="en-US" sz="2400" dirty="0">
                <a:solidFill>
                  <a:prstClr val="black"/>
                </a:solidFill>
              </a:rPr>
              <a:t>D = diameter of the specimen; L = length of the specimen</a:t>
            </a:r>
          </a:p>
        </p:txBody>
      </p:sp>
    </p:spTree>
    <p:extLst>
      <p:ext uri="{BB962C8B-B14F-4D97-AF65-F5344CB8AC3E}">
        <p14:creationId xmlns:p14="http://schemas.microsoft.com/office/powerpoint/2010/main" val="379474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683568" y="250196"/>
            <a:ext cx="7286644" cy="53630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dirty="0" smtClean="0">
                <a:solidFill>
                  <a:prstClr val="black"/>
                </a:solidFill>
                <a:latin typeface="Arial" pitchFamily="34" charset="0"/>
                <a:ea typeface="Times New Roman" pitchFamily="18" charset="0"/>
                <a:cs typeface="Arial" pitchFamily="34" charset="0"/>
              </a:rPr>
              <a:t>5.  </a:t>
            </a:r>
            <a:r>
              <a:rPr lang="en-US" sz="2000" dirty="0" smtClean="0">
                <a:solidFill>
                  <a:srgbClr val="FF0000"/>
                </a:solidFill>
                <a:latin typeface="Arial" pitchFamily="34" charset="0"/>
                <a:ea typeface="Times New Roman" pitchFamily="18" charset="0"/>
                <a:cs typeface="Arial" pitchFamily="34" charset="0"/>
              </a:rPr>
              <a:t>Porosity</a:t>
            </a:r>
            <a:r>
              <a:rPr lang="en-US" sz="2000" dirty="0" smtClean="0">
                <a:solidFill>
                  <a:srgbClr val="FF0000"/>
                </a:solidFill>
                <a:latin typeface="Arial" pitchFamily="34" charset="0"/>
                <a:ea typeface="Times New Roman" pitchFamily="18" charset="0"/>
                <a:cs typeface="Arial" pitchFamily="34" charset="0"/>
              </a:rPr>
              <a:t>:</a:t>
            </a:r>
            <a:r>
              <a:rPr lang="en-US" sz="2000" dirty="0" smtClean="0">
                <a:solidFill>
                  <a:prstClr val="black"/>
                </a:solidFill>
                <a:latin typeface="Arial" pitchFamily="34" charset="0"/>
                <a:ea typeface="Times New Roman" pitchFamily="18" charset="0"/>
                <a:cs typeface="Arial" pitchFamily="34" charset="0"/>
              </a:rPr>
              <a:t> The size, shape and degree of packing of the component crystals or grains in a rock give rise to its porosity. Numerically it is expressed as the ratio between the total volume of the pore spaces and total volume of the rock sample and is expressed commonly in percentage terms. </a:t>
            </a:r>
            <a:endParaRPr lang="en-US" sz="2000" dirty="0" smtClean="0">
              <a:solidFill>
                <a:prstClr val="black"/>
              </a:solidFill>
              <a:latin typeface="Arial" pitchFamily="34" charset="0"/>
              <a:ea typeface="Times New Roman" pitchFamily="18" charset="0"/>
              <a:cs typeface="Arial" pitchFamily="34" charset="0"/>
            </a:endParaRPr>
          </a:p>
          <a:p>
            <a:pPr algn="just" fontAlgn="base">
              <a:spcBef>
                <a:spcPct val="0"/>
              </a:spcBef>
              <a:spcAft>
                <a:spcPct val="0"/>
              </a:spcAft>
            </a:pPr>
            <a:endParaRPr lang="en-US" sz="105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000" dirty="0" smtClean="0">
                <a:solidFill>
                  <a:srgbClr val="0070C0"/>
                </a:solidFill>
                <a:latin typeface="Arial" pitchFamily="34" charset="0"/>
                <a:ea typeface="Times New Roman" pitchFamily="18" charset="0"/>
                <a:cs typeface="Arial" pitchFamily="34" charset="0"/>
              </a:rPr>
              <a:t>Low porosity is caused by interlocking crystals, angular grains of different sizes and uniformly distributed cementing material in the rock</a:t>
            </a:r>
            <a:r>
              <a:rPr lang="en-US" sz="2000" dirty="0" smtClean="0">
                <a:solidFill>
                  <a:srgbClr val="FF0000"/>
                </a:solidFill>
                <a:latin typeface="Arial" pitchFamily="34" charset="0"/>
                <a:ea typeface="Times New Roman" pitchFamily="18" charset="0"/>
                <a:cs typeface="Arial" pitchFamily="34" charset="0"/>
              </a:rPr>
              <a:t>. </a:t>
            </a:r>
          </a:p>
          <a:p>
            <a:pPr algn="just" eaLnBrk="0" fontAlgn="base" hangingPunct="0">
              <a:spcBef>
                <a:spcPct val="0"/>
              </a:spcBef>
              <a:spcAft>
                <a:spcPct val="0"/>
              </a:spcAft>
            </a:pPr>
            <a:endParaRPr lang="en-US" sz="2000" dirty="0" smtClean="0">
              <a:solidFill>
                <a:prstClr val="black"/>
              </a:solidFill>
              <a:latin typeface="Arial" pitchFamily="34" charset="0"/>
              <a:cs typeface="Arial" pitchFamily="34" charset="0"/>
            </a:endParaRPr>
          </a:p>
          <a:p>
            <a:pPr algn="just" eaLnBrk="0" fontAlgn="base" hangingPunct="0">
              <a:spcBef>
                <a:spcPct val="0"/>
              </a:spcBef>
              <a:spcAft>
                <a:spcPct val="0"/>
              </a:spcAft>
            </a:pPr>
            <a:r>
              <a:rPr lang="en-US" sz="2000" dirty="0" smtClean="0">
                <a:solidFill>
                  <a:prstClr val="black"/>
                </a:solidFill>
                <a:latin typeface="Arial" pitchFamily="34" charset="0"/>
                <a:cs typeface="Arial" pitchFamily="34" charset="0"/>
              </a:rPr>
              <a:t>6</a:t>
            </a:r>
            <a:r>
              <a:rPr lang="en-US" sz="2000" dirty="0" smtClean="0">
                <a:solidFill>
                  <a:srgbClr val="FF0000"/>
                </a:solidFill>
                <a:latin typeface="Arial" pitchFamily="34" charset="0"/>
                <a:cs typeface="Arial" pitchFamily="34" charset="0"/>
              </a:rPr>
              <a:t>. The absorption value</a:t>
            </a:r>
            <a:r>
              <a:rPr lang="en-US" sz="2000" dirty="0" smtClean="0">
                <a:solidFill>
                  <a:prstClr val="black"/>
                </a:solidFill>
                <a:latin typeface="Arial" pitchFamily="34" charset="0"/>
                <a:cs typeface="Arial" pitchFamily="34" charset="0"/>
              </a:rPr>
              <a:t>: </a:t>
            </a:r>
            <a:r>
              <a:rPr lang="en-US" sz="2400" dirty="0" smtClean="0">
                <a:solidFill>
                  <a:prstClr val="black"/>
                </a:solidFill>
              </a:rPr>
              <a:t>It </a:t>
            </a:r>
            <a:r>
              <a:rPr lang="en-US" sz="2400" dirty="0">
                <a:solidFill>
                  <a:prstClr val="black"/>
                </a:solidFill>
              </a:rPr>
              <a:t>defines the capacity of a stone to absorb moisture when immersed in water for 72 hours or till it gets full saturation</a:t>
            </a:r>
            <a:r>
              <a:rPr lang="en-US" sz="2400" dirty="0" smtClean="0">
                <a:solidFill>
                  <a:prstClr val="black"/>
                </a:solidFill>
              </a:rPr>
              <a:t>. It </a:t>
            </a:r>
            <a:r>
              <a:rPr lang="en-US" sz="2400" dirty="0">
                <a:solidFill>
                  <a:prstClr val="black"/>
                </a:solidFill>
              </a:rPr>
              <a:t>is generally expressed in percentage terms of original dry weight of the mass. . It maybe obtained from the relationship</a:t>
            </a:r>
            <a:endParaRPr lang="en-US" sz="2400" dirty="0" smtClean="0">
              <a:solidFill>
                <a:prstClr val="black"/>
              </a:solidFill>
              <a:latin typeface="Arial" pitchFamily="34" charset="0"/>
              <a:cs typeface="Arial" pitchFamily="34" charset="0"/>
            </a:endParaRPr>
          </a:p>
          <a:p>
            <a:pPr algn="r" eaLnBrk="0" fontAlgn="base" hangingPunct="0">
              <a:spcBef>
                <a:spcPct val="0"/>
              </a:spcBef>
              <a:spcAft>
                <a:spcPct val="0"/>
              </a:spcAft>
            </a:pPr>
            <a:endParaRPr lang="en-US" sz="1200" dirty="0" smtClean="0">
              <a:solidFill>
                <a:prstClr val="black"/>
              </a:solidFill>
              <a:latin typeface="Arial" pitchFamily="34" charset="0"/>
              <a:cs typeface="Arial" pitchFamily="34" charset="0"/>
            </a:endParaRPr>
          </a:p>
          <a:p>
            <a:pPr algn="r" eaLnBrk="0" fontAlgn="base" hangingPunct="0">
              <a:spcBef>
                <a:spcPct val="0"/>
              </a:spcBef>
              <a:spcAft>
                <a:spcPct val="0"/>
              </a:spcAft>
            </a:pPr>
            <a:r>
              <a:rPr lang="en-US" sz="2000" dirty="0" smtClean="0">
                <a:solidFill>
                  <a:prstClr val="black"/>
                </a:solidFill>
                <a:latin typeface="Arial" pitchFamily="34" charset="0"/>
                <a:ea typeface="Times New Roman" pitchFamily="18" charset="0"/>
                <a:cs typeface="Arial" pitchFamily="34" charset="0"/>
              </a:rPr>
              <a:t>:</a:t>
            </a:r>
            <a:endParaRPr lang="en-US" sz="1050" dirty="0" smtClean="0">
              <a:solidFill>
                <a:prstClr val="black"/>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028" y="5128147"/>
            <a:ext cx="3349888" cy="54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3568" y="5805264"/>
            <a:ext cx="7416824" cy="707886"/>
          </a:xfrm>
          <a:prstGeom prst="rect">
            <a:avLst/>
          </a:prstGeom>
        </p:spPr>
        <p:txBody>
          <a:bodyPr wrap="square">
            <a:spAutoFit/>
          </a:bodyPr>
          <a:lstStyle/>
          <a:p>
            <a:r>
              <a:rPr lang="en-US" sz="2000" dirty="0">
                <a:solidFill>
                  <a:prstClr val="black"/>
                </a:solidFill>
              </a:rPr>
              <a:t>Where </a:t>
            </a:r>
            <a:r>
              <a:rPr lang="en-US" sz="2000" dirty="0" err="1">
                <a:solidFill>
                  <a:prstClr val="black"/>
                </a:solidFill>
              </a:rPr>
              <a:t>Ws</a:t>
            </a:r>
            <a:r>
              <a:rPr lang="en-US" sz="2000" dirty="0">
                <a:solidFill>
                  <a:prstClr val="black"/>
                </a:solidFill>
              </a:rPr>
              <a:t> = weight at saturation; W0 = dry weight of the sample used.</a:t>
            </a:r>
          </a:p>
        </p:txBody>
      </p:sp>
    </p:spTree>
    <p:extLst>
      <p:ext uri="{BB962C8B-B14F-4D97-AF65-F5344CB8AC3E}">
        <p14:creationId xmlns:p14="http://schemas.microsoft.com/office/powerpoint/2010/main" val="293181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89679"/>
            <a:ext cx="7272808" cy="5262979"/>
          </a:xfrm>
          <a:prstGeom prst="rect">
            <a:avLst/>
          </a:prstGeom>
        </p:spPr>
        <p:txBody>
          <a:bodyPr wrap="square">
            <a:spAutoFit/>
          </a:bodyPr>
          <a:lstStyle/>
          <a:p>
            <a:r>
              <a:rPr lang="en-US" sz="2800" dirty="0" smtClean="0">
                <a:solidFill>
                  <a:prstClr val="black"/>
                </a:solidFill>
              </a:rPr>
              <a:t>7. </a:t>
            </a:r>
            <a:r>
              <a:rPr lang="en-US" sz="2800" dirty="0">
                <a:solidFill>
                  <a:srgbClr val="FF0000"/>
                </a:solidFill>
              </a:rPr>
              <a:t>Permeability</a:t>
            </a:r>
            <a:r>
              <a:rPr lang="en-US" sz="2800" dirty="0">
                <a:solidFill>
                  <a:prstClr val="black"/>
                </a:solidFill>
              </a:rPr>
              <a:t>: It is the capacity of a rock to transmit water. Sand stones and limestones may show high values for absorption or 10% or even more. </a:t>
            </a:r>
            <a:endParaRPr lang="en-US" sz="2800" dirty="0" smtClean="0">
              <a:solidFill>
                <a:prstClr val="black"/>
              </a:solidFill>
            </a:endParaRPr>
          </a:p>
          <a:p>
            <a:r>
              <a:rPr lang="en-US" sz="2800" dirty="0" smtClean="0">
                <a:solidFill>
                  <a:prstClr val="black"/>
                </a:solidFill>
              </a:rPr>
              <a:t>Selection </a:t>
            </a:r>
            <a:r>
              <a:rPr lang="en-US" sz="2800" dirty="0">
                <a:solidFill>
                  <a:prstClr val="black"/>
                </a:solidFill>
              </a:rPr>
              <a:t>of such highly porous verities of these stones for use in building construction, especially in most situations, would be greatly objectionable. </a:t>
            </a:r>
            <a:endParaRPr lang="en-US" sz="2800" dirty="0" smtClean="0">
              <a:solidFill>
                <a:prstClr val="black"/>
              </a:solidFill>
            </a:endParaRPr>
          </a:p>
          <a:p>
            <a:r>
              <a:rPr lang="en-US" sz="2800" dirty="0" smtClean="0">
                <a:solidFill>
                  <a:prstClr val="black"/>
                </a:solidFill>
              </a:rPr>
              <a:t>Presence </a:t>
            </a:r>
            <a:r>
              <a:rPr lang="en-US" sz="2800" dirty="0">
                <a:solidFill>
                  <a:prstClr val="black"/>
                </a:solidFill>
              </a:rPr>
              <a:t>of water within the pores not only decreases the strength of the rock but also makes the stones very vulnerable to frost action, in cold and humid climatic conditions.</a:t>
            </a:r>
          </a:p>
        </p:txBody>
      </p:sp>
    </p:spTree>
    <p:extLst>
      <p:ext uri="{BB962C8B-B14F-4D97-AF65-F5344CB8AC3E}">
        <p14:creationId xmlns:p14="http://schemas.microsoft.com/office/powerpoint/2010/main" val="89843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58060"/>
            <a:ext cx="8064896" cy="6186309"/>
          </a:xfrm>
          <a:prstGeom prst="rect">
            <a:avLst/>
          </a:prstGeom>
        </p:spPr>
        <p:txBody>
          <a:bodyPr wrap="square">
            <a:spAutoFit/>
          </a:bodyPr>
          <a:lstStyle/>
          <a:p>
            <a:r>
              <a:rPr lang="en-US" sz="2200" dirty="0">
                <a:solidFill>
                  <a:prstClr val="black"/>
                </a:solidFill>
              </a:rPr>
              <a:t>8 </a:t>
            </a:r>
            <a:r>
              <a:rPr lang="en-US" sz="2200" dirty="0">
                <a:solidFill>
                  <a:srgbClr val="FF0000"/>
                </a:solidFill>
              </a:rPr>
              <a:t>Density</a:t>
            </a:r>
            <a:r>
              <a:rPr lang="en-US" sz="2200" dirty="0">
                <a:solidFill>
                  <a:prstClr val="black"/>
                </a:solidFill>
              </a:rPr>
              <a:t> </a:t>
            </a:r>
            <a:r>
              <a:rPr lang="en-US" sz="2200" dirty="0">
                <a:solidFill>
                  <a:srgbClr val="0070C0"/>
                </a:solidFill>
              </a:rPr>
              <a:t>: It is defined as weight per unit volume of a substance</a:t>
            </a:r>
            <a:r>
              <a:rPr lang="en-US" sz="2200" dirty="0" smtClean="0">
                <a:solidFill>
                  <a:prstClr val="black"/>
                </a:solidFill>
              </a:rPr>
              <a:t>.</a:t>
            </a:r>
          </a:p>
          <a:p>
            <a:r>
              <a:rPr lang="en-US" sz="2200" dirty="0" smtClean="0">
                <a:solidFill>
                  <a:prstClr val="black"/>
                </a:solidFill>
              </a:rPr>
              <a:t>But </a:t>
            </a:r>
            <a:r>
              <a:rPr lang="en-US" sz="2200" dirty="0">
                <a:solidFill>
                  <a:prstClr val="black"/>
                </a:solidFill>
              </a:rPr>
              <a:t>in the case of rock it is not only the solid mineral matter which wholly accounts for the total volume of a given specimen</a:t>
            </a:r>
            <a:r>
              <a:rPr lang="en-US" sz="2200" dirty="0" smtClean="0">
                <a:solidFill>
                  <a:prstClr val="black"/>
                </a:solidFill>
              </a:rPr>
              <a:t>. </a:t>
            </a:r>
            <a:endParaRPr lang="en-US" sz="2200" dirty="0" smtClean="0">
              <a:solidFill>
                <a:prstClr val="black"/>
              </a:solidFill>
            </a:endParaRPr>
          </a:p>
          <a:p>
            <a:r>
              <a:rPr lang="en-US" sz="2200" dirty="0" smtClean="0">
                <a:solidFill>
                  <a:prstClr val="black"/>
                </a:solidFill>
              </a:rPr>
              <a:t>A </a:t>
            </a:r>
            <a:r>
              <a:rPr lang="en-US" sz="2200" dirty="0">
                <a:solidFill>
                  <a:prstClr val="black"/>
                </a:solidFill>
              </a:rPr>
              <a:t>part of the rock may comprise of pores or open spaces, which may be empty, partly filled or wholly filled with water. </a:t>
            </a:r>
            <a:endParaRPr lang="en-US" sz="2200" dirty="0" smtClean="0">
              <a:solidFill>
                <a:prstClr val="black"/>
              </a:solidFill>
            </a:endParaRPr>
          </a:p>
          <a:p>
            <a:endParaRPr lang="en-US" sz="2200" dirty="0" smtClean="0">
              <a:solidFill>
                <a:prstClr val="black"/>
              </a:solidFill>
            </a:endParaRPr>
          </a:p>
          <a:p>
            <a:r>
              <a:rPr lang="en-US" sz="2200" dirty="0" smtClean="0">
                <a:solidFill>
                  <a:prstClr val="black"/>
                </a:solidFill>
              </a:rPr>
              <a:t>Accordingly</a:t>
            </a:r>
            <a:r>
              <a:rPr lang="en-US" sz="2200" dirty="0">
                <a:solidFill>
                  <a:prstClr val="black"/>
                </a:solidFill>
              </a:rPr>
              <a:t>, three types of density may be distinguished in rocks. </a:t>
            </a:r>
            <a:r>
              <a:rPr lang="en-US" sz="2200" dirty="0">
                <a:solidFill>
                  <a:srgbClr val="FF0000"/>
                </a:solidFill>
              </a:rPr>
              <a:t>They are a)Dry density, b) bulk density and c) saturated density. </a:t>
            </a:r>
            <a:endParaRPr lang="en-US" sz="2200" dirty="0" smtClean="0">
              <a:solidFill>
                <a:srgbClr val="FF0000"/>
              </a:solidFill>
            </a:endParaRPr>
          </a:p>
          <a:p>
            <a:endParaRPr lang="en-US" sz="2200" dirty="0" smtClean="0">
              <a:solidFill>
                <a:srgbClr val="FF0000"/>
              </a:solidFill>
            </a:endParaRPr>
          </a:p>
          <a:p>
            <a:r>
              <a:rPr lang="en-US" sz="2200" dirty="0" smtClean="0">
                <a:solidFill>
                  <a:srgbClr val="0070C0"/>
                </a:solidFill>
              </a:rPr>
              <a:t>1.Dry </a:t>
            </a:r>
            <a:r>
              <a:rPr lang="en-US" sz="2200" dirty="0">
                <a:solidFill>
                  <a:srgbClr val="0070C0"/>
                </a:solidFill>
              </a:rPr>
              <a:t>density</a:t>
            </a:r>
            <a:r>
              <a:rPr lang="en-US" sz="2200" dirty="0">
                <a:solidFill>
                  <a:prstClr val="black"/>
                </a:solidFill>
              </a:rPr>
              <a:t>: It is the weight per unit volume of an absolutely dried rock specimen, it includes the volume of the pore spaces present in the rock</a:t>
            </a:r>
            <a:r>
              <a:rPr lang="en-US" sz="2200" dirty="0" smtClean="0">
                <a:solidFill>
                  <a:prstClr val="black"/>
                </a:solidFill>
              </a:rPr>
              <a:t>.</a:t>
            </a:r>
          </a:p>
          <a:p>
            <a:r>
              <a:rPr lang="en-US" sz="2200" dirty="0" smtClean="0">
                <a:solidFill>
                  <a:prstClr val="black"/>
                </a:solidFill>
              </a:rPr>
              <a:t> </a:t>
            </a:r>
            <a:r>
              <a:rPr lang="en-US" sz="2200" dirty="0">
                <a:solidFill>
                  <a:srgbClr val="0070C0"/>
                </a:solidFill>
              </a:rPr>
              <a:t>2.Bulk density</a:t>
            </a:r>
            <a:r>
              <a:rPr lang="en-US" sz="2200" dirty="0">
                <a:solidFill>
                  <a:prstClr val="black"/>
                </a:solidFill>
              </a:rPr>
              <a:t>: It is the weight per unit volume of a rock sample with natural moisture content where pores are only partially filled with water. </a:t>
            </a:r>
            <a:endParaRPr lang="en-US" sz="2200" dirty="0" smtClean="0">
              <a:solidFill>
                <a:prstClr val="black"/>
              </a:solidFill>
            </a:endParaRPr>
          </a:p>
          <a:p>
            <a:r>
              <a:rPr lang="en-US" sz="2200" dirty="0" smtClean="0">
                <a:solidFill>
                  <a:srgbClr val="0070C0"/>
                </a:solidFill>
              </a:rPr>
              <a:t>3.Saturated </a:t>
            </a:r>
            <a:r>
              <a:rPr lang="en-US" sz="2200" dirty="0">
                <a:solidFill>
                  <a:srgbClr val="0070C0"/>
                </a:solidFill>
              </a:rPr>
              <a:t>density</a:t>
            </a:r>
            <a:r>
              <a:rPr lang="en-US" sz="2200" dirty="0">
                <a:solidFill>
                  <a:prstClr val="black"/>
                </a:solidFill>
              </a:rPr>
              <a:t>: It is the density of the saturated rocks or weight per unit volume of a rock in which all the pores are completely filled with water. </a:t>
            </a:r>
          </a:p>
        </p:txBody>
      </p:sp>
    </p:spTree>
    <p:extLst>
      <p:ext uri="{BB962C8B-B14F-4D97-AF65-F5344CB8AC3E}">
        <p14:creationId xmlns:p14="http://schemas.microsoft.com/office/powerpoint/2010/main" val="1415765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692696"/>
            <a:ext cx="6768752" cy="3139321"/>
          </a:xfrm>
          <a:prstGeom prst="rect">
            <a:avLst/>
          </a:prstGeom>
        </p:spPr>
        <p:txBody>
          <a:bodyPr wrap="square">
            <a:spAutoFit/>
          </a:bodyPr>
          <a:lstStyle/>
          <a:p>
            <a:r>
              <a:rPr lang="en-US" sz="2200" dirty="0">
                <a:solidFill>
                  <a:prstClr val="black"/>
                </a:solidFill>
              </a:rPr>
              <a:t>The fourth type is also recognized as true density. Itis the weight per unit volume of the mineral matter(without pores and water) of which a rock s made up. </a:t>
            </a:r>
            <a:endParaRPr lang="en-US" sz="2200" dirty="0" smtClean="0">
              <a:solidFill>
                <a:prstClr val="black"/>
              </a:solidFill>
            </a:endParaRPr>
          </a:p>
          <a:p>
            <a:endParaRPr lang="en-US" sz="2200" dirty="0">
              <a:solidFill>
                <a:prstClr val="black"/>
              </a:solidFill>
            </a:endParaRPr>
          </a:p>
          <a:p>
            <a:r>
              <a:rPr lang="en-US" sz="2200" dirty="0" smtClean="0">
                <a:solidFill>
                  <a:prstClr val="black"/>
                </a:solidFill>
              </a:rPr>
              <a:t>The </a:t>
            </a:r>
            <a:r>
              <a:rPr lang="en-US" sz="2200" dirty="0">
                <a:solidFill>
                  <a:prstClr val="black"/>
                </a:solidFill>
              </a:rPr>
              <a:t>most engineering calculations, it is the bulk density which is used frequently. Bulk density values in gram/cubic cm for some common building stones are granite-2.7, basalt-2.9, sandstone-2.6, and limestone-2.2 to 2.6. </a:t>
            </a:r>
          </a:p>
        </p:txBody>
      </p:sp>
    </p:spTree>
    <p:extLst>
      <p:ext uri="{BB962C8B-B14F-4D97-AF65-F5344CB8AC3E}">
        <p14:creationId xmlns:p14="http://schemas.microsoft.com/office/powerpoint/2010/main" val="3308462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60648"/>
            <a:ext cx="7704856" cy="5632311"/>
          </a:xfrm>
          <a:prstGeom prst="rect">
            <a:avLst/>
          </a:prstGeom>
        </p:spPr>
        <p:txBody>
          <a:bodyPr wrap="square">
            <a:spAutoFit/>
          </a:bodyPr>
          <a:lstStyle/>
          <a:p>
            <a:r>
              <a:rPr lang="en-US" sz="2400" dirty="0">
                <a:solidFill>
                  <a:prstClr val="black"/>
                </a:solidFill>
              </a:rPr>
              <a:t>9 </a:t>
            </a:r>
            <a:r>
              <a:rPr lang="en-US" sz="2400" dirty="0">
                <a:solidFill>
                  <a:srgbClr val="FF0000"/>
                </a:solidFill>
              </a:rPr>
              <a:t>Abrasive Resistance </a:t>
            </a:r>
            <a:r>
              <a:rPr lang="en-US" sz="2400" dirty="0">
                <a:solidFill>
                  <a:prstClr val="black"/>
                </a:solidFill>
              </a:rPr>
              <a:t>: It is more a qualitative than a quantitative property. </a:t>
            </a:r>
            <a:endParaRPr lang="en-US" sz="2400" dirty="0" smtClean="0">
              <a:solidFill>
                <a:prstClr val="black"/>
              </a:solidFill>
            </a:endParaRPr>
          </a:p>
          <a:p>
            <a:endParaRPr lang="en-US" sz="2400" dirty="0" smtClean="0">
              <a:solidFill>
                <a:prstClr val="black"/>
              </a:solidFill>
            </a:endParaRPr>
          </a:p>
          <a:p>
            <a:r>
              <a:rPr lang="en-US" sz="2400" dirty="0" smtClean="0">
                <a:solidFill>
                  <a:prstClr val="black"/>
                </a:solidFill>
              </a:rPr>
              <a:t>It </a:t>
            </a:r>
            <a:r>
              <a:rPr lang="en-US" sz="2400" dirty="0">
                <a:solidFill>
                  <a:prstClr val="black"/>
                </a:solidFill>
              </a:rPr>
              <a:t>may be broadly defined are the resistance which a stone offers to rubbing action of one kind or </a:t>
            </a:r>
            <a:r>
              <a:rPr lang="en-US" sz="2400" dirty="0" smtClean="0">
                <a:solidFill>
                  <a:prstClr val="black"/>
                </a:solidFill>
              </a:rPr>
              <a:t>another.</a:t>
            </a:r>
          </a:p>
          <a:p>
            <a:r>
              <a:rPr lang="en-US" sz="2400" dirty="0" smtClean="0">
                <a:solidFill>
                  <a:prstClr val="black"/>
                </a:solidFill>
              </a:rPr>
              <a:t>Determination </a:t>
            </a:r>
            <a:r>
              <a:rPr lang="en-US" sz="2400" dirty="0">
                <a:solidFill>
                  <a:prstClr val="black"/>
                </a:solidFill>
              </a:rPr>
              <a:t>of this is of considerable significance when stones are intended for use in situations where rubbing by natural or artificial causes is involved as a routine</a:t>
            </a:r>
            <a:r>
              <a:rPr lang="en-US" sz="2400" dirty="0" smtClean="0">
                <a:solidFill>
                  <a:prstClr val="black"/>
                </a:solidFill>
              </a:rPr>
              <a:t>.</a:t>
            </a:r>
          </a:p>
          <a:p>
            <a:endParaRPr lang="en-US" sz="2400" dirty="0" smtClean="0">
              <a:solidFill>
                <a:prstClr val="black"/>
              </a:solidFill>
            </a:endParaRPr>
          </a:p>
          <a:p>
            <a:r>
              <a:rPr lang="en-US" sz="2400" dirty="0" smtClean="0">
                <a:solidFill>
                  <a:prstClr val="black"/>
                </a:solidFill>
              </a:rPr>
              <a:t>Example </a:t>
            </a:r>
            <a:r>
              <a:rPr lang="en-US" sz="2400" dirty="0">
                <a:solidFill>
                  <a:prstClr val="black"/>
                </a:solidFill>
              </a:rPr>
              <a:t>a) stones used in paving along roads, b) Facing stones in buildings of arid region where strong sand laden winds are blown</a:t>
            </a:r>
            <a:r>
              <a:rPr lang="en-US" sz="2400" dirty="0" smtClean="0">
                <a:solidFill>
                  <a:prstClr val="black"/>
                </a:solidFill>
              </a:rPr>
              <a:t>. </a:t>
            </a:r>
            <a:endParaRPr lang="en-US" sz="2400" dirty="0" smtClean="0">
              <a:solidFill>
                <a:prstClr val="black"/>
              </a:solidFill>
            </a:endParaRPr>
          </a:p>
          <a:p>
            <a:r>
              <a:rPr lang="en-US" sz="2400" dirty="0" smtClean="0">
                <a:solidFill>
                  <a:prstClr val="black"/>
                </a:solidFill>
              </a:rPr>
              <a:t>These </a:t>
            </a:r>
            <a:r>
              <a:rPr lang="en-US" sz="2400" dirty="0">
                <a:solidFill>
                  <a:prstClr val="black"/>
                </a:solidFill>
              </a:rPr>
              <a:t>type of situations demand stones that have not only high abrasive resistance but also of essentially uniform, composition. </a:t>
            </a:r>
            <a:endParaRPr lang="en-US" sz="2400" dirty="0" smtClean="0">
              <a:solidFill>
                <a:prstClr val="black"/>
              </a:solidFill>
            </a:endParaRPr>
          </a:p>
        </p:txBody>
      </p:sp>
    </p:spTree>
    <p:extLst>
      <p:ext uri="{BB962C8B-B14F-4D97-AF65-F5344CB8AC3E}">
        <p14:creationId xmlns:p14="http://schemas.microsoft.com/office/powerpoint/2010/main" val="96778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764704"/>
            <a:ext cx="7128792" cy="3416320"/>
          </a:xfrm>
          <a:prstGeom prst="rect">
            <a:avLst/>
          </a:prstGeom>
        </p:spPr>
        <p:txBody>
          <a:bodyPr wrap="square">
            <a:spAutoFit/>
          </a:bodyPr>
          <a:lstStyle/>
          <a:p>
            <a:pPr>
              <a:defRPr/>
            </a:pPr>
            <a:r>
              <a:rPr lang="en-AU" sz="2400" dirty="0">
                <a:solidFill>
                  <a:prstClr val="black"/>
                </a:solidFill>
              </a:rPr>
              <a:t>The study of the Engineering Properties of Rocks is termed </a:t>
            </a:r>
            <a:r>
              <a:rPr lang="en-AU" sz="2400" u="sng" dirty="0">
                <a:solidFill>
                  <a:prstClr val="black"/>
                </a:solidFill>
              </a:rPr>
              <a:t>Rock Mechanics</a:t>
            </a:r>
            <a:r>
              <a:rPr lang="en-AU" sz="2400" dirty="0">
                <a:solidFill>
                  <a:prstClr val="black"/>
                </a:solidFill>
              </a:rPr>
              <a:t>, which is defined as follows:</a:t>
            </a:r>
          </a:p>
          <a:p>
            <a:pPr lvl="1">
              <a:defRPr/>
            </a:pPr>
            <a:r>
              <a:rPr lang="en-AU" sz="2000" dirty="0">
                <a:solidFill>
                  <a:prstClr val="black"/>
                </a:solidFill>
              </a:rPr>
              <a:t>“</a:t>
            </a:r>
            <a:r>
              <a:rPr lang="en-AU" sz="2400" dirty="0">
                <a:solidFill>
                  <a:prstClr val="black"/>
                </a:solidFill>
              </a:rPr>
              <a:t>The theoretical and applied science of the mechanical behaviour of rock and rock masses in response to force fields of their physical </a:t>
            </a:r>
            <a:br>
              <a:rPr lang="en-AU" sz="2400" dirty="0">
                <a:solidFill>
                  <a:prstClr val="black"/>
                </a:solidFill>
              </a:rPr>
            </a:br>
            <a:r>
              <a:rPr lang="en-AU" sz="2400" dirty="0">
                <a:solidFill>
                  <a:prstClr val="black"/>
                </a:solidFill>
              </a:rPr>
              <a:t>environment.”</a:t>
            </a:r>
          </a:p>
          <a:p>
            <a:pPr lvl="1">
              <a:defRPr/>
            </a:pPr>
            <a:r>
              <a:rPr lang="en-AU" sz="2400" dirty="0">
                <a:solidFill>
                  <a:prstClr val="black"/>
                </a:solidFill>
              </a:rPr>
              <a:t>It is really a subdivision of “</a:t>
            </a:r>
            <a:r>
              <a:rPr lang="en-AU" sz="2400" u="sng" dirty="0" err="1">
                <a:solidFill>
                  <a:prstClr val="black"/>
                </a:solidFill>
              </a:rPr>
              <a:t>Geomechanics</a:t>
            </a:r>
            <a:r>
              <a:rPr lang="en-AU" sz="2400" dirty="0">
                <a:solidFill>
                  <a:prstClr val="black"/>
                </a:solidFill>
              </a:rPr>
              <a:t>” which is </a:t>
            </a:r>
            <a:br>
              <a:rPr lang="en-AU" sz="2400" dirty="0">
                <a:solidFill>
                  <a:prstClr val="black"/>
                </a:solidFill>
              </a:rPr>
            </a:br>
            <a:r>
              <a:rPr lang="en-AU" sz="2400" dirty="0">
                <a:solidFill>
                  <a:prstClr val="black"/>
                </a:solidFill>
              </a:rPr>
              <a:t>concerned  with the mechanical responses of all</a:t>
            </a:r>
            <a:br>
              <a:rPr lang="en-AU" sz="2400" dirty="0">
                <a:solidFill>
                  <a:prstClr val="black"/>
                </a:solidFill>
              </a:rPr>
            </a:br>
            <a:r>
              <a:rPr lang="en-AU" sz="2400" dirty="0">
                <a:solidFill>
                  <a:prstClr val="black"/>
                </a:solidFill>
              </a:rPr>
              <a:t>geological materials, including soils.</a:t>
            </a:r>
            <a:endParaRPr lang="en-AU" sz="2000" dirty="0">
              <a:solidFill>
                <a:prstClr val="black"/>
              </a:solidFill>
            </a:endParaRPr>
          </a:p>
        </p:txBody>
      </p:sp>
    </p:spTree>
    <p:extLst>
      <p:ext uri="{BB962C8B-B14F-4D97-AF65-F5344CB8AC3E}">
        <p14:creationId xmlns:p14="http://schemas.microsoft.com/office/powerpoint/2010/main" val="1471455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764" y="36240"/>
            <a:ext cx="8108660" cy="6740307"/>
          </a:xfrm>
          <a:prstGeom prst="rect">
            <a:avLst/>
          </a:prstGeom>
        </p:spPr>
        <p:txBody>
          <a:bodyPr wrap="square">
            <a:spAutoFit/>
          </a:bodyPr>
          <a:lstStyle/>
          <a:p>
            <a:r>
              <a:rPr lang="en-US" sz="2400" dirty="0">
                <a:solidFill>
                  <a:prstClr val="black"/>
                </a:solidFill>
              </a:rPr>
              <a:t>10 </a:t>
            </a:r>
            <a:r>
              <a:rPr lang="en-US" sz="2400" dirty="0">
                <a:solidFill>
                  <a:srgbClr val="FF0000"/>
                </a:solidFill>
              </a:rPr>
              <a:t>Frost and fire resistance</a:t>
            </a:r>
            <a:r>
              <a:rPr lang="en-US" sz="2400" dirty="0">
                <a:solidFill>
                  <a:prstClr val="black"/>
                </a:solidFill>
              </a:rPr>
              <a:t> </a:t>
            </a:r>
            <a:endParaRPr lang="en-US" sz="2400" dirty="0" smtClean="0">
              <a:solidFill>
                <a:prstClr val="black"/>
              </a:solidFill>
            </a:endParaRPr>
          </a:p>
          <a:p>
            <a:r>
              <a:rPr lang="en-US" sz="2400" dirty="0" smtClean="0">
                <a:solidFill>
                  <a:prstClr val="black"/>
                </a:solidFill>
              </a:rPr>
              <a:t>Many </a:t>
            </a:r>
            <a:r>
              <a:rPr lang="en-US" sz="2400" dirty="0">
                <a:solidFill>
                  <a:prstClr val="black"/>
                </a:solidFill>
              </a:rPr>
              <a:t>building stones show quick disintegration of building stones or rocks when used in situations involving frost formation (excessive cold) or heating. </a:t>
            </a:r>
            <a:endParaRPr lang="en-US" sz="2400" dirty="0" smtClean="0">
              <a:solidFill>
                <a:prstClr val="black"/>
              </a:solidFill>
            </a:endParaRPr>
          </a:p>
          <a:p>
            <a:r>
              <a:rPr lang="en-US" sz="2400" dirty="0" smtClean="0">
                <a:solidFill>
                  <a:prstClr val="black"/>
                </a:solidFill>
              </a:rPr>
              <a:t>Frost </a:t>
            </a:r>
            <a:r>
              <a:rPr lang="en-US" sz="2400" dirty="0">
                <a:solidFill>
                  <a:prstClr val="black"/>
                </a:solidFill>
              </a:rPr>
              <a:t>causes disintegration by expansion of water on breezing within the rock pores. </a:t>
            </a:r>
            <a:endParaRPr lang="en-US" sz="2400" dirty="0" smtClean="0">
              <a:solidFill>
                <a:prstClr val="black"/>
              </a:solidFill>
            </a:endParaRPr>
          </a:p>
          <a:p>
            <a:r>
              <a:rPr lang="en-US" sz="2400" dirty="0" smtClean="0">
                <a:solidFill>
                  <a:prstClr val="black"/>
                </a:solidFill>
              </a:rPr>
              <a:t>In </a:t>
            </a:r>
            <a:r>
              <a:rPr lang="en-US" sz="2400" dirty="0">
                <a:solidFill>
                  <a:prstClr val="black"/>
                </a:solidFill>
              </a:rPr>
              <a:t>the case of fire, the unequal expansion in different mineral components and also at different depths from surface inwards may cause disintegration. </a:t>
            </a:r>
            <a:endParaRPr lang="en-US" sz="2400" dirty="0" smtClean="0">
              <a:solidFill>
                <a:prstClr val="black"/>
              </a:solidFill>
            </a:endParaRPr>
          </a:p>
          <a:p>
            <a:r>
              <a:rPr lang="en-US" sz="2400" dirty="0" smtClean="0">
                <a:solidFill>
                  <a:prstClr val="black"/>
                </a:solidFill>
              </a:rPr>
              <a:t>This </a:t>
            </a:r>
            <a:r>
              <a:rPr lang="en-US" sz="2400" dirty="0">
                <a:solidFill>
                  <a:prstClr val="black"/>
                </a:solidFill>
              </a:rPr>
              <a:t>effect becomes more pronounced when the rock is first heated and then suddenly cooled by water by water. </a:t>
            </a:r>
            <a:endParaRPr lang="en-US" sz="2400" dirty="0" smtClean="0">
              <a:solidFill>
                <a:prstClr val="black"/>
              </a:solidFill>
            </a:endParaRPr>
          </a:p>
          <a:p>
            <a:r>
              <a:rPr lang="en-US" sz="2400" dirty="0" smtClean="0">
                <a:solidFill>
                  <a:prstClr val="black"/>
                </a:solidFill>
              </a:rPr>
              <a:t>Heavy </a:t>
            </a:r>
            <a:r>
              <a:rPr lang="en-US" sz="2400" dirty="0">
                <a:solidFill>
                  <a:prstClr val="black"/>
                </a:solidFill>
              </a:rPr>
              <a:t>stones including granites crumble to </a:t>
            </a:r>
            <a:r>
              <a:rPr lang="en-US" sz="2400" dirty="0" smtClean="0">
                <a:solidFill>
                  <a:prstClr val="black"/>
                </a:solidFill>
              </a:rPr>
              <a:t>pieces under </a:t>
            </a:r>
            <a:r>
              <a:rPr lang="en-US" sz="2400" dirty="0">
                <a:solidFill>
                  <a:prstClr val="black"/>
                </a:solidFill>
              </a:rPr>
              <a:t>such a treatment. </a:t>
            </a:r>
            <a:endParaRPr lang="en-US" sz="2400" dirty="0" smtClean="0">
              <a:solidFill>
                <a:prstClr val="black"/>
              </a:solidFill>
            </a:endParaRPr>
          </a:p>
          <a:p>
            <a:r>
              <a:rPr lang="en-US" sz="2400" dirty="0" smtClean="0">
                <a:solidFill>
                  <a:prstClr val="black"/>
                </a:solidFill>
              </a:rPr>
              <a:t>It </a:t>
            </a:r>
            <a:r>
              <a:rPr lang="en-US" sz="2400" dirty="0">
                <a:solidFill>
                  <a:prstClr val="black"/>
                </a:solidFill>
              </a:rPr>
              <a:t>is easy to understand that rocks which are found porous and weak in strength are easily deteriorated in cold humid climates by frost action</a:t>
            </a:r>
            <a:r>
              <a:rPr lang="en-US" sz="2400" dirty="0" smtClean="0">
                <a:solidFill>
                  <a:prstClr val="black"/>
                </a:solidFill>
              </a:rPr>
              <a:t>.</a:t>
            </a:r>
          </a:p>
          <a:p>
            <a:r>
              <a:rPr lang="en-US" sz="2400" dirty="0" smtClean="0">
                <a:solidFill>
                  <a:prstClr val="black"/>
                </a:solidFill>
              </a:rPr>
              <a:t> </a:t>
            </a:r>
            <a:r>
              <a:rPr lang="en-US" sz="2400" dirty="0">
                <a:solidFill>
                  <a:prstClr val="black"/>
                </a:solidFill>
              </a:rPr>
              <a:t>Limestone and sandstones fall in this category. They show very poor frost resistance</a:t>
            </a:r>
          </a:p>
        </p:txBody>
      </p:sp>
    </p:spTree>
    <p:extLst>
      <p:ext uri="{BB962C8B-B14F-4D97-AF65-F5344CB8AC3E}">
        <p14:creationId xmlns:p14="http://schemas.microsoft.com/office/powerpoint/2010/main" val="110250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611560" y="395953"/>
            <a:ext cx="7776864"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57200" algn="l"/>
              </a:tabLst>
            </a:pPr>
            <a:r>
              <a:rPr lang="en-US" b="1" u="sng" dirty="0" smtClean="0">
                <a:solidFill>
                  <a:prstClr val="black"/>
                </a:solidFill>
                <a:latin typeface="Arial" pitchFamily="34" charset="0"/>
                <a:ea typeface="Times New Roman" pitchFamily="18" charset="0"/>
                <a:cs typeface="Arial" pitchFamily="34" charset="0"/>
              </a:rPr>
              <a:t>Geological Characteristics:</a:t>
            </a:r>
          </a:p>
          <a:p>
            <a:pPr algn="just" fontAlgn="base">
              <a:spcBef>
                <a:spcPct val="0"/>
              </a:spcBef>
              <a:spcAft>
                <a:spcPct val="0"/>
              </a:spcAft>
              <a:tabLst>
                <a:tab pos="457200" algn="l"/>
              </a:tabLst>
            </a:pPr>
            <a:endParaRPr lang="en-US" sz="1000" dirty="0" smtClean="0">
              <a:solidFill>
                <a:prstClr val="black"/>
              </a:solidFill>
              <a:latin typeface="Arial" pitchFamily="34" charset="0"/>
              <a:cs typeface="Arial" pitchFamily="34" charset="0"/>
            </a:endParaRPr>
          </a:p>
          <a:p>
            <a:pPr algn="just" eaLnBrk="0" fontAlgn="base" hangingPunct="0">
              <a:spcBef>
                <a:spcPct val="0"/>
              </a:spcBef>
              <a:spcAft>
                <a:spcPct val="0"/>
              </a:spcAft>
              <a:tabLst>
                <a:tab pos="457200" algn="l"/>
              </a:tabLst>
            </a:pPr>
            <a:r>
              <a:rPr lang="en-US" dirty="0" err="1" smtClean="0">
                <a:solidFill>
                  <a:srgbClr val="FF0000"/>
                </a:solidFill>
                <a:latin typeface="Arial" pitchFamily="34" charset="0"/>
                <a:ea typeface="Times New Roman" pitchFamily="18" charset="0"/>
                <a:cs typeface="Arial" pitchFamily="34" charset="0"/>
              </a:rPr>
              <a:t>Minerological</a:t>
            </a:r>
            <a:r>
              <a:rPr lang="en-US" dirty="0" smtClean="0">
                <a:solidFill>
                  <a:srgbClr val="FF0000"/>
                </a:solidFill>
                <a:latin typeface="Arial" pitchFamily="34" charset="0"/>
                <a:ea typeface="Times New Roman" pitchFamily="18" charset="0"/>
                <a:cs typeface="Arial" pitchFamily="34" charset="0"/>
              </a:rPr>
              <a:t> composition</a:t>
            </a:r>
            <a:r>
              <a:rPr lang="en-US" sz="2400" dirty="0" smtClean="0">
                <a:solidFill>
                  <a:prstClr val="black"/>
                </a:solidFill>
                <a:latin typeface="Arial" pitchFamily="34" charset="0"/>
                <a:ea typeface="Times New Roman" pitchFamily="18" charset="0"/>
                <a:cs typeface="Arial" pitchFamily="34" charset="0"/>
              </a:rPr>
              <a:t>: </a:t>
            </a:r>
            <a:r>
              <a:rPr lang="en-US" sz="2400" dirty="0">
                <a:solidFill>
                  <a:srgbClr val="0070C0"/>
                </a:solidFill>
              </a:rPr>
              <a:t>Rocks are made up of smaller units of the minerals.</a:t>
            </a:r>
            <a:r>
              <a:rPr lang="en-US" sz="2400" dirty="0">
                <a:solidFill>
                  <a:prstClr val="black"/>
                </a:solidFill>
              </a:rPr>
              <a:t> </a:t>
            </a:r>
            <a:endParaRPr lang="en-US" sz="2400" dirty="0" smtClean="0">
              <a:solidFill>
                <a:prstClr val="black"/>
              </a:solidFill>
            </a:endParaRPr>
          </a:p>
          <a:p>
            <a:pPr algn="just" eaLnBrk="0" fontAlgn="base" hangingPunct="0">
              <a:spcBef>
                <a:spcPct val="0"/>
              </a:spcBef>
              <a:spcAft>
                <a:spcPct val="0"/>
              </a:spcAft>
              <a:tabLst>
                <a:tab pos="457200" algn="l"/>
              </a:tabLst>
            </a:pPr>
            <a:r>
              <a:rPr lang="en-US" sz="2000" dirty="0" smtClean="0">
                <a:solidFill>
                  <a:prstClr val="black"/>
                </a:solidFill>
              </a:rPr>
              <a:t>Their </a:t>
            </a:r>
            <a:r>
              <a:rPr lang="en-US" sz="2000" dirty="0">
                <a:solidFill>
                  <a:prstClr val="black"/>
                </a:solidFill>
              </a:rPr>
              <a:t>properties depend upon the nature and composition of these minerals. It has been observed that </a:t>
            </a:r>
            <a:r>
              <a:rPr lang="en-US" sz="2400" dirty="0">
                <a:solidFill>
                  <a:srgbClr val="0070C0"/>
                </a:solidFill>
              </a:rPr>
              <a:t>rocks composed chiefly of silica (SiO2) especially in free form, are the strongest in all respects </a:t>
            </a:r>
            <a:r>
              <a:rPr lang="en-US" sz="2400" dirty="0" err="1">
                <a:solidFill>
                  <a:srgbClr val="0070C0"/>
                </a:solidFill>
              </a:rPr>
              <a:t>Quartzites</a:t>
            </a:r>
            <a:r>
              <a:rPr lang="en-US" sz="2400" dirty="0">
                <a:solidFill>
                  <a:srgbClr val="0070C0"/>
                </a:solidFill>
              </a:rPr>
              <a:t> are the strongest in all respects</a:t>
            </a:r>
            <a:r>
              <a:rPr lang="en-US" sz="2400" dirty="0" smtClean="0">
                <a:solidFill>
                  <a:srgbClr val="0070C0"/>
                </a:solidFill>
              </a:rPr>
              <a:t>. </a:t>
            </a:r>
            <a:endParaRPr lang="en-US" sz="2400" dirty="0" smtClean="0">
              <a:solidFill>
                <a:srgbClr val="0070C0"/>
              </a:solidFill>
            </a:endParaRPr>
          </a:p>
          <a:p>
            <a:pPr algn="just" eaLnBrk="0" fontAlgn="base" hangingPunct="0">
              <a:spcBef>
                <a:spcPct val="0"/>
              </a:spcBef>
              <a:spcAft>
                <a:spcPct val="0"/>
              </a:spcAft>
              <a:tabLst>
                <a:tab pos="457200" algn="l"/>
              </a:tabLst>
            </a:pPr>
            <a:r>
              <a:rPr lang="en-US" sz="2000" dirty="0" smtClean="0">
                <a:solidFill>
                  <a:srgbClr val="FF0000"/>
                </a:solidFill>
              </a:rPr>
              <a:t>Fresh </a:t>
            </a:r>
            <a:r>
              <a:rPr lang="en-US" sz="2000" dirty="0">
                <a:solidFill>
                  <a:srgbClr val="FF0000"/>
                </a:solidFill>
              </a:rPr>
              <a:t>Quartzite, Sand Stone and granite are some of the examples</a:t>
            </a:r>
            <a:r>
              <a:rPr lang="en-US" sz="2000" dirty="0" smtClean="0">
                <a:solidFill>
                  <a:prstClr val="black"/>
                </a:solidFill>
              </a:rPr>
              <a:t>.</a:t>
            </a:r>
          </a:p>
          <a:p>
            <a:pPr algn="just" eaLnBrk="0" fontAlgn="base" hangingPunct="0">
              <a:spcBef>
                <a:spcPct val="0"/>
              </a:spcBef>
              <a:spcAft>
                <a:spcPct val="0"/>
              </a:spcAft>
              <a:tabLst>
                <a:tab pos="457200" algn="l"/>
              </a:tabLst>
            </a:pPr>
            <a:endParaRPr lang="en-US" sz="2000" dirty="0">
              <a:solidFill>
                <a:prstClr val="black"/>
              </a:solidFill>
            </a:endParaRPr>
          </a:p>
          <a:p>
            <a:pPr algn="just" eaLnBrk="0" fontAlgn="base" hangingPunct="0">
              <a:spcBef>
                <a:spcPct val="0"/>
              </a:spcBef>
              <a:spcAft>
                <a:spcPct val="0"/>
              </a:spcAft>
              <a:tabLst>
                <a:tab pos="457200" algn="l"/>
              </a:tabLst>
            </a:pPr>
            <a:r>
              <a:rPr lang="en-US" sz="2000" dirty="0" smtClean="0">
                <a:solidFill>
                  <a:prstClr val="black"/>
                </a:solidFill>
              </a:rPr>
              <a:t> </a:t>
            </a:r>
            <a:r>
              <a:rPr lang="en-US" sz="2000" dirty="0">
                <a:solidFill>
                  <a:prstClr val="black"/>
                </a:solidFill>
              </a:rPr>
              <a:t>Carbonate rocks show a wide variation in their properties. A particular deposit of these rocks has to be tested by taking random representative samples before the stone is recommended for use in engineering construction of any importance. Presence of some minerals even in small </a:t>
            </a:r>
            <a:r>
              <a:rPr lang="en-US" sz="2000" dirty="0" err="1">
                <a:solidFill>
                  <a:prstClr val="black"/>
                </a:solidFill>
              </a:rPr>
              <a:t>quantites</a:t>
            </a:r>
            <a:r>
              <a:rPr lang="en-US" sz="2000" dirty="0">
                <a:solidFill>
                  <a:prstClr val="black"/>
                </a:solidFill>
              </a:rPr>
              <a:t> is to be viewed with caution while using in building stones. These minerals are mica, gypsum, </a:t>
            </a:r>
            <a:r>
              <a:rPr lang="en-US" sz="2000" dirty="0" err="1">
                <a:solidFill>
                  <a:prstClr val="black"/>
                </a:solidFill>
              </a:rPr>
              <a:t>sulphides</a:t>
            </a:r>
            <a:r>
              <a:rPr lang="en-US" sz="2000" dirty="0">
                <a:solidFill>
                  <a:prstClr val="black"/>
                </a:solidFill>
              </a:rPr>
              <a:t>, </a:t>
            </a:r>
            <a:r>
              <a:rPr lang="en-US" sz="2000" dirty="0" err="1">
                <a:solidFill>
                  <a:prstClr val="black"/>
                </a:solidFill>
              </a:rPr>
              <a:t>tremolite</a:t>
            </a:r>
            <a:r>
              <a:rPr lang="en-US" sz="2000" dirty="0">
                <a:solidFill>
                  <a:prstClr val="black"/>
                </a:solidFill>
              </a:rPr>
              <a:t>, flint and </a:t>
            </a:r>
            <a:r>
              <a:rPr lang="en-US" sz="2000" dirty="0" err="1">
                <a:solidFill>
                  <a:prstClr val="black"/>
                </a:solidFill>
              </a:rPr>
              <a:t>chert</a:t>
            </a:r>
            <a:r>
              <a:rPr lang="en-US" sz="2000" dirty="0">
                <a:solidFill>
                  <a:prstClr val="black"/>
                </a:solidFill>
              </a:rPr>
              <a:t> and clays. These destroy the inherent strength of the rock</a:t>
            </a:r>
            <a:r>
              <a:rPr lang="en-US" sz="2000" dirty="0" smtClean="0">
                <a:solidFill>
                  <a:prstClr val="black"/>
                </a:solidFill>
              </a:rPr>
              <a:t>.</a:t>
            </a:r>
            <a:endParaRPr lang="en-US" sz="2400" dirty="0">
              <a:solidFill>
                <a:prstClr val="black"/>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564342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12845"/>
            <a:ext cx="8280920" cy="5632311"/>
          </a:xfrm>
          <a:prstGeom prst="rect">
            <a:avLst/>
          </a:prstGeom>
        </p:spPr>
        <p:txBody>
          <a:bodyPr wrap="square">
            <a:spAutoFit/>
          </a:bodyPr>
          <a:lstStyle/>
          <a:p>
            <a:r>
              <a:rPr lang="en-US" sz="2400" dirty="0" smtClean="0">
                <a:solidFill>
                  <a:prstClr val="black"/>
                </a:solidFill>
              </a:rPr>
              <a:t>2. </a:t>
            </a:r>
            <a:r>
              <a:rPr lang="en-US" sz="2400" dirty="0" smtClean="0">
                <a:solidFill>
                  <a:srgbClr val="FF0000"/>
                </a:solidFill>
              </a:rPr>
              <a:t>Texture </a:t>
            </a:r>
            <a:r>
              <a:rPr lang="en-US" sz="2400" dirty="0">
                <a:solidFill>
                  <a:srgbClr val="FF0000"/>
                </a:solidFill>
              </a:rPr>
              <a:t>and Structure</a:t>
            </a:r>
            <a:r>
              <a:rPr lang="en-US" sz="2400" dirty="0">
                <a:solidFill>
                  <a:prstClr val="black"/>
                </a:solidFill>
              </a:rPr>
              <a:t>: Texture defines the size, shape and mutual relationship of the mineral compounds in a rock. Whereas structure determines the development of large scale features in the rock mass as a whole. </a:t>
            </a:r>
            <a:endParaRPr lang="en-US" sz="2400" dirty="0" smtClean="0">
              <a:solidFill>
                <a:prstClr val="black"/>
              </a:solidFill>
            </a:endParaRPr>
          </a:p>
          <a:p>
            <a:endParaRPr lang="en-US" sz="2400" dirty="0" smtClean="0">
              <a:solidFill>
                <a:prstClr val="black"/>
              </a:solidFill>
            </a:endParaRPr>
          </a:p>
          <a:p>
            <a:r>
              <a:rPr lang="en-US" sz="2400" dirty="0" smtClean="0">
                <a:solidFill>
                  <a:srgbClr val="0070C0"/>
                </a:solidFill>
              </a:rPr>
              <a:t>Rocks </a:t>
            </a:r>
            <a:r>
              <a:rPr lang="en-US" sz="2400" dirty="0">
                <a:solidFill>
                  <a:srgbClr val="0070C0"/>
                </a:solidFill>
              </a:rPr>
              <a:t>may be coarse grained, medium grained or fine grained</a:t>
            </a:r>
            <a:r>
              <a:rPr lang="en-US" sz="2400" dirty="0" smtClean="0">
                <a:solidFill>
                  <a:prstClr val="black"/>
                </a:solidFill>
              </a:rPr>
              <a:t>.</a:t>
            </a:r>
          </a:p>
          <a:p>
            <a:r>
              <a:rPr lang="en-US" sz="2400" dirty="0" smtClean="0">
                <a:solidFill>
                  <a:prstClr val="black"/>
                </a:solidFill>
              </a:rPr>
              <a:t> </a:t>
            </a:r>
            <a:endParaRPr lang="en-US" sz="2400" dirty="0" smtClean="0">
              <a:solidFill>
                <a:prstClr val="black"/>
              </a:solidFill>
            </a:endParaRPr>
          </a:p>
          <a:p>
            <a:r>
              <a:rPr lang="en-US" sz="2400" dirty="0" smtClean="0">
                <a:solidFill>
                  <a:srgbClr val="FF0000"/>
                </a:solidFill>
              </a:rPr>
              <a:t>The </a:t>
            </a:r>
            <a:r>
              <a:rPr lang="en-US" sz="2400" dirty="0">
                <a:solidFill>
                  <a:srgbClr val="FF0000"/>
                </a:solidFill>
              </a:rPr>
              <a:t>fine grained </a:t>
            </a:r>
            <a:r>
              <a:rPr lang="en-US" sz="2400" dirty="0" err="1">
                <a:solidFill>
                  <a:srgbClr val="FF0000"/>
                </a:solidFill>
              </a:rPr>
              <a:t>equigranular</a:t>
            </a:r>
            <a:r>
              <a:rPr lang="en-US" sz="2400" dirty="0">
                <a:solidFill>
                  <a:srgbClr val="FF0000"/>
                </a:solidFill>
              </a:rPr>
              <a:t> textured rocks are better building stones compared to coarse grained and </a:t>
            </a:r>
            <a:r>
              <a:rPr lang="en-US" sz="2400" dirty="0" err="1">
                <a:solidFill>
                  <a:srgbClr val="FF0000"/>
                </a:solidFill>
              </a:rPr>
              <a:t>inequigranular</a:t>
            </a:r>
            <a:r>
              <a:rPr lang="en-US" sz="2400" dirty="0">
                <a:solidFill>
                  <a:srgbClr val="FF0000"/>
                </a:solidFill>
              </a:rPr>
              <a:t> rocks. </a:t>
            </a:r>
            <a:endParaRPr lang="en-US" sz="2400" dirty="0" smtClean="0">
              <a:solidFill>
                <a:srgbClr val="FF0000"/>
              </a:solidFill>
            </a:endParaRPr>
          </a:p>
          <a:p>
            <a:endParaRPr lang="en-US" sz="2400" dirty="0" smtClean="0">
              <a:solidFill>
                <a:prstClr val="black"/>
              </a:solidFill>
            </a:endParaRPr>
          </a:p>
          <a:p>
            <a:r>
              <a:rPr lang="en-US" sz="2400" dirty="0" smtClean="0">
                <a:solidFill>
                  <a:prstClr val="black"/>
                </a:solidFill>
              </a:rPr>
              <a:t>Structurally </a:t>
            </a:r>
            <a:r>
              <a:rPr lang="en-US" sz="2400" dirty="0">
                <a:solidFill>
                  <a:prstClr val="black"/>
                </a:solidFill>
              </a:rPr>
              <a:t>speaking features like bedding planes, foliations, cleavage, joints and flow structures which might not be fully represented in small sized test specimens, but which may be present in rock masses on a large scale, have to be given due considerations</a:t>
            </a:r>
          </a:p>
        </p:txBody>
      </p:sp>
    </p:spTree>
    <p:extLst>
      <p:ext uri="{BB962C8B-B14F-4D97-AF65-F5344CB8AC3E}">
        <p14:creationId xmlns:p14="http://schemas.microsoft.com/office/powerpoint/2010/main" val="1864263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263" y="295828"/>
            <a:ext cx="8352928" cy="5632311"/>
          </a:xfrm>
          <a:prstGeom prst="rect">
            <a:avLst/>
          </a:prstGeom>
        </p:spPr>
        <p:txBody>
          <a:bodyPr wrap="square">
            <a:spAutoFit/>
          </a:bodyPr>
          <a:lstStyle/>
          <a:p>
            <a:r>
              <a:rPr lang="en-US" sz="2400" dirty="0">
                <a:solidFill>
                  <a:prstClr val="black"/>
                </a:solidFill>
              </a:rPr>
              <a:t>3 </a:t>
            </a:r>
            <a:r>
              <a:rPr lang="en-US" sz="2400" dirty="0">
                <a:solidFill>
                  <a:srgbClr val="FF0000"/>
                </a:solidFill>
              </a:rPr>
              <a:t>Resistance to weathering </a:t>
            </a:r>
            <a:r>
              <a:rPr lang="en-US" sz="2400" dirty="0">
                <a:solidFill>
                  <a:prstClr val="black"/>
                </a:solidFill>
              </a:rPr>
              <a:t>(Durability): </a:t>
            </a:r>
            <a:endParaRPr lang="en-US" sz="2400" dirty="0" smtClean="0">
              <a:solidFill>
                <a:prstClr val="black"/>
              </a:solidFill>
            </a:endParaRPr>
          </a:p>
          <a:p>
            <a:r>
              <a:rPr lang="en-US" sz="2400" dirty="0" smtClean="0">
                <a:solidFill>
                  <a:srgbClr val="0070C0"/>
                </a:solidFill>
              </a:rPr>
              <a:t>It </a:t>
            </a:r>
            <a:r>
              <a:rPr lang="en-US" sz="2400" dirty="0">
                <a:solidFill>
                  <a:srgbClr val="0070C0"/>
                </a:solidFill>
              </a:rPr>
              <a:t>is essentially a geological character of a stone that is commonly determined by its composition, texture and structure on the one hand and the climate environment where the stone is ultimately used on the other hand</a:t>
            </a:r>
            <a:r>
              <a:rPr lang="en-US" sz="2400" dirty="0">
                <a:solidFill>
                  <a:prstClr val="black"/>
                </a:solidFill>
              </a:rPr>
              <a:t>. </a:t>
            </a:r>
            <a:endParaRPr lang="en-US" sz="2400" dirty="0" smtClean="0">
              <a:solidFill>
                <a:prstClr val="black"/>
              </a:solidFill>
            </a:endParaRPr>
          </a:p>
          <a:p>
            <a:r>
              <a:rPr lang="en-US" sz="2400" dirty="0" smtClean="0">
                <a:solidFill>
                  <a:prstClr val="black"/>
                </a:solidFill>
              </a:rPr>
              <a:t>A </a:t>
            </a:r>
            <a:r>
              <a:rPr lang="en-US" sz="2400" dirty="0">
                <a:solidFill>
                  <a:prstClr val="black"/>
                </a:solidFill>
              </a:rPr>
              <a:t>stone may remain almost fresh and untarnished for 500 years or more when used in the interior of a building. But the same stone used on the exterior might get pitted and weathered badly within 100 years</a:t>
            </a:r>
            <a:r>
              <a:rPr lang="en-US" sz="2400" dirty="0" smtClean="0">
                <a:solidFill>
                  <a:prstClr val="black"/>
                </a:solidFill>
              </a:rPr>
              <a:t>.</a:t>
            </a:r>
          </a:p>
          <a:p>
            <a:r>
              <a:rPr lang="en-US" sz="2400" dirty="0" smtClean="0">
                <a:solidFill>
                  <a:srgbClr val="FF0000"/>
                </a:solidFill>
              </a:rPr>
              <a:t>Good </a:t>
            </a:r>
            <a:r>
              <a:rPr lang="en-US" sz="2400" dirty="0">
                <a:solidFill>
                  <a:srgbClr val="FF0000"/>
                </a:solidFill>
              </a:rPr>
              <a:t>example is granite</a:t>
            </a:r>
            <a:r>
              <a:rPr lang="en-US" sz="2400" dirty="0">
                <a:solidFill>
                  <a:prstClr val="black"/>
                </a:solidFill>
              </a:rPr>
              <a:t>. </a:t>
            </a:r>
            <a:endParaRPr lang="en-US" sz="2400" dirty="0" smtClean="0">
              <a:solidFill>
                <a:prstClr val="black"/>
              </a:solidFill>
            </a:endParaRPr>
          </a:p>
          <a:p>
            <a:r>
              <a:rPr lang="en-US" sz="2400" dirty="0" smtClean="0">
                <a:solidFill>
                  <a:prstClr val="black"/>
                </a:solidFill>
              </a:rPr>
              <a:t>Similarly</a:t>
            </a:r>
            <a:r>
              <a:rPr lang="en-US" sz="2400" dirty="0">
                <a:solidFill>
                  <a:prstClr val="black"/>
                </a:solidFill>
              </a:rPr>
              <a:t>, limestone used in building construction, in industrial townships may weather badly and quickly due to reaction with </a:t>
            </a:r>
            <a:r>
              <a:rPr lang="en-US" sz="2400" dirty="0" err="1">
                <a:solidFill>
                  <a:prstClr val="black"/>
                </a:solidFill>
              </a:rPr>
              <a:t>sulphorous</a:t>
            </a:r>
            <a:r>
              <a:rPr lang="en-US" sz="2400" dirty="0">
                <a:solidFill>
                  <a:prstClr val="black"/>
                </a:solidFill>
              </a:rPr>
              <a:t> acid polluted air. </a:t>
            </a:r>
            <a:endParaRPr lang="en-US" sz="2400" dirty="0" smtClean="0">
              <a:solidFill>
                <a:prstClr val="black"/>
              </a:solidFill>
            </a:endParaRPr>
          </a:p>
          <a:p>
            <a:r>
              <a:rPr lang="en-US" sz="2400" dirty="0" smtClean="0">
                <a:solidFill>
                  <a:prstClr val="black"/>
                </a:solidFill>
              </a:rPr>
              <a:t>Whereas </a:t>
            </a:r>
            <a:r>
              <a:rPr lang="en-US" sz="2400" dirty="0">
                <a:solidFill>
                  <a:prstClr val="black"/>
                </a:solidFill>
              </a:rPr>
              <a:t>the same rock used only a little amount in temples and forts and historical buildings may last for centuries. </a:t>
            </a:r>
          </a:p>
        </p:txBody>
      </p:sp>
    </p:spTree>
    <p:extLst>
      <p:ext uri="{BB962C8B-B14F-4D97-AF65-F5344CB8AC3E}">
        <p14:creationId xmlns:p14="http://schemas.microsoft.com/office/powerpoint/2010/main" val="1981718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60648"/>
            <a:ext cx="7200800" cy="6001643"/>
          </a:xfrm>
          <a:prstGeom prst="rect">
            <a:avLst/>
          </a:prstGeom>
        </p:spPr>
        <p:txBody>
          <a:bodyPr wrap="square">
            <a:spAutoFit/>
          </a:bodyPr>
          <a:lstStyle/>
          <a:p>
            <a:r>
              <a:rPr lang="en-US" sz="2400" dirty="0">
                <a:solidFill>
                  <a:srgbClr val="FF0000"/>
                </a:solidFill>
              </a:rPr>
              <a:t>An engineer and especially a town planner has to bear in mind this fact that rocks also live and sensitive to the environment in which they are placed. </a:t>
            </a:r>
            <a:endParaRPr lang="en-US" sz="2400" dirty="0" smtClean="0">
              <a:solidFill>
                <a:srgbClr val="FF0000"/>
              </a:solidFill>
            </a:endParaRPr>
          </a:p>
          <a:p>
            <a:r>
              <a:rPr lang="en-US" sz="2400" dirty="0" smtClean="0">
                <a:solidFill>
                  <a:srgbClr val="0070C0"/>
                </a:solidFill>
              </a:rPr>
              <a:t>Durability </a:t>
            </a:r>
            <a:r>
              <a:rPr lang="en-US" sz="2400" dirty="0">
                <a:solidFill>
                  <a:srgbClr val="0070C0"/>
                </a:solidFill>
              </a:rPr>
              <a:t>of a stone can be experimentally determined by subjecting the stone sample to disintegrating action of Sodium </a:t>
            </a:r>
            <a:r>
              <a:rPr lang="en-US" sz="2400" dirty="0" err="1">
                <a:solidFill>
                  <a:srgbClr val="0070C0"/>
                </a:solidFill>
              </a:rPr>
              <a:t>sulphate</a:t>
            </a:r>
            <a:r>
              <a:rPr lang="en-US" sz="2400" dirty="0">
                <a:solidFill>
                  <a:prstClr val="black"/>
                </a:solidFill>
              </a:rPr>
              <a:t>. </a:t>
            </a:r>
            <a:endParaRPr lang="en-US" sz="2400" dirty="0" smtClean="0">
              <a:solidFill>
                <a:prstClr val="black"/>
              </a:solidFill>
            </a:endParaRPr>
          </a:p>
          <a:p>
            <a:r>
              <a:rPr lang="en-US" sz="2400" dirty="0" smtClean="0">
                <a:solidFill>
                  <a:srgbClr val="7030A0"/>
                </a:solidFill>
              </a:rPr>
              <a:t>Test </a:t>
            </a:r>
            <a:r>
              <a:rPr lang="en-US" sz="2400" dirty="0">
                <a:solidFill>
                  <a:srgbClr val="7030A0"/>
                </a:solidFill>
              </a:rPr>
              <a:t>specimens generally of 5cm side cubes, are dried perfectly and weighed. </a:t>
            </a:r>
            <a:endParaRPr lang="en-US" sz="2400" dirty="0" smtClean="0">
              <a:solidFill>
                <a:srgbClr val="7030A0"/>
              </a:solidFill>
            </a:endParaRPr>
          </a:p>
          <a:p>
            <a:r>
              <a:rPr lang="en-US" sz="2400" dirty="0" smtClean="0">
                <a:solidFill>
                  <a:prstClr val="black"/>
                </a:solidFill>
              </a:rPr>
              <a:t>They </a:t>
            </a:r>
            <a:r>
              <a:rPr lang="en-US" sz="2400" dirty="0">
                <a:solidFill>
                  <a:prstClr val="black"/>
                </a:solidFill>
              </a:rPr>
              <a:t>are suspended in 14% solution of Sodium </a:t>
            </a:r>
            <a:r>
              <a:rPr lang="en-US" sz="2400" dirty="0" err="1">
                <a:solidFill>
                  <a:prstClr val="black"/>
                </a:solidFill>
              </a:rPr>
              <a:t>sulphate</a:t>
            </a:r>
            <a:r>
              <a:rPr lang="en-US" sz="2400" dirty="0">
                <a:solidFill>
                  <a:prstClr val="black"/>
                </a:solidFill>
              </a:rPr>
              <a:t> for 4 hours at 27 degree Celsius and then air dried and oven dried at 105degree Celsius. </a:t>
            </a:r>
            <a:endParaRPr lang="en-US" sz="2400" dirty="0" smtClean="0">
              <a:solidFill>
                <a:prstClr val="black"/>
              </a:solidFill>
            </a:endParaRPr>
          </a:p>
          <a:p>
            <a:r>
              <a:rPr lang="en-US" sz="2400" dirty="0" smtClean="0">
                <a:solidFill>
                  <a:srgbClr val="00B050"/>
                </a:solidFill>
              </a:rPr>
              <a:t>The </a:t>
            </a:r>
            <a:r>
              <a:rPr lang="en-US" sz="2400" dirty="0">
                <a:solidFill>
                  <a:srgbClr val="00B050"/>
                </a:solidFill>
              </a:rPr>
              <a:t>stone samples are subjected to 30 such cycles and lots of weight determined which gives a measure of the durability of the rock. </a:t>
            </a:r>
            <a:endParaRPr lang="en-US" sz="2400" dirty="0" smtClean="0">
              <a:solidFill>
                <a:srgbClr val="00B050"/>
              </a:solidFill>
            </a:endParaRPr>
          </a:p>
          <a:p>
            <a:r>
              <a:rPr lang="en-US" sz="2400" dirty="0" smtClean="0">
                <a:solidFill>
                  <a:schemeClr val="accent2">
                    <a:lumMod val="75000"/>
                  </a:schemeClr>
                </a:solidFill>
              </a:rPr>
              <a:t>Greater </a:t>
            </a:r>
            <a:r>
              <a:rPr lang="en-US" sz="2400" dirty="0">
                <a:solidFill>
                  <a:schemeClr val="accent2">
                    <a:lumMod val="75000"/>
                  </a:schemeClr>
                </a:solidFill>
              </a:rPr>
              <a:t>the loss in weight after these cycles, poorer is the durability of the stone.</a:t>
            </a:r>
          </a:p>
        </p:txBody>
      </p:sp>
    </p:spTree>
    <p:extLst>
      <p:ext uri="{BB962C8B-B14F-4D97-AF65-F5344CB8AC3E}">
        <p14:creationId xmlns:p14="http://schemas.microsoft.com/office/powerpoint/2010/main" val="1088737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611334" y="189221"/>
            <a:ext cx="800102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5486400" algn="r"/>
              </a:tabLst>
            </a:pPr>
            <a:r>
              <a:rPr lang="en-US" b="1" u="sng" dirty="0" smtClean="0">
                <a:solidFill>
                  <a:prstClr val="black"/>
                </a:solidFill>
                <a:latin typeface="Arial" pitchFamily="34" charset="0"/>
                <a:ea typeface="Times New Roman" pitchFamily="18" charset="0"/>
                <a:cs typeface="Arial" pitchFamily="34" charset="0"/>
              </a:rPr>
              <a:t>General characters:</a:t>
            </a:r>
            <a:endParaRPr lang="en-US" sz="1000" dirty="0" smtClean="0">
              <a:solidFill>
                <a:prstClr val="black"/>
              </a:solidFill>
              <a:latin typeface="Arial" pitchFamily="34" charset="0"/>
              <a:cs typeface="Arial" pitchFamily="34" charset="0"/>
            </a:endParaRPr>
          </a:p>
        </p:txBody>
      </p:sp>
      <p:sp>
        <p:nvSpPr>
          <p:cNvPr id="2" name="Rectangle 1"/>
          <p:cNvSpPr/>
          <p:nvPr/>
        </p:nvSpPr>
        <p:spPr>
          <a:xfrm>
            <a:off x="611334" y="620688"/>
            <a:ext cx="8001024" cy="5262979"/>
          </a:xfrm>
          <a:prstGeom prst="rect">
            <a:avLst/>
          </a:prstGeom>
        </p:spPr>
        <p:txBody>
          <a:bodyPr wrap="square">
            <a:spAutoFit/>
          </a:bodyPr>
          <a:lstStyle/>
          <a:p>
            <a:r>
              <a:rPr lang="en-US" sz="2400" dirty="0">
                <a:solidFill>
                  <a:prstClr val="black"/>
                </a:solidFill>
              </a:rPr>
              <a:t>1</a:t>
            </a:r>
            <a:r>
              <a:rPr lang="en-US" sz="2400" dirty="0">
                <a:solidFill>
                  <a:srgbClr val="FF0000"/>
                </a:solidFill>
              </a:rPr>
              <a:t>Cost</a:t>
            </a:r>
            <a:r>
              <a:rPr lang="en-US" sz="2400" dirty="0">
                <a:solidFill>
                  <a:prstClr val="black"/>
                </a:solidFill>
              </a:rPr>
              <a:t>: </a:t>
            </a:r>
            <a:r>
              <a:rPr lang="en-US" sz="2400" dirty="0" smtClean="0">
                <a:solidFill>
                  <a:prstClr val="black"/>
                </a:solidFill>
              </a:rPr>
              <a:t> It </a:t>
            </a:r>
            <a:r>
              <a:rPr lang="en-US" sz="2400" dirty="0">
                <a:solidFill>
                  <a:prstClr val="black"/>
                </a:solidFill>
              </a:rPr>
              <a:t>is an important consideration similar to engineering properties or geological character</a:t>
            </a:r>
            <a:r>
              <a:rPr lang="en-US" sz="2400" dirty="0" smtClean="0">
                <a:solidFill>
                  <a:prstClr val="black"/>
                </a:solidFill>
              </a:rPr>
              <a:t>. </a:t>
            </a:r>
          </a:p>
          <a:p>
            <a:r>
              <a:rPr lang="en-US" sz="2400" dirty="0" smtClean="0">
                <a:solidFill>
                  <a:prstClr val="black"/>
                </a:solidFill>
              </a:rPr>
              <a:t>A </a:t>
            </a:r>
            <a:r>
              <a:rPr lang="en-US" sz="2400" dirty="0">
                <a:solidFill>
                  <a:prstClr val="black"/>
                </a:solidFill>
              </a:rPr>
              <a:t>stone may be quite suitable for use in building construction on first two considerations, but still it may not find use for the simple reason that it is uneconomical</a:t>
            </a:r>
            <a:r>
              <a:rPr lang="en-US" sz="2400" dirty="0" smtClean="0">
                <a:solidFill>
                  <a:prstClr val="black"/>
                </a:solidFill>
              </a:rPr>
              <a:t>. </a:t>
            </a:r>
          </a:p>
          <a:p>
            <a:r>
              <a:rPr lang="en-US" sz="2400" dirty="0" smtClean="0">
                <a:solidFill>
                  <a:prstClr val="black"/>
                </a:solidFill>
              </a:rPr>
              <a:t>Cost </a:t>
            </a:r>
            <a:r>
              <a:rPr lang="en-US" sz="2400" dirty="0">
                <a:solidFill>
                  <a:prstClr val="black"/>
                </a:solidFill>
              </a:rPr>
              <a:t>of a building stone depends upon its availability, accessibility and workability. </a:t>
            </a:r>
            <a:endParaRPr lang="en-US" sz="2400" dirty="0" smtClean="0">
              <a:solidFill>
                <a:prstClr val="black"/>
              </a:solidFill>
            </a:endParaRPr>
          </a:p>
          <a:p>
            <a:r>
              <a:rPr lang="en-US" sz="2400" dirty="0" smtClean="0">
                <a:solidFill>
                  <a:prstClr val="black"/>
                </a:solidFill>
              </a:rPr>
              <a:t>Good </a:t>
            </a:r>
            <a:r>
              <a:rPr lang="en-US" sz="2400" dirty="0">
                <a:solidFill>
                  <a:prstClr val="black"/>
                </a:solidFill>
              </a:rPr>
              <a:t>quality building stones are not available elsewhere. Their transport from one place to another might be a very costly affair</a:t>
            </a:r>
            <a:r>
              <a:rPr lang="en-US" sz="2400" dirty="0" smtClean="0">
                <a:solidFill>
                  <a:prstClr val="black"/>
                </a:solidFill>
              </a:rPr>
              <a:t>. </a:t>
            </a:r>
          </a:p>
          <a:p>
            <a:r>
              <a:rPr lang="en-US" sz="2400" dirty="0" smtClean="0">
                <a:solidFill>
                  <a:prstClr val="black"/>
                </a:solidFill>
              </a:rPr>
              <a:t>The </a:t>
            </a:r>
            <a:r>
              <a:rPr lang="en-US" sz="2400" dirty="0">
                <a:solidFill>
                  <a:prstClr val="black"/>
                </a:solidFill>
              </a:rPr>
              <a:t>workability of a stone is understood the ease in effort and economy with which it can be extracted from its place of occurrence </a:t>
            </a:r>
            <a:r>
              <a:rPr lang="en-US" sz="2400" dirty="0" smtClean="0">
                <a:solidFill>
                  <a:prstClr val="black"/>
                </a:solidFill>
              </a:rPr>
              <a:t>and </a:t>
            </a:r>
            <a:r>
              <a:rPr lang="en-US" sz="2400" dirty="0">
                <a:solidFill>
                  <a:prstClr val="black"/>
                </a:solidFill>
              </a:rPr>
              <a:t>dressed to the desired dimensions and shapes. Harder and stronger rocks become </a:t>
            </a:r>
            <a:r>
              <a:rPr lang="en-US" sz="2400" dirty="0" smtClean="0">
                <a:solidFill>
                  <a:prstClr val="black"/>
                </a:solidFill>
              </a:rPr>
              <a:t>costlier on </a:t>
            </a:r>
            <a:r>
              <a:rPr lang="en-US" sz="2400" dirty="0">
                <a:solidFill>
                  <a:prstClr val="black"/>
                </a:solidFill>
              </a:rPr>
              <a:t>these accounts</a:t>
            </a:r>
          </a:p>
        </p:txBody>
      </p:sp>
    </p:spTree>
    <p:extLst>
      <p:ext uri="{BB962C8B-B14F-4D97-AF65-F5344CB8AC3E}">
        <p14:creationId xmlns:p14="http://schemas.microsoft.com/office/powerpoint/2010/main" val="61005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6984776" cy="4893647"/>
          </a:xfrm>
          <a:prstGeom prst="rect">
            <a:avLst/>
          </a:prstGeom>
        </p:spPr>
        <p:txBody>
          <a:bodyPr wrap="square">
            <a:spAutoFit/>
          </a:bodyPr>
          <a:lstStyle/>
          <a:p>
            <a:r>
              <a:rPr lang="en-US" sz="2400" dirty="0">
                <a:solidFill>
                  <a:prstClr val="black"/>
                </a:solidFill>
              </a:rPr>
              <a:t>2 </a:t>
            </a:r>
            <a:r>
              <a:rPr lang="en-US" sz="2400" dirty="0">
                <a:solidFill>
                  <a:srgbClr val="FF0000"/>
                </a:solidFill>
              </a:rPr>
              <a:t>Color</a:t>
            </a:r>
            <a:r>
              <a:rPr lang="en-US" sz="2400" dirty="0">
                <a:solidFill>
                  <a:prstClr val="black"/>
                </a:solidFill>
              </a:rPr>
              <a:t>: Color is the property of appears and gets involved only where the stone is used in construction exposed to public view</a:t>
            </a:r>
            <a:r>
              <a:rPr lang="en-US" sz="2400" dirty="0" smtClean="0">
                <a:solidFill>
                  <a:prstClr val="black"/>
                </a:solidFill>
              </a:rPr>
              <a:t>.</a:t>
            </a:r>
          </a:p>
          <a:p>
            <a:r>
              <a:rPr lang="en-US" sz="2400" dirty="0" smtClean="0">
                <a:solidFill>
                  <a:prstClr val="black"/>
                </a:solidFill>
              </a:rPr>
              <a:t>For </a:t>
            </a:r>
            <a:r>
              <a:rPr lang="en-US" sz="2400" dirty="0">
                <a:solidFill>
                  <a:prstClr val="black"/>
                </a:solidFill>
              </a:rPr>
              <a:t>stones to be used in foundations is dams or in situations where they are ultimately to be given covering, color of a rock has no relevance in its selection. </a:t>
            </a:r>
            <a:endParaRPr lang="en-US" sz="2400" dirty="0" smtClean="0">
              <a:solidFill>
                <a:prstClr val="black"/>
              </a:solidFill>
            </a:endParaRPr>
          </a:p>
          <a:p>
            <a:r>
              <a:rPr lang="en-US" sz="2400" dirty="0" smtClean="0">
                <a:solidFill>
                  <a:prstClr val="black"/>
                </a:solidFill>
              </a:rPr>
              <a:t>In </a:t>
            </a:r>
            <a:r>
              <a:rPr lang="en-US" sz="2400" dirty="0">
                <a:solidFill>
                  <a:prstClr val="black"/>
                </a:solidFill>
              </a:rPr>
              <a:t>the case of residential or official building, it becomes a property of major importance. The color of a rock is a geological character depending upon the type of rock and more precisely upon the composition of rock. </a:t>
            </a:r>
            <a:r>
              <a:rPr lang="en-US" sz="2400" dirty="0" err="1">
                <a:solidFill>
                  <a:prstClr val="black"/>
                </a:solidFill>
              </a:rPr>
              <a:t>Eg</a:t>
            </a:r>
            <a:r>
              <a:rPr lang="en-US" sz="2400" dirty="0">
                <a:solidFill>
                  <a:prstClr val="black"/>
                </a:solidFill>
              </a:rPr>
              <a:t>. Granites are light </a:t>
            </a:r>
            <a:r>
              <a:rPr lang="en-US" sz="2400" dirty="0" err="1">
                <a:solidFill>
                  <a:prstClr val="black"/>
                </a:solidFill>
              </a:rPr>
              <a:t>coloured</a:t>
            </a:r>
            <a:r>
              <a:rPr lang="en-US" sz="2400" dirty="0">
                <a:solidFill>
                  <a:prstClr val="black"/>
                </a:solidFill>
              </a:rPr>
              <a:t>, Basalt are dark, and Sandstone are lighter shades. </a:t>
            </a:r>
          </a:p>
        </p:txBody>
      </p:sp>
    </p:spTree>
    <p:extLst>
      <p:ext uri="{BB962C8B-B14F-4D97-AF65-F5344CB8AC3E}">
        <p14:creationId xmlns:p14="http://schemas.microsoft.com/office/powerpoint/2010/main" val="719680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4"/>
            <a:ext cx="7632848" cy="4524315"/>
          </a:xfrm>
          <a:prstGeom prst="rect">
            <a:avLst/>
          </a:prstGeom>
        </p:spPr>
        <p:txBody>
          <a:bodyPr wrap="square">
            <a:spAutoFit/>
          </a:bodyPr>
          <a:lstStyle/>
          <a:p>
            <a:r>
              <a:rPr lang="en-US" sz="2400" dirty="0">
                <a:solidFill>
                  <a:prstClr val="black"/>
                </a:solidFill>
              </a:rPr>
              <a:t>Modulus properties or Flexible strength or Elastic properties of rocks </a:t>
            </a:r>
            <a:endParaRPr lang="en-US" sz="2400" dirty="0" smtClean="0">
              <a:solidFill>
                <a:prstClr val="black"/>
              </a:solidFill>
            </a:endParaRPr>
          </a:p>
          <a:p>
            <a:r>
              <a:rPr lang="en-US" sz="2400" dirty="0" smtClean="0">
                <a:solidFill>
                  <a:prstClr val="black"/>
                </a:solidFill>
              </a:rPr>
              <a:t>The </a:t>
            </a:r>
            <a:r>
              <a:rPr lang="en-US" sz="2400" dirty="0">
                <a:solidFill>
                  <a:prstClr val="black"/>
                </a:solidFill>
              </a:rPr>
              <a:t>elasticity of rocks indicates their deformation under loads. </a:t>
            </a:r>
            <a:endParaRPr lang="en-US" sz="2400" dirty="0" smtClean="0">
              <a:solidFill>
                <a:prstClr val="black"/>
              </a:solidFill>
            </a:endParaRPr>
          </a:p>
          <a:p>
            <a:r>
              <a:rPr lang="en-US" sz="2400" dirty="0" smtClean="0">
                <a:solidFill>
                  <a:prstClr val="black"/>
                </a:solidFill>
              </a:rPr>
              <a:t>The </a:t>
            </a:r>
            <a:r>
              <a:rPr lang="en-US" sz="2400" dirty="0">
                <a:solidFill>
                  <a:prstClr val="black"/>
                </a:solidFill>
              </a:rPr>
              <a:t>deformation is recovered when loads are removed</a:t>
            </a:r>
            <a:r>
              <a:rPr lang="en-US" sz="2400" dirty="0">
                <a:solidFill>
                  <a:srgbClr val="FF0000"/>
                </a:solidFill>
              </a:rPr>
              <a:t>. It is determined in accordance with Hook’s law which states that in elastic substances stress is directly proportional to strain</a:t>
            </a:r>
            <a:r>
              <a:rPr lang="en-US" sz="2400" dirty="0" smtClean="0">
                <a:solidFill>
                  <a:prstClr val="black"/>
                </a:solidFill>
              </a:rPr>
              <a:t>.</a:t>
            </a:r>
          </a:p>
          <a:p>
            <a:r>
              <a:rPr lang="en-US" sz="2400" dirty="0" smtClean="0">
                <a:solidFill>
                  <a:prstClr val="black"/>
                </a:solidFill>
              </a:rPr>
              <a:t> </a:t>
            </a:r>
            <a:endParaRPr lang="en-US" sz="2400" dirty="0" smtClean="0">
              <a:solidFill>
                <a:prstClr val="black"/>
              </a:solidFill>
            </a:endParaRPr>
          </a:p>
          <a:p>
            <a:r>
              <a:rPr lang="en-US" sz="2400" dirty="0" smtClean="0">
                <a:solidFill>
                  <a:prstClr val="black"/>
                </a:solidFill>
              </a:rPr>
              <a:t>It </a:t>
            </a:r>
            <a:r>
              <a:rPr lang="en-US" sz="2400" dirty="0">
                <a:solidFill>
                  <a:prstClr val="black"/>
                </a:solidFill>
              </a:rPr>
              <a:t>is expressed by the relationship </a:t>
            </a:r>
            <a:r>
              <a:rPr lang="en-US" sz="2400" dirty="0" smtClean="0">
                <a:solidFill>
                  <a:prstClr val="black"/>
                </a:solidFill>
              </a:rPr>
              <a:t>Q/E=E</a:t>
            </a:r>
          </a:p>
          <a:p>
            <a:endParaRPr lang="en-US" sz="2400" dirty="0" smtClean="0">
              <a:solidFill>
                <a:prstClr val="black"/>
              </a:solidFill>
            </a:endParaRPr>
          </a:p>
          <a:p>
            <a:r>
              <a:rPr lang="en-US" sz="2400" dirty="0" smtClean="0">
                <a:solidFill>
                  <a:prstClr val="black"/>
                </a:solidFill>
              </a:rPr>
              <a:t> </a:t>
            </a:r>
            <a:r>
              <a:rPr lang="en-US" sz="2400" dirty="0">
                <a:solidFill>
                  <a:prstClr val="black"/>
                </a:solidFill>
              </a:rPr>
              <a:t>Where Q= stress, E= Strain, E= Modulus of elasticity, It is also termed as young’s modulus</a:t>
            </a:r>
          </a:p>
        </p:txBody>
      </p:sp>
    </p:spTree>
    <p:extLst>
      <p:ext uri="{BB962C8B-B14F-4D97-AF65-F5344CB8AC3E}">
        <p14:creationId xmlns:p14="http://schemas.microsoft.com/office/powerpoint/2010/main" val="185677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88640"/>
            <a:ext cx="7746084" cy="6001643"/>
          </a:xfrm>
          <a:prstGeom prst="rect">
            <a:avLst/>
          </a:prstGeom>
        </p:spPr>
        <p:txBody>
          <a:bodyPr wrap="square">
            <a:spAutoFit/>
          </a:bodyPr>
          <a:lstStyle/>
          <a:p>
            <a:pPr fontAlgn="base"/>
            <a:r>
              <a:rPr lang="en-IN" sz="2400" b="1" dirty="0">
                <a:solidFill>
                  <a:prstClr val="black"/>
                </a:solidFill>
              </a:rPr>
              <a:t>Mechanical properties</a:t>
            </a:r>
          </a:p>
          <a:p>
            <a:pPr fontAlgn="base"/>
            <a:r>
              <a:rPr lang="en-IN" sz="2400" b="1" dirty="0">
                <a:solidFill>
                  <a:prstClr val="black"/>
                </a:solidFill>
                <a:hlinkClick r:id="rId2"/>
              </a:rPr>
              <a:t>Stress</a:t>
            </a:r>
            <a:r>
              <a:rPr lang="en-IN" sz="2400" b="1" dirty="0" smtClean="0">
                <a:solidFill>
                  <a:prstClr val="black"/>
                </a:solidFill>
              </a:rPr>
              <a:t> and strain</a:t>
            </a:r>
          </a:p>
          <a:p>
            <a:pPr fontAlgn="base"/>
            <a:r>
              <a:rPr lang="en-IN" sz="2400" dirty="0" smtClean="0">
                <a:solidFill>
                  <a:prstClr val="black"/>
                </a:solidFill>
              </a:rPr>
              <a:t>When a stress σ (force per unit area) is applied to a material such as rock, the material experiences a change in dimension, volume, or shape. This change, or </a:t>
            </a:r>
            <a:r>
              <a:rPr lang="en-IN" sz="2400" u="sng" dirty="0">
                <a:solidFill>
                  <a:prstClr val="black"/>
                </a:solidFill>
                <a:hlinkClick r:id="rId3"/>
              </a:rPr>
              <a:t>deformation</a:t>
            </a:r>
            <a:r>
              <a:rPr lang="en-IN" sz="2400" dirty="0" smtClean="0">
                <a:solidFill>
                  <a:prstClr val="black"/>
                </a:solidFill>
              </a:rPr>
              <a:t>, is called </a:t>
            </a:r>
            <a:r>
              <a:rPr lang="en-IN" sz="2400" u="sng" dirty="0">
                <a:solidFill>
                  <a:prstClr val="black"/>
                </a:solidFill>
                <a:hlinkClick r:id="rId4"/>
              </a:rPr>
              <a:t>strain</a:t>
            </a:r>
            <a:r>
              <a:rPr lang="en-IN" sz="2400" dirty="0" smtClean="0">
                <a:solidFill>
                  <a:prstClr val="black"/>
                </a:solidFill>
              </a:rPr>
              <a:t>(ε). Stresses can be axial—</a:t>
            </a:r>
            <a:r>
              <a:rPr lang="en-IN" sz="2400" i="1" dirty="0" smtClean="0">
                <a:solidFill>
                  <a:prstClr val="black"/>
                </a:solidFill>
              </a:rPr>
              <a:t>e.g.,</a:t>
            </a:r>
            <a:r>
              <a:rPr lang="en-IN" sz="2400" dirty="0" smtClean="0">
                <a:solidFill>
                  <a:prstClr val="black"/>
                </a:solidFill>
              </a:rPr>
              <a:t> directional tension or simple compression—or </a:t>
            </a:r>
            <a:r>
              <a:rPr lang="en-IN" sz="2400" u="sng" dirty="0">
                <a:solidFill>
                  <a:prstClr val="black"/>
                </a:solidFill>
                <a:hlinkClick r:id="rId5"/>
              </a:rPr>
              <a:t>shear</a:t>
            </a:r>
            <a:r>
              <a:rPr lang="en-IN" sz="2400" dirty="0" smtClean="0">
                <a:solidFill>
                  <a:prstClr val="black"/>
                </a:solidFill>
              </a:rPr>
              <a:t> (tangential), or all-sided (</a:t>
            </a:r>
            <a:r>
              <a:rPr lang="en-IN" sz="2400" i="1" dirty="0" err="1" smtClean="0">
                <a:solidFill>
                  <a:prstClr val="black"/>
                </a:solidFill>
              </a:rPr>
              <a:t>e.g.,</a:t>
            </a:r>
            <a:r>
              <a:rPr lang="en-IN" sz="2400" dirty="0" err="1" smtClean="0">
                <a:solidFill>
                  <a:prstClr val="black"/>
                </a:solidFill>
              </a:rPr>
              <a:t>hydrostatic</a:t>
            </a:r>
            <a:r>
              <a:rPr lang="en-IN" sz="2400" dirty="0" smtClean="0">
                <a:solidFill>
                  <a:prstClr val="black"/>
                </a:solidFill>
              </a:rPr>
              <a:t> compression). </a:t>
            </a:r>
          </a:p>
          <a:p>
            <a:pPr fontAlgn="base"/>
            <a:r>
              <a:rPr lang="en-IN" sz="2400" dirty="0" smtClean="0">
                <a:solidFill>
                  <a:prstClr val="black"/>
                </a:solidFill>
              </a:rPr>
              <a:t>The terms stress and pressure are sometimes used interchangeably, but often stress refers to directional stress or </a:t>
            </a:r>
            <a:r>
              <a:rPr lang="en-IN" sz="2400" u="sng" dirty="0">
                <a:solidFill>
                  <a:prstClr val="black"/>
                </a:solidFill>
                <a:hlinkClick r:id="rId5"/>
              </a:rPr>
              <a:t>shear stress</a:t>
            </a:r>
            <a:r>
              <a:rPr lang="en-IN" sz="2400" dirty="0" smtClean="0">
                <a:solidFill>
                  <a:prstClr val="black"/>
                </a:solidFill>
              </a:rPr>
              <a:t> and pressure (</a:t>
            </a:r>
            <a:r>
              <a:rPr lang="en-IN" sz="2400" i="1" dirty="0" smtClean="0">
                <a:solidFill>
                  <a:prstClr val="black"/>
                </a:solidFill>
              </a:rPr>
              <a:t>P</a:t>
            </a:r>
            <a:r>
              <a:rPr lang="en-IN" sz="2400" dirty="0" smtClean="0">
                <a:solidFill>
                  <a:prstClr val="black"/>
                </a:solidFill>
              </a:rPr>
              <a:t>) refers to hydrostatic compression. </a:t>
            </a:r>
          </a:p>
          <a:p>
            <a:pPr fontAlgn="base"/>
            <a:r>
              <a:rPr lang="en-IN" sz="2400" dirty="0" smtClean="0">
                <a:solidFill>
                  <a:prstClr val="black"/>
                </a:solidFill>
              </a:rPr>
              <a:t>For small stresses, the strain is elastic (recoverable when the stress is removed and linearly proportional to the applied stress). For larger stresses and other conditions, the strain can be inelastic, or permanent.</a:t>
            </a:r>
            <a:endParaRPr lang="en-IN" sz="2400" dirty="0">
              <a:solidFill>
                <a:prstClr val="black"/>
              </a:solidFill>
            </a:endParaRPr>
          </a:p>
        </p:txBody>
      </p:sp>
    </p:spTree>
    <p:extLst>
      <p:ext uri="{BB962C8B-B14F-4D97-AF65-F5344CB8AC3E}">
        <p14:creationId xmlns:p14="http://schemas.microsoft.com/office/powerpoint/2010/main" val="2394768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571480"/>
            <a:ext cx="6858048" cy="4154984"/>
          </a:xfrm>
          <a:prstGeom prst="rect">
            <a:avLst/>
          </a:prstGeom>
        </p:spPr>
        <p:txBody>
          <a:bodyPr wrap="square">
            <a:spAutoFit/>
          </a:bodyPr>
          <a:lstStyle/>
          <a:p>
            <a:pPr fontAlgn="base"/>
            <a:r>
              <a:rPr lang="en-IN" sz="2400" b="1" dirty="0">
                <a:solidFill>
                  <a:prstClr val="black"/>
                </a:solidFill>
              </a:rPr>
              <a:t>Elastic constants</a:t>
            </a:r>
          </a:p>
          <a:p>
            <a:pPr fontAlgn="base"/>
            <a:r>
              <a:rPr lang="en-IN" sz="2400" dirty="0">
                <a:solidFill>
                  <a:prstClr val="black"/>
                </a:solidFill>
              </a:rPr>
              <a:t>In </a:t>
            </a:r>
            <a:r>
              <a:rPr lang="en-IN" sz="2400" u="sng" dirty="0">
                <a:solidFill>
                  <a:prstClr val="black"/>
                </a:solidFill>
                <a:hlinkClick r:id="rId2"/>
              </a:rPr>
              <a:t>elastic deformation</a:t>
            </a:r>
            <a:r>
              <a:rPr lang="en-IN" sz="2400" dirty="0">
                <a:solidFill>
                  <a:prstClr val="black"/>
                </a:solidFill>
              </a:rPr>
              <a:t>, there are various constants that relate the magnitude of the strain response to the applied stress. These elastic constants include the following</a:t>
            </a:r>
            <a:r>
              <a:rPr lang="en-IN" sz="2400" dirty="0" smtClean="0">
                <a:solidFill>
                  <a:prstClr val="black"/>
                </a:solidFill>
              </a:rPr>
              <a:t>:</a:t>
            </a:r>
          </a:p>
          <a:p>
            <a:pPr fontAlgn="base"/>
            <a:endParaRPr lang="en-IN" sz="2400" dirty="0">
              <a:solidFill>
                <a:prstClr val="black"/>
              </a:solidFill>
            </a:endParaRPr>
          </a:p>
          <a:p>
            <a:pPr fontAlgn="base"/>
            <a:r>
              <a:rPr lang="en-IN" sz="2400" dirty="0">
                <a:solidFill>
                  <a:prstClr val="black"/>
                </a:solidFill>
              </a:rPr>
              <a:t>(1) </a:t>
            </a:r>
            <a:r>
              <a:rPr lang="en-IN" sz="2400" u="sng" dirty="0">
                <a:solidFill>
                  <a:prstClr val="black"/>
                </a:solidFill>
                <a:hlinkClick r:id="rId3"/>
              </a:rPr>
              <a:t>Young’s modulus</a:t>
            </a:r>
            <a:r>
              <a:rPr lang="en-IN" sz="2400" dirty="0">
                <a:solidFill>
                  <a:prstClr val="black"/>
                </a:solidFill>
              </a:rPr>
              <a:t> (</a:t>
            </a:r>
            <a:r>
              <a:rPr lang="en-IN" sz="2400" i="1" dirty="0">
                <a:solidFill>
                  <a:prstClr val="black"/>
                </a:solidFill>
              </a:rPr>
              <a:t>E</a:t>
            </a:r>
            <a:r>
              <a:rPr lang="en-IN" sz="2400" dirty="0">
                <a:solidFill>
                  <a:prstClr val="black"/>
                </a:solidFill>
              </a:rPr>
              <a:t>) is the ratio of the applied stress to the fractional extension (or shortening) of the sample length parallel to the tension (or compression). The strain is the linear change in dimension divided by the original length.</a:t>
            </a:r>
          </a:p>
        </p:txBody>
      </p:sp>
    </p:spTree>
    <p:extLst>
      <p:ext uri="{BB962C8B-B14F-4D97-AF65-F5344CB8AC3E}">
        <p14:creationId xmlns:p14="http://schemas.microsoft.com/office/powerpoint/2010/main" val="1823984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782875" y="571480"/>
            <a:ext cx="7289587" cy="549734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500042"/>
            <a:ext cx="6884268" cy="5632311"/>
          </a:xfrm>
          <a:prstGeom prst="rect">
            <a:avLst/>
          </a:prstGeom>
        </p:spPr>
        <p:txBody>
          <a:bodyPr wrap="square">
            <a:spAutoFit/>
          </a:bodyPr>
          <a:lstStyle/>
          <a:p>
            <a:pPr fontAlgn="base"/>
            <a:r>
              <a:rPr lang="en-IN" sz="2400" dirty="0">
                <a:solidFill>
                  <a:prstClr val="black"/>
                </a:solidFill>
              </a:rPr>
              <a:t>(2) </a:t>
            </a:r>
            <a:r>
              <a:rPr lang="en-IN" sz="2400" u="sng" dirty="0">
                <a:solidFill>
                  <a:prstClr val="black"/>
                </a:solidFill>
                <a:hlinkClick r:id="rId2"/>
              </a:rPr>
              <a:t>Shear modulus</a:t>
            </a:r>
            <a:r>
              <a:rPr lang="en-IN" sz="2400" dirty="0">
                <a:solidFill>
                  <a:prstClr val="black"/>
                </a:solidFill>
              </a:rPr>
              <a:t> (μ) is the ratio of the applied stress to the distortion (rotation) of a plane originally perpendicular to the applied shear stress; it is also termed the modulus of rigidity</a:t>
            </a:r>
            <a:r>
              <a:rPr lang="en-IN" sz="2400" dirty="0" smtClean="0">
                <a:solidFill>
                  <a:prstClr val="black"/>
                </a:solidFill>
              </a:rPr>
              <a:t>.</a:t>
            </a:r>
          </a:p>
          <a:p>
            <a:pPr fontAlgn="base"/>
            <a:endParaRPr lang="en-IN" sz="2400" dirty="0">
              <a:solidFill>
                <a:prstClr val="black"/>
              </a:solidFill>
            </a:endParaRPr>
          </a:p>
          <a:p>
            <a:pPr fontAlgn="base"/>
            <a:r>
              <a:rPr lang="en-IN" sz="2400" dirty="0">
                <a:solidFill>
                  <a:prstClr val="black"/>
                </a:solidFill>
              </a:rPr>
              <a:t>(3) </a:t>
            </a:r>
            <a:r>
              <a:rPr lang="en-IN" sz="2400" u="sng" dirty="0">
                <a:solidFill>
                  <a:prstClr val="black"/>
                </a:solidFill>
                <a:hlinkClick r:id="rId3"/>
              </a:rPr>
              <a:t>Bulk modulus</a:t>
            </a:r>
            <a:r>
              <a:rPr lang="en-IN" sz="2400" dirty="0">
                <a:solidFill>
                  <a:prstClr val="black"/>
                </a:solidFill>
              </a:rPr>
              <a:t> (</a:t>
            </a:r>
            <a:r>
              <a:rPr lang="en-IN" sz="2400" i="1" dirty="0">
                <a:solidFill>
                  <a:prstClr val="black"/>
                </a:solidFill>
              </a:rPr>
              <a:t>k</a:t>
            </a:r>
            <a:r>
              <a:rPr lang="en-IN" sz="2400" dirty="0">
                <a:solidFill>
                  <a:prstClr val="black"/>
                </a:solidFill>
              </a:rPr>
              <a:t>) is the ratio of the confining pressure to the fractional reduction of volume in response to the applied hydrostatic pressure. The volume strain is the change in volume of the sample divided by the original volume. Bulk modulus is also termed the modulus of incompressibility</a:t>
            </a:r>
            <a:r>
              <a:rPr lang="en-IN" sz="2400" dirty="0" smtClean="0">
                <a:solidFill>
                  <a:prstClr val="black"/>
                </a:solidFill>
              </a:rPr>
              <a:t>.</a:t>
            </a:r>
          </a:p>
          <a:p>
            <a:pPr fontAlgn="base"/>
            <a:endParaRPr lang="en-IN" sz="2400" dirty="0">
              <a:solidFill>
                <a:prstClr val="black"/>
              </a:solidFill>
            </a:endParaRPr>
          </a:p>
          <a:p>
            <a:pPr fontAlgn="base"/>
            <a:r>
              <a:rPr lang="en-IN" sz="2400" dirty="0">
                <a:solidFill>
                  <a:prstClr val="black"/>
                </a:solidFill>
              </a:rPr>
              <a:t>(4) </a:t>
            </a:r>
            <a:r>
              <a:rPr lang="en-IN" sz="2400" u="sng" dirty="0">
                <a:solidFill>
                  <a:prstClr val="black"/>
                </a:solidFill>
                <a:hlinkClick r:id="rId4"/>
              </a:rPr>
              <a:t>Poisson’s ratio</a:t>
            </a:r>
            <a:r>
              <a:rPr lang="en-IN" sz="2400" dirty="0">
                <a:solidFill>
                  <a:prstClr val="black"/>
                </a:solidFill>
              </a:rPr>
              <a:t> (</a:t>
            </a:r>
            <a:r>
              <a:rPr lang="en-IN" sz="2400" dirty="0" err="1">
                <a:solidFill>
                  <a:prstClr val="black"/>
                </a:solidFill>
              </a:rPr>
              <a:t>σ</a:t>
            </a:r>
            <a:r>
              <a:rPr lang="en-IN" sz="2400" i="1" baseline="-25000" dirty="0" err="1">
                <a:solidFill>
                  <a:prstClr val="black"/>
                </a:solidFill>
              </a:rPr>
              <a:t>p</a:t>
            </a:r>
            <a:r>
              <a:rPr lang="en-IN" sz="2400" dirty="0">
                <a:solidFill>
                  <a:prstClr val="black"/>
                </a:solidFill>
              </a:rPr>
              <a:t>) is the ratio of lateral strain (perpendicular to an applied stress) to the longitudinal strain (parallel to applied stress).</a:t>
            </a:r>
          </a:p>
        </p:txBody>
      </p:sp>
    </p:spTree>
    <p:extLst>
      <p:ext uri="{BB962C8B-B14F-4D97-AF65-F5344CB8AC3E}">
        <p14:creationId xmlns:p14="http://schemas.microsoft.com/office/powerpoint/2010/main" val="3463695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2051720" y="1104439"/>
            <a:ext cx="3672408" cy="3777937"/>
          </a:xfrm>
          <a:prstGeom prst="rect">
            <a:avLst/>
          </a:prstGeom>
          <a:noFill/>
          <a:ln w="9525">
            <a:noFill/>
            <a:miter lim="800000"/>
            <a:headEnd/>
            <a:tailEnd/>
          </a:ln>
          <a:effectLst/>
        </p:spPr>
      </p:pic>
      <p:sp>
        <p:nvSpPr>
          <p:cNvPr id="3" name="Rectangle 2"/>
          <p:cNvSpPr/>
          <p:nvPr/>
        </p:nvSpPr>
        <p:spPr>
          <a:xfrm>
            <a:off x="857224" y="285728"/>
            <a:ext cx="7143800" cy="646331"/>
          </a:xfrm>
          <a:prstGeom prst="rect">
            <a:avLst/>
          </a:prstGeom>
        </p:spPr>
        <p:txBody>
          <a:bodyPr wrap="square">
            <a:spAutoFit/>
          </a:bodyPr>
          <a:lstStyle/>
          <a:p>
            <a:r>
              <a:rPr lang="en-IN" dirty="0">
                <a:solidFill>
                  <a:prstClr val="black"/>
                </a:solidFill>
              </a:rPr>
              <a:t>For elastic and isotropic materials, the elastic constants are interrelated. For example,</a:t>
            </a:r>
          </a:p>
        </p:txBody>
      </p:sp>
      <p:sp>
        <p:nvSpPr>
          <p:cNvPr id="29699" name="Rectangle 3"/>
          <p:cNvSpPr>
            <a:spLocks noChangeArrowheads="1"/>
          </p:cNvSpPr>
          <p:nvPr/>
        </p:nvSpPr>
        <p:spPr bwMode="auto">
          <a:xfrm>
            <a:off x="417240" y="4787380"/>
            <a:ext cx="4826962" cy="5693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dirty="0" smtClean="0">
                <a:solidFill>
                  <a:srgbClr val="000000"/>
                </a:solidFill>
                <a:latin typeface="Montserrat"/>
                <a:cs typeface="Arial" pitchFamily="34" charset="0"/>
              </a:rPr>
              <a:t>The following are the common units of stress:</a:t>
            </a:r>
            <a:endParaRPr lang="en-US" sz="8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n-US" sz="1300" dirty="0" smtClean="0">
                <a:solidFill>
                  <a:srgbClr val="000000"/>
                </a:solidFill>
                <a:latin typeface="Montserrat"/>
                <a:cs typeface="Arial" pitchFamily="34" charset="0"/>
              </a:rPr>
              <a:t>  </a:t>
            </a:r>
            <a:endParaRPr lang="en-US" sz="4800" dirty="0" smtClean="0">
              <a:solidFill>
                <a:srgbClr val="000000"/>
              </a:solidFill>
              <a:latin typeface="Montserrat"/>
              <a:cs typeface="Arial" pitchFamily="34" charset="0"/>
            </a:endParaRPr>
          </a:p>
        </p:txBody>
      </p:sp>
      <p:pic>
        <p:nvPicPr>
          <p:cNvPr id="29700" name="Picture 4" descr="Minerals &amp; Rocks. The Nature of Rocks. Mechanical Properties. [List of various units of stress equal to one bar]"/>
          <p:cNvPicPr>
            <a:picLocks noChangeAspect="1" noChangeArrowheads="1"/>
          </p:cNvPicPr>
          <p:nvPr/>
        </p:nvPicPr>
        <p:blipFill>
          <a:blip r:embed="rId3"/>
          <a:srcRect/>
          <a:stretch>
            <a:fillRect/>
          </a:stretch>
        </p:blipFill>
        <p:spPr bwMode="auto">
          <a:xfrm>
            <a:off x="1259632" y="5157192"/>
            <a:ext cx="4929222" cy="1000132"/>
          </a:xfrm>
          <a:prstGeom prst="rect">
            <a:avLst/>
          </a:prstGeom>
          <a:noFill/>
        </p:spPr>
      </p:pic>
    </p:spTree>
    <p:extLst>
      <p:ext uri="{BB962C8B-B14F-4D97-AF65-F5344CB8AC3E}">
        <p14:creationId xmlns:p14="http://schemas.microsoft.com/office/powerpoint/2010/main" val="646047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190585"/>
            <a:ext cx="2093522" cy="369332"/>
          </a:xfrm>
          <a:prstGeom prst="rect">
            <a:avLst/>
          </a:prstGeom>
        </p:spPr>
        <p:txBody>
          <a:bodyPr wrap="none">
            <a:spAutoFit/>
          </a:bodyPr>
          <a:lstStyle/>
          <a:p>
            <a:r>
              <a:rPr lang="en-IN" b="1" dirty="0" smtClean="0">
                <a:solidFill>
                  <a:srgbClr val="FF0000"/>
                </a:solidFill>
              </a:rPr>
              <a:t>PHYSICAL PROPERY </a:t>
            </a:r>
            <a:endParaRPr lang="en-IN" b="1" dirty="0">
              <a:solidFill>
                <a:srgbClr val="FF0000"/>
              </a:solidFill>
            </a:endParaRPr>
          </a:p>
        </p:txBody>
      </p:sp>
      <p:sp>
        <p:nvSpPr>
          <p:cNvPr id="3" name="Rectangle 2"/>
          <p:cNvSpPr/>
          <p:nvPr/>
        </p:nvSpPr>
        <p:spPr>
          <a:xfrm>
            <a:off x="928662" y="585739"/>
            <a:ext cx="6715172" cy="400110"/>
          </a:xfrm>
          <a:prstGeom prst="rect">
            <a:avLst/>
          </a:prstGeom>
        </p:spPr>
        <p:txBody>
          <a:bodyPr wrap="square">
            <a:spAutoFit/>
          </a:bodyPr>
          <a:lstStyle/>
          <a:p>
            <a:r>
              <a:rPr lang="en-IN" sz="2000" dirty="0" smtClean="0">
                <a:solidFill>
                  <a:srgbClr val="FF0000"/>
                </a:solidFill>
              </a:rPr>
              <a:t>Density, unit weight, specific gravity and water content</a:t>
            </a:r>
            <a:endParaRPr lang="en-IN" sz="2000" dirty="0">
              <a:solidFill>
                <a:srgbClr val="FF0000"/>
              </a:solidFill>
            </a:endParaRPr>
          </a:p>
        </p:txBody>
      </p:sp>
      <p:sp>
        <p:nvSpPr>
          <p:cNvPr id="4" name="Rectangle 3"/>
          <p:cNvSpPr/>
          <p:nvPr/>
        </p:nvSpPr>
        <p:spPr>
          <a:xfrm>
            <a:off x="928662" y="985849"/>
            <a:ext cx="7858180" cy="3785652"/>
          </a:xfrm>
          <a:prstGeom prst="rect">
            <a:avLst/>
          </a:prstGeom>
        </p:spPr>
        <p:txBody>
          <a:bodyPr wrap="square">
            <a:spAutoFit/>
          </a:bodyPr>
          <a:lstStyle/>
          <a:p>
            <a:r>
              <a:rPr lang="en-IN" sz="2000" dirty="0" smtClean="0">
                <a:solidFill>
                  <a:srgbClr val="00B050"/>
                </a:solidFill>
              </a:rPr>
              <a:t>Density of the rock is the mass of rock per unit volume where as unit weight of the rock is the weight per unit volume</a:t>
            </a:r>
            <a:r>
              <a:rPr lang="en-IN" sz="2000" dirty="0" smtClean="0"/>
              <a:t>. </a:t>
            </a:r>
            <a:endParaRPr lang="en-IN" sz="2000" dirty="0" smtClean="0"/>
          </a:p>
          <a:p>
            <a:endParaRPr lang="en-IN" sz="2000" dirty="0" smtClean="0"/>
          </a:p>
          <a:p>
            <a:r>
              <a:rPr lang="en-IN" sz="2000" dirty="0" smtClean="0">
                <a:solidFill>
                  <a:srgbClr val="0070C0"/>
                </a:solidFill>
              </a:rPr>
              <a:t>Highly porous rocks and relatively poor arrangement of grains (less packing) usually have relatively less densities and vice versa</a:t>
            </a:r>
            <a:r>
              <a:rPr lang="en-IN" sz="2000" dirty="0" smtClean="0">
                <a:solidFill>
                  <a:srgbClr val="0070C0"/>
                </a:solidFill>
              </a:rPr>
              <a:t>.</a:t>
            </a:r>
          </a:p>
          <a:p>
            <a:r>
              <a:rPr lang="en-IN" sz="2000" dirty="0" smtClean="0">
                <a:solidFill>
                  <a:srgbClr val="0070C0"/>
                </a:solidFill>
              </a:rPr>
              <a:t> </a:t>
            </a:r>
            <a:endParaRPr lang="en-IN" sz="2000" dirty="0" smtClean="0">
              <a:solidFill>
                <a:srgbClr val="0070C0"/>
              </a:solidFill>
            </a:endParaRPr>
          </a:p>
          <a:p>
            <a:r>
              <a:rPr lang="en-IN" sz="2000" dirty="0" smtClean="0"/>
              <a:t>The bulk unit weight considers the bulk (total) volume of rocks where as the solid unit weight considers volume excluding the pores, fissures. Obviously, for porous rocks the unit weight of solid would be relatively higher than the bulk unit weight as the value in the denominator is relatively lower due to exclusion of pores and micro fractures. </a:t>
            </a:r>
          </a:p>
          <a:p>
            <a:r>
              <a:rPr lang="en-IN" sz="2000" dirty="0" smtClean="0"/>
              <a:t>Bulk unit weight depends on the type of rock, its </a:t>
            </a:r>
            <a:endParaRPr lang="en-IN" sz="2000" dirty="0"/>
          </a:p>
        </p:txBody>
      </p:sp>
      <p:sp>
        <p:nvSpPr>
          <p:cNvPr id="5" name="Rectangle 4"/>
          <p:cNvSpPr/>
          <p:nvPr/>
        </p:nvSpPr>
        <p:spPr>
          <a:xfrm>
            <a:off x="901261" y="4789691"/>
            <a:ext cx="7072362" cy="1323439"/>
          </a:xfrm>
          <a:prstGeom prst="rect">
            <a:avLst/>
          </a:prstGeom>
        </p:spPr>
        <p:txBody>
          <a:bodyPr wrap="square">
            <a:spAutoFit/>
          </a:bodyPr>
          <a:lstStyle/>
          <a:p>
            <a:r>
              <a:rPr lang="en-IN" sz="2000" dirty="0" smtClean="0"/>
              <a:t>porosity and geological processes that take place in it.</a:t>
            </a:r>
          </a:p>
          <a:p>
            <a:r>
              <a:rPr lang="en-IN" sz="2000" dirty="0" smtClean="0"/>
              <a:t>Bulk unit weight of a rock may vary from region to region, some times in one location to another within the same geological formation. </a:t>
            </a:r>
            <a:endParaRPr lang="en-IN"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424873" y="1214422"/>
            <a:ext cx="8433407" cy="3067901"/>
          </a:xfrm>
          <a:prstGeom prst="rect">
            <a:avLst/>
          </a:prstGeom>
          <a:noFill/>
          <a:ln w="9525">
            <a:noFill/>
            <a:miter lim="800000"/>
            <a:headEnd/>
            <a:tailEnd/>
          </a:ln>
          <a:effectLst/>
        </p:spPr>
      </p:pic>
      <p:sp>
        <p:nvSpPr>
          <p:cNvPr id="3" name="Rectangle 2"/>
          <p:cNvSpPr/>
          <p:nvPr/>
        </p:nvSpPr>
        <p:spPr>
          <a:xfrm>
            <a:off x="1142976" y="4357694"/>
            <a:ext cx="6143668" cy="646331"/>
          </a:xfrm>
          <a:prstGeom prst="rect">
            <a:avLst/>
          </a:prstGeom>
        </p:spPr>
        <p:txBody>
          <a:bodyPr wrap="square">
            <a:spAutoFit/>
          </a:bodyPr>
          <a:lstStyle/>
          <a:p>
            <a:r>
              <a:rPr lang="en-IN" dirty="0" smtClean="0"/>
              <a:t>The water content of rock specimen can be calculated directly by dividing mass of pore water to mass of sample. </a:t>
            </a: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662" y="357166"/>
            <a:ext cx="7000924" cy="2308324"/>
          </a:xfrm>
          <a:prstGeom prst="rect">
            <a:avLst/>
          </a:prstGeom>
        </p:spPr>
        <p:txBody>
          <a:bodyPr wrap="square">
            <a:spAutoFit/>
          </a:bodyPr>
          <a:lstStyle/>
          <a:p>
            <a:r>
              <a:rPr lang="en-IN" sz="2400" dirty="0" smtClean="0"/>
              <a:t>Porosity</a:t>
            </a:r>
          </a:p>
          <a:p>
            <a:r>
              <a:rPr lang="en-IN" sz="2000" dirty="0" smtClean="0"/>
              <a:t> Rocks contain voids in the form of pores, joints (fissures) etc. The voids may be inter connected or separated from one another. If they are inter connected and pressure gradient exists – rock can conduct fluids or gases. Porosity is an intrinsic property and is the ratio of the volume of openings (voids) to the total volume of material.</a:t>
            </a:r>
            <a:endParaRPr lang="en-IN" sz="2000" dirty="0"/>
          </a:p>
        </p:txBody>
      </p:sp>
      <p:pic>
        <p:nvPicPr>
          <p:cNvPr id="8194" name="Picture 2"/>
          <p:cNvPicPr>
            <a:picLocks noChangeAspect="1" noChangeArrowheads="1"/>
          </p:cNvPicPr>
          <p:nvPr/>
        </p:nvPicPr>
        <p:blipFill>
          <a:blip r:embed="rId2"/>
          <a:srcRect/>
          <a:stretch>
            <a:fillRect/>
          </a:stretch>
        </p:blipFill>
        <p:spPr bwMode="auto">
          <a:xfrm>
            <a:off x="2285983" y="2714620"/>
            <a:ext cx="4982343" cy="1143008"/>
          </a:xfrm>
          <a:prstGeom prst="rect">
            <a:avLst/>
          </a:prstGeom>
          <a:noFill/>
          <a:ln w="9525">
            <a:noFill/>
            <a:miter lim="800000"/>
            <a:headEnd/>
            <a:tailEnd/>
          </a:ln>
          <a:effectLst/>
        </p:spPr>
      </p:pic>
      <p:sp>
        <p:nvSpPr>
          <p:cNvPr id="4" name="Rectangle 3"/>
          <p:cNvSpPr/>
          <p:nvPr/>
        </p:nvSpPr>
        <p:spPr>
          <a:xfrm>
            <a:off x="928662" y="4143380"/>
            <a:ext cx="6572296" cy="1631216"/>
          </a:xfrm>
          <a:prstGeom prst="rect">
            <a:avLst/>
          </a:prstGeom>
        </p:spPr>
        <p:txBody>
          <a:bodyPr wrap="square">
            <a:spAutoFit/>
          </a:bodyPr>
          <a:lstStyle/>
          <a:p>
            <a:r>
              <a:rPr lang="en-IN" sz="2000" dirty="0" smtClean="0"/>
              <a:t>Porosity represents the storage capacity of the geologic material. The primary porosity of a sediment or rock consists of the spaces between the grains that make up that material. The more tightly packed the grains are, the lower the porosity. </a:t>
            </a:r>
            <a:endParaRPr lang="en-IN"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214290"/>
            <a:ext cx="7386614" cy="5262979"/>
          </a:xfrm>
          <a:prstGeom prst="rect">
            <a:avLst/>
          </a:prstGeom>
        </p:spPr>
        <p:txBody>
          <a:bodyPr wrap="square">
            <a:spAutoFit/>
          </a:bodyPr>
          <a:lstStyle/>
          <a:p>
            <a:r>
              <a:rPr lang="en-IN" sz="2800" dirty="0" smtClean="0"/>
              <a:t>Usually igneous or metamorphic rocks will have very low porosity (0-2%) where as sedimentary rocks like sandstones will have very high porosity (</a:t>
            </a:r>
            <a:r>
              <a:rPr lang="en-IN" sz="2800" dirty="0" err="1" smtClean="0"/>
              <a:t>upto</a:t>
            </a:r>
            <a:r>
              <a:rPr lang="en-IN" sz="2800" dirty="0" smtClean="0"/>
              <a:t> 40%). </a:t>
            </a:r>
          </a:p>
          <a:p>
            <a:r>
              <a:rPr lang="en-IN" sz="2800" dirty="0" smtClean="0"/>
              <a:t>Many factors which affect porosity like, grain size distribution, grain shape and arrangement, degree of cementation of grains, applied pressure etc. </a:t>
            </a:r>
          </a:p>
          <a:p>
            <a:r>
              <a:rPr lang="en-IN" sz="2800" dirty="0" smtClean="0"/>
              <a:t>Porosity decreases with increase of pressure and therefore, deep seated deposit with large overlying pressure may tend to have relatively low porosity compare to surface deposition</a:t>
            </a:r>
            <a:r>
              <a:rPr lang="en-IN" sz="2400" dirty="0" smtClean="0"/>
              <a:t>s</a:t>
            </a:r>
            <a:endParaRPr lang="en-IN"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476672"/>
            <a:ext cx="7056784" cy="4524315"/>
          </a:xfrm>
          <a:prstGeom prst="rect">
            <a:avLst/>
          </a:prstGeom>
        </p:spPr>
        <p:txBody>
          <a:bodyPr wrap="square">
            <a:spAutoFit/>
          </a:bodyPr>
          <a:lstStyle/>
          <a:p>
            <a:r>
              <a:rPr lang="en-IN" sz="2400" dirty="0"/>
              <a:t>Rocks are commonly divided into three major classes according to the processes that resulted in their formation. </a:t>
            </a:r>
            <a:endParaRPr lang="en-IN" sz="2400" dirty="0" smtClean="0"/>
          </a:p>
          <a:p>
            <a:r>
              <a:rPr lang="en-IN" sz="2400" dirty="0" smtClean="0"/>
              <a:t>These </a:t>
            </a:r>
            <a:r>
              <a:rPr lang="en-IN" sz="2400" dirty="0"/>
              <a:t>classes are (1) igneous rocks, which have solidified from molten material called magma; </a:t>
            </a:r>
            <a:endParaRPr lang="en-IN" sz="2400" dirty="0" smtClean="0"/>
          </a:p>
          <a:p>
            <a:r>
              <a:rPr lang="en-IN" sz="2400" dirty="0" smtClean="0"/>
              <a:t>(</a:t>
            </a:r>
            <a:r>
              <a:rPr lang="en-IN" sz="2400" dirty="0"/>
              <a:t>2) sedimentary rocks, those consisting of fragments derived from </a:t>
            </a:r>
            <a:r>
              <a:rPr lang="en-IN" sz="2400" dirty="0" smtClean="0"/>
              <a:t>pre existing </a:t>
            </a:r>
            <a:r>
              <a:rPr lang="en-IN" sz="2400" dirty="0"/>
              <a:t>rocks or of materials precipitated from solutions; and </a:t>
            </a:r>
            <a:endParaRPr lang="en-IN" sz="2400" dirty="0" smtClean="0"/>
          </a:p>
          <a:p>
            <a:r>
              <a:rPr lang="en-IN" sz="2400" dirty="0" smtClean="0"/>
              <a:t>(</a:t>
            </a:r>
            <a:r>
              <a:rPr lang="en-IN" sz="2400" dirty="0"/>
              <a:t>3) metamorphic rocks, which have been derived from either igneous or sedimentary rocks under conditions that caused changes in mineralogical </a:t>
            </a:r>
            <a:r>
              <a:rPr lang="en-IN" sz="2400" dirty="0">
                <a:hlinkClick r:id="rId2"/>
              </a:rPr>
              <a:t>composition</a:t>
            </a:r>
            <a:r>
              <a:rPr lang="en-IN" sz="2400" dirty="0"/>
              <a:t>, texture, and internal structure. </a:t>
            </a:r>
            <a:endParaRPr lang="en-IN"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285728"/>
            <a:ext cx="6957416" cy="3046988"/>
          </a:xfrm>
          <a:prstGeom prst="rect">
            <a:avLst/>
          </a:prstGeom>
        </p:spPr>
        <p:txBody>
          <a:bodyPr wrap="square">
            <a:spAutoFit/>
          </a:bodyPr>
          <a:lstStyle/>
          <a:p>
            <a:pPr fontAlgn="base"/>
            <a:r>
              <a:rPr lang="en-IN" sz="2400" b="1" dirty="0"/>
              <a:t>Thermal properties</a:t>
            </a:r>
          </a:p>
          <a:p>
            <a:pPr fontAlgn="base"/>
            <a:r>
              <a:rPr lang="en-IN" sz="2400" dirty="0"/>
              <a:t>Heat </a:t>
            </a:r>
            <a:r>
              <a:rPr lang="en-IN" sz="2400" u="sng" dirty="0">
                <a:hlinkClick r:id="rId2"/>
              </a:rPr>
              <a:t>flow</a:t>
            </a:r>
            <a:r>
              <a:rPr lang="en-IN" sz="2400" dirty="0"/>
              <a:t> (or flux), </a:t>
            </a:r>
            <a:r>
              <a:rPr lang="en-IN" sz="2400" i="1" dirty="0"/>
              <a:t>q</a:t>
            </a:r>
            <a:r>
              <a:rPr lang="en-IN" sz="2400" dirty="0"/>
              <a:t>, in the Earth’s crust or in rock as a building material, is the product of the temperature gradient (change in temperature per unit distance) and the material’s thermal conductivity (</a:t>
            </a:r>
            <a:r>
              <a:rPr lang="en-IN" sz="2400" i="1" dirty="0"/>
              <a:t>k</a:t>
            </a:r>
            <a:r>
              <a:rPr lang="en-IN" sz="2400" dirty="0"/>
              <a:t>, the </a:t>
            </a:r>
            <a:r>
              <a:rPr lang="en-IN" sz="2400" u="sng" dirty="0">
                <a:hlinkClick r:id="rId2"/>
              </a:rPr>
              <a:t>heat flow</a:t>
            </a:r>
            <a:r>
              <a:rPr lang="en-IN" sz="2400" dirty="0"/>
              <a:t> across a surface per unit area per unit time when a temperature difference exists in unit length perpendicular to the surface). Thus,</a:t>
            </a:r>
          </a:p>
        </p:txBody>
      </p:sp>
      <p:pic>
        <p:nvPicPr>
          <p:cNvPr id="33794" name="Picture 2"/>
          <p:cNvPicPr>
            <a:picLocks noChangeAspect="1" noChangeArrowheads="1"/>
          </p:cNvPicPr>
          <p:nvPr/>
        </p:nvPicPr>
        <p:blipFill>
          <a:blip r:embed="rId3"/>
          <a:srcRect/>
          <a:stretch>
            <a:fillRect/>
          </a:stretch>
        </p:blipFill>
        <p:spPr bwMode="auto">
          <a:xfrm>
            <a:off x="2771800" y="3356992"/>
            <a:ext cx="2448272" cy="1224136"/>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214290"/>
            <a:ext cx="7531200" cy="2308324"/>
          </a:xfrm>
          <a:prstGeom prst="rect">
            <a:avLst/>
          </a:prstGeom>
        </p:spPr>
        <p:txBody>
          <a:bodyPr wrap="square">
            <a:spAutoFit/>
          </a:bodyPr>
          <a:lstStyle/>
          <a:p>
            <a:r>
              <a:rPr lang="en-IN" sz="2400" b="1" dirty="0"/>
              <a:t>Rock </a:t>
            </a:r>
            <a:r>
              <a:rPr lang="en-IN" sz="2400" b="1" dirty="0" smtClean="0"/>
              <a:t>mass properties</a:t>
            </a:r>
            <a:r>
              <a:rPr lang="en-IN" sz="2400" b="1" dirty="0"/>
              <a:t>: </a:t>
            </a:r>
            <a:r>
              <a:rPr lang="en-IN" sz="2400" b="1" dirty="0" smtClean="0"/>
              <a:t>structural discontinuities</a:t>
            </a:r>
            <a:endParaRPr lang="en-IN" sz="2400" b="1" dirty="0"/>
          </a:p>
          <a:p>
            <a:r>
              <a:rPr lang="en-IN" sz="2400" b="1" dirty="0"/>
              <a:t>(a) Discontinuities related to </a:t>
            </a:r>
            <a:r>
              <a:rPr lang="en-IN" sz="2400" b="1" dirty="0" smtClean="0"/>
              <a:t>plastic deformation</a:t>
            </a:r>
            <a:endParaRPr lang="en-IN" sz="2400" b="1" dirty="0"/>
          </a:p>
          <a:p>
            <a:r>
              <a:rPr lang="en-IN" sz="2400" dirty="0"/>
              <a:t>Apply standard geological mapping techniques to</a:t>
            </a:r>
          </a:p>
          <a:p>
            <a:r>
              <a:rPr lang="en-IN" sz="2400" dirty="0"/>
              <a:t>determine strike and dip of folded structures (e.g.,</a:t>
            </a:r>
          </a:p>
          <a:p>
            <a:r>
              <a:rPr lang="en-IN" sz="2400" dirty="0"/>
              <a:t>bedding) and strike and plunge of linear aspects (e.g.,</a:t>
            </a:r>
          </a:p>
          <a:p>
            <a:r>
              <a:rPr lang="en-IN" sz="2400" dirty="0"/>
              <a:t>fold axes).</a:t>
            </a:r>
          </a:p>
        </p:txBody>
      </p:sp>
      <p:sp>
        <p:nvSpPr>
          <p:cNvPr id="3" name="Rectangle 2"/>
          <p:cNvSpPr/>
          <p:nvPr/>
        </p:nvSpPr>
        <p:spPr>
          <a:xfrm>
            <a:off x="841950" y="2636912"/>
            <a:ext cx="7402458" cy="1569660"/>
          </a:xfrm>
          <a:prstGeom prst="rect">
            <a:avLst/>
          </a:prstGeom>
        </p:spPr>
        <p:txBody>
          <a:bodyPr wrap="square">
            <a:spAutoFit/>
          </a:bodyPr>
          <a:lstStyle/>
          <a:p>
            <a:r>
              <a:rPr lang="en-IN" sz="2400" b="1" dirty="0"/>
              <a:t>(1) Folded structures</a:t>
            </a:r>
          </a:p>
          <a:p>
            <a:r>
              <a:rPr lang="en-IN" sz="2400" dirty="0"/>
              <a:t>A fold is a curve or bend of a planar structure such as</a:t>
            </a:r>
          </a:p>
          <a:p>
            <a:r>
              <a:rPr lang="en-IN" sz="2400" dirty="0"/>
              <a:t>rock strata, bedding planes, foliation, or cleavage. It is</a:t>
            </a:r>
          </a:p>
          <a:p>
            <a:r>
              <a:rPr lang="en-IN" sz="2400" dirty="0"/>
              <a:t>usually the product of plastic deformation.</a:t>
            </a:r>
          </a:p>
        </p:txBody>
      </p:sp>
      <p:sp>
        <p:nvSpPr>
          <p:cNvPr id="4" name="Rectangle 3"/>
          <p:cNvSpPr/>
          <p:nvPr/>
        </p:nvSpPr>
        <p:spPr>
          <a:xfrm>
            <a:off x="830156" y="4365104"/>
            <a:ext cx="7054211" cy="1200329"/>
          </a:xfrm>
          <a:prstGeom prst="rect">
            <a:avLst/>
          </a:prstGeom>
        </p:spPr>
        <p:txBody>
          <a:bodyPr wrap="square">
            <a:spAutoFit/>
          </a:bodyPr>
          <a:lstStyle/>
          <a:p>
            <a:r>
              <a:rPr lang="en-IN" sz="2400" b="1" dirty="0"/>
              <a:t>(2) Foliation</a:t>
            </a:r>
          </a:p>
          <a:p>
            <a:r>
              <a:rPr lang="en-IN" sz="2400" dirty="0"/>
              <a:t>Foliation is the planar arrangement of textural or</a:t>
            </a:r>
          </a:p>
          <a:p>
            <a:r>
              <a:rPr lang="en-IN" sz="2400" dirty="0"/>
              <a:t>structural features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404664"/>
            <a:ext cx="7272808" cy="5940088"/>
          </a:xfrm>
          <a:prstGeom prst="rect">
            <a:avLst/>
          </a:prstGeom>
        </p:spPr>
        <p:txBody>
          <a:bodyPr wrap="square">
            <a:spAutoFit/>
          </a:bodyPr>
          <a:lstStyle/>
          <a:p>
            <a:r>
              <a:rPr lang="en-IN" sz="2000" b="1" dirty="0"/>
              <a:t>Discontinuities related to </a:t>
            </a:r>
            <a:r>
              <a:rPr lang="en-IN" sz="2000" b="1" dirty="0" smtClean="0"/>
              <a:t>fracture deformation</a:t>
            </a:r>
            <a:endParaRPr lang="en-IN" sz="2000" b="1" dirty="0"/>
          </a:p>
          <a:p>
            <a:r>
              <a:rPr lang="en-IN" sz="2400" dirty="0"/>
              <a:t>A fracture (also called a crack, fissure, rupture, or</a:t>
            </a:r>
          </a:p>
          <a:p>
            <a:r>
              <a:rPr lang="en-IN" sz="2400" dirty="0"/>
              <a:t>parting) is any mechanical break in a rock mass. </a:t>
            </a:r>
            <a:r>
              <a:rPr lang="en-IN" sz="2400" dirty="0" smtClean="0"/>
              <a:t>Fractures occur </a:t>
            </a:r>
            <a:r>
              <a:rPr lang="en-IN" sz="2400" dirty="0"/>
              <a:t>in all rock types in virtually all </a:t>
            </a:r>
            <a:r>
              <a:rPr lang="en-IN" sz="2400" dirty="0" smtClean="0"/>
              <a:t>structural domains </a:t>
            </a:r>
            <a:r>
              <a:rPr lang="en-IN" sz="2400" dirty="0"/>
              <a:t>(Davis 1984). </a:t>
            </a:r>
            <a:endParaRPr lang="en-IN" sz="2400" dirty="0" smtClean="0"/>
          </a:p>
          <a:p>
            <a:r>
              <a:rPr lang="en-IN" sz="2400" dirty="0" smtClean="0"/>
              <a:t>The </a:t>
            </a:r>
            <a:r>
              <a:rPr lang="en-IN" sz="2400" dirty="0"/>
              <a:t>characteristics of </a:t>
            </a:r>
            <a:r>
              <a:rPr lang="en-IN" sz="2400" dirty="0" smtClean="0"/>
              <a:t>fractures strongly </a:t>
            </a:r>
            <a:r>
              <a:rPr lang="en-IN" sz="2400" dirty="0"/>
              <a:t>affect the engineering performance of rock.</a:t>
            </a:r>
          </a:p>
          <a:p>
            <a:r>
              <a:rPr lang="en-IN" sz="2400" dirty="0"/>
              <a:t>Rock fractures can occur randomly or systematically</a:t>
            </a:r>
          </a:p>
          <a:p>
            <a:r>
              <a:rPr lang="en-IN" sz="2400" dirty="0"/>
              <a:t>and with or without relative displacement across the</a:t>
            </a:r>
          </a:p>
          <a:p>
            <a:r>
              <a:rPr lang="en-IN" sz="2400" dirty="0"/>
              <a:t>faces. </a:t>
            </a:r>
            <a:endParaRPr lang="en-IN" sz="2400" dirty="0" smtClean="0"/>
          </a:p>
          <a:p>
            <a:r>
              <a:rPr lang="en-IN" sz="2400" dirty="0" smtClean="0"/>
              <a:t>A </a:t>
            </a:r>
            <a:r>
              <a:rPr lang="en-IN" sz="2400" dirty="0"/>
              <a:t>joint is a planar or near-planar surface of</a:t>
            </a:r>
          </a:p>
          <a:p>
            <a:r>
              <a:rPr lang="en-IN" sz="2400" dirty="0"/>
              <a:t>fracture or parting without visible displacement due to</a:t>
            </a:r>
          </a:p>
          <a:p>
            <a:r>
              <a:rPr lang="en-IN" sz="2400" dirty="0"/>
              <a:t>mechanical failure induced by stress in a rock mass</a:t>
            </a:r>
            <a:r>
              <a:rPr lang="en-IN" sz="2400" dirty="0" smtClean="0"/>
              <a:t>.</a:t>
            </a:r>
          </a:p>
          <a:p>
            <a:r>
              <a:rPr lang="en-IN" sz="2400" dirty="0" smtClean="0"/>
              <a:t> A fault </a:t>
            </a:r>
            <a:r>
              <a:rPr lang="en-IN" sz="2400" dirty="0"/>
              <a:t>is a fracture with visible relative displacement of</a:t>
            </a:r>
          </a:p>
          <a:p>
            <a:r>
              <a:rPr lang="en-IN" sz="2400" dirty="0"/>
              <a:t>opposite faces due to mechanical failure induced by</a:t>
            </a:r>
          </a:p>
          <a:p>
            <a:r>
              <a:rPr lang="en-IN" sz="2400" dirty="0"/>
              <a:t>stress.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79945" y="642918"/>
            <a:ext cx="7463955" cy="5342986"/>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1000108"/>
            <a:ext cx="6500858" cy="4062651"/>
          </a:xfrm>
          <a:prstGeom prst="rect">
            <a:avLst/>
          </a:prstGeom>
        </p:spPr>
        <p:txBody>
          <a:bodyPr wrap="square">
            <a:spAutoFit/>
          </a:bodyPr>
          <a:lstStyle/>
          <a:p>
            <a:endParaRPr lang="en-IN" dirty="0"/>
          </a:p>
          <a:p>
            <a:r>
              <a:rPr lang="en-IN" sz="2400" dirty="0"/>
              <a:t>Rock as a Construction Material</a:t>
            </a:r>
          </a:p>
          <a:p>
            <a:endParaRPr lang="en-IN" sz="2400" dirty="0"/>
          </a:p>
          <a:p>
            <a:r>
              <a:rPr lang="en-IN" sz="2400" dirty="0"/>
              <a:t>•For laying structural foundations to support structures</a:t>
            </a:r>
          </a:p>
          <a:p>
            <a:r>
              <a:rPr lang="en-IN" sz="2400" dirty="0"/>
              <a:t>•For constructing Underground openings</a:t>
            </a:r>
          </a:p>
          <a:p>
            <a:r>
              <a:rPr lang="en-IN" sz="2400" dirty="0"/>
              <a:t>•For protecting slopes</a:t>
            </a:r>
          </a:p>
          <a:p>
            <a:r>
              <a:rPr lang="en-IN" sz="2400" dirty="0"/>
              <a:t>•For supporting railway tracks –Ballasts</a:t>
            </a:r>
          </a:p>
          <a:p>
            <a:r>
              <a:rPr lang="en-IN" sz="2400" dirty="0"/>
              <a:t>•As base and sub-base for roads and runways</a:t>
            </a:r>
          </a:p>
          <a:p>
            <a:r>
              <a:rPr lang="en-IN" sz="2400" dirty="0"/>
              <a:t>•As aggregate in concrete</a:t>
            </a:r>
          </a:p>
          <a:p>
            <a:r>
              <a:rPr lang="en-IN" sz="2400" dirty="0"/>
              <a:t>•Making </a:t>
            </a:r>
            <a:r>
              <a:rPr lang="en-IN" sz="2400" dirty="0" err="1"/>
              <a:t>faciafor</a:t>
            </a:r>
            <a:r>
              <a:rPr lang="en-IN" sz="2400" dirty="0"/>
              <a:t> buildings.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a:stretch>
            <a:fillRect/>
          </a:stretch>
        </p:blipFill>
        <p:spPr bwMode="auto">
          <a:xfrm>
            <a:off x="845505" y="642918"/>
            <a:ext cx="7727023" cy="5777043"/>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428604"/>
            <a:ext cx="6215106" cy="3785652"/>
          </a:xfrm>
          <a:prstGeom prst="rect">
            <a:avLst/>
          </a:prstGeom>
        </p:spPr>
        <p:txBody>
          <a:bodyPr wrap="square">
            <a:spAutoFit/>
          </a:bodyPr>
          <a:lstStyle/>
          <a:p>
            <a:r>
              <a:rPr lang="en-IN" sz="2400" dirty="0"/>
              <a:t>Mechanical Properties of Rocks</a:t>
            </a:r>
          </a:p>
          <a:p>
            <a:r>
              <a:rPr lang="en-IN" sz="2400" dirty="0"/>
              <a:t> Rock properties: mass density, porosity, and permeability</a:t>
            </a:r>
          </a:p>
          <a:p>
            <a:r>
              <a:rPr lang="en-IN" sz="2400" dirty="0"/>
              <a:t> Stress</a:t>
            </a:r>
          </a:p>
          <a:p>
            <a:r>
              <a:rPr lang="en-IN" sz="2400" dirty="0"/>
              <a:t> Mohr's circle</a:t>
            </a:r>
          </a:p>
          <a:p>
            <a:r>
              <a:rPr lang="en-IN" sz="2400" dirty="0"/>
              <a:t> Strain</a:t>
            </a:r>
          </a:p>
          <a:p>
            <a:r>
              <a:rPr lang="en-IN" sz="2400" dirty="0"/>
              <a:t> Elasticity of rocks</a:t>
            </a:r>
          </a:p>
          <a:p>
            <a:r>
              <a:rPr lang="en-IN" sz="2400" dirty="0"/>
              <a:t> Rock properties: strength</a:t>
            </a:r>
          </a:p>
          <a:p>
            <a:r>
              <a:rPr lang="en-IN" sz="2400" dirty="0"/>
              <a:t> Engineering classification of intact rocks</a:t>
            </a:r>
          </a:p>
          <a:p>
            <a:r>
              <a:rPr lang="en-IN" sz="2400" dirty="0"/>
              <a:t> Rock mass properties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428604"/>
            <a:ext cx="7500990" cy="5262979"/>
          </a:xfrm>
          <a:prstGeom prst="rect">
            <a:avLst/>
          </a:prstGeom>
        </p:spPr>
        <p:txBody>
          <a:bodyPr wrap="square">
            <a:spAutoFit/>
          </a:bodyPr>
          <a:lstStyle/>
          <a:p>
            <a:r>
              <a:rPr lang="en-IN" sz="2400" dirty="0"/>
              <a:t>Rock properties:</a:t>
            </a:r>
          </a:p>
          <a:p>
            <a:r>
              <a:rPr lang="en-IN" sz="2400" dirty="0"/>
              <a:t> </a:t>
            </a:r>
            <a:r>
              <a:rPr lang="en-IN" sz="2400" b="1" dirty="0">
                <a:solidFill>
                  <a:srgbClr val="FF0000"/>
                </a:solidFill>
              </a:rPr>
              <a:t>Specific gravity</a:t>
            </a:r>
            <a:r>
              <a:rPr lang="en-IN" sz="2400" b="1" dirty="0"/>
              <a:t>: the ratio between the mass and that of equal volume of </a:t>
            </a:r>
            <a:r>
              <a:rPr lang="en-IN" sz="2400" b="1" dirty="0" smtClean="0"/>
              <a:t>water </a:t>
            </a:r>
            <a:r>
              <a:rPr lang="en-IN" sz="2400" dirty="0" smtClean="0"/>
              <a:t>(</a:t>
            </a:r>
            <a:r>
              <a:rPr lang="en-IN" sz="2400" dirty="0"/>
              <a:t>i.e. the ratio of mass density and water density</a:t>
            </a:r>
            <a:r>
              <a:rPr lang="en-IN" sz="2400" dirty="0" smtClean="0"/>
              <a:t>).</a:t>
            </a:r>
          </a:p>
          <a:p>
            <a:r>
              <a:rPr lang="en-IN" sz="2400" dirty="0" smtClean="0"/>
              <a:t> </a:t>
            </a:r>
            <a:r>
              <a:rPr lang="en-IN" sz="2400" b="1" dirty="0"/>
              <a:t>Unit weight gamma=(specific gravity)x(unit weight of water)</a:t>
            </a:r>
          </a:p>
          <a:p>
            <a:r>
              <a:rPr lang="en-IN" sz="2400" dirty="0"/>
              <a:t>unit weight of water= 62.4 </a:t>
            </a:r>
            <a:r>
              <a:rPr lang="en-IN" sz="2400" dirty="0" err="1"/>
              <a:t>pcf</a:t>
            </a:r>
            <a:r>
              <a:rPr lang="en-IN" sz="2400" dirty="0"/>
              <a:t> (lbs/ft3)</a:t>
            </a:r>
          </a:p>
          <a:p>
            <a:r>
              <a:rPr lang="en-IN" sz="2400" dirty="0"/>
              <a:t>for most rocks, gamma = 120 to 200 </a:t>
            </a:r>
            <a:r>
              <a:rPr lang="en-IN" sz="2400" dirty="0" err="1"/>
              <a:t>pcf</a:t>
            </a:r>
            <a:r>
              <a:rPr lang="en-IN" sz="2400" dirty="0" smtClean="0"/>
              <a:t>.</a:t>
            </a:r>
          </a:p>
          <a:p>
            <a:r>
              <a:rPr lang="en-IN" sz="2400" dirty="0" smtClean="0"/>
              <a:t> </a:t>
            </a:r>
            <a:r>
              <a:rPr lang="en-IN" sz="2400" b="1" dirty="0">
                <a:solidFill>
                  <a:srgbClr val="FF0000"/>
                </a:solidFill>
              </a:rPr>
              <a:t>Porosity</a:t>
            </a:r>
            <a:r>
              <a:rPr lang="en-IN" sz="2400" b="1" dirty="0"/>
              <a:t> n measures the relative amount of void space (containing liquids </a:t>
            </a:r>
            <a:r>
              <a:rPr lang="en-IN" sz="2400" b="1" dirty="0" smtClean="0"/>
              <a:t>and or </a:t>
            </a:r>
            <a:r>
              <a:rPr lang="en-IN" sz="2400" b="1" dirty="0"/>
              <a:t>gases</a:t>
            </a:r>
            <a:r>
              <a:rPr lang="en-IN" sz="2400" dirty="0" smtClean="0"/>
              <a:t>).</a:t>
            </a:r>
          </a:p>
          <a:p>
            <a:endParaRPr lang="en-IN" sz="2400" dirty="0"/>
          </a:p>
          <a:p>
            <a:r>
              <a:rPr lang="en-IN" sz="2400" dirty="0"/>
              <a:t>porosity=(void space)/(total volume</a:t>
            </a:r>
            <a:r>
              <a:rPr lang="en-IN" sz="2400" dirty="0" smtClean="0"/>
              <a:t>)</a:t>
            </a:r>
          </a:p>
          <a:p>
            <a:r>
              <a:rPr lang="en-IN" sz="2400" dirty="0" smtClean="0"/>
              <a:t> </a:t>
            </a:r>
            <a:r>
              <a:rPr lang="en-IN" sz="2400" b="1" dirty="0">
                <a:solidFill>
                  <a:srgbClr val="FF0000"/>
                </a:solidFill>
              </a:rPr>
              <a:t>Permeability</a:t>
            </a:r>
            <a:r>
              <a:rPr lang="en-IN" sz="2400" b="1" dirty="0"/>
              <a:t> measures the rate at which fluids will flow through a </a:t>
            </a:r>
            <a:r>
              <a:rPr lang="en-IN" sz="2400" b="1" dirty="0" smtClean="0"/>
              <a:t>saturated materials</a:t>
            </a:r>
            <a:r>
              <a:rPr lang="en-IN" sz="2400"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0" y="571480"/>
            <a:ext cx="6429420" cy="2554545"/>
          </a:xfrm>
          <a:prstGeom prst="rect">
            <a:avLst/>
          </a:prstGeom>
        </p:spPr>
        <p:txBody>
          <a:bodyPr wrap="square">
            <a:spAutoFit/>
          </a:bodyPr>
          <a:lstStyle/>
          <a:p>
            <a:r>
              <a:rPr lang="en-IN" sz="2000" b="1" dirty="0">
                <a:solidFill>
                  <a:srgbClr val="FF0000"/>
                </a:solidFill>
              </a:rPr>
              <a:t>Stress</a:t>
            </a:r>
          </a:p>
          <a:p>
            <a:r>
              <a:rPr lang="en-IN" sz="2000" dirty="0"/>
              <a:t> Stress is force per unit area acting on a plane at any point within </a:t>
            </a:r>
            <a:r>
              <a:rPr lang="en-IN" sz="2000" dirty="0" smtClean="0"/>
              <a:t>a material</a:t>
            </a:r>
            <a:r>
              <a:rPr lang="en-IN" sz="2000" dirty="0"/>
              <a:t>. There are three types of stresses:</a:t>
            </a:r>
          </a:p>
          <a:p>
            <a:r>
              <a:rPr lang="en-IN" sz="2000" dirty="0"/>
              <a:t> compressive stress: equal forces that act towards a point from </a:t>
            </a:r>
            <a:r>
              <a:rPr lang="en-IN" sz="2000" dirty="0" smtClean="0"/>
              <a:t>opposite directions</a:t>
            </a:r>
            <a:endParaRPr lang="en-IN" sz="2000" dirty="0"/>
          </a:p>
          <a:p>
            <a:r>
              <a:rPr lang="en-IN" sz="2000" dirty="0"/>
              <a:t> tensile stress: equal forces that pull away from each other.</a:t>
            </a:r>
          </a:p>
          <a:p>
            <a:r>
              <a:rPr lang="en-IN" sz="2000" dirty="0"/>
              <a:t> shear stress: equal forces that act in opposite directions but offset </a:t>
            </a:r>
            <a:r>
              <a:rPr lang="en-IN" sz="2000" dirty="0" smtClean="0"/>
              <a:t>from each </a:t>
            </a:r>
            <a:r>
              <a:rPr lang="en-IN" sz="2000" dirty="0"/>
              <a:t>other to act as a couple.</a:t>
            </a:r>
          </a:p>
        </p:txBody>
      </p:sp>
      <p:sp>
        <p:nvSpPr>
          <p:cNvPr id="3" name="Rectangle 2"/>
          <p:cNvSpPr/>
          <p:nvPr/>
        </p:nvSpPr>
        <p:spPr>
          <a:xfrm>
            <a:off x="1071538" y="3126025"/>
            <a:ext cx="6524798" cy="2862322"/>
          </a:xfrm>
          <a:prstGeom prst="rect">
            <a:avLst/>
          </a:prstGeom>
        </p:spPr>
        <p:txBody>
          <a:bodyPr wrap="square">
            <a:spAutoFit/>
          </a:bodyPr>
          <a:lstStyle/>
          <a:p>
            <a:r>
              <a:rPr lang="fr-FR" sz="2000" dirty="0"/>
              <a:t>Principal </a:t>
            </a:r>
            <a:r>
              <a:rPr lang="fr-FR" sz="2000" dirty="0" smtClean="0"/>
              <a:t>stresses</a:t>
            </a:r>
            <a:endParaRPr lang="fr-FR" sz="2000" dirty="0"/>
          </a:p>
          <a:p>
            <a:r>
              <a:rPr lang="en-IN" sz="2000" dirty="0"/>
              <a:t> On any plane within a solid, there are stresses acting normal to </a:t>
            </a:r>
            <a:r>
              <a:rPr lang="en-IN" sz="2000" dirty="0" smtClean="0"/>
              <a:t>the plane </a:t>
            </a:r>
            <a:r>
              <a:rPr lang="en-IN" sz="2000" dirty="0"/>
              <a:t>(either </a:t>
            </a:r>
            <a:r>
              <a:rPr lang="en-IN" sz="2000" dirty="0" err="1"/>
              <a:t>compressional</a:t>
            </a:r>
            <a:r>
              <a:rPr lang="en-IN" sz="2000" dirty="0"/>
              <a:t> or tensional, called </a:t>
            </a:r>
            <a:r>
              <a:rPr lang="en-IN" sz="2000" b="1" dirty="0"/>
              <a:t>normal stresses) </a:t>
            </a:r>
            <a:r>
              <a:rPr lang="en-IN" sz="2000" b="1" dirty="0" smtClean="0"/>
              <a:t>and shear </a:t>
            </a:r>
            <a:r>
              <a:rPr lang="en-IN" sz="2000" b="1" dirty="0"/>
              <a:t>stresses acting parallel to the plane. At any point within a solid</a:t>
            </a:r>
            <a:r>
              <a:rPr lang="en-IN" sz="2000" b="1" dirty="0" smtClean="0"/>
              <a:t>, </a:t>
            </a:r>
            <a:r>
              <a:rPr lang="en-IN" sz="2000" dirty="0" smtClean="0"/>
              <a:t>it </a:t>
            </a:r>
            <a:r>
              <a:rPr lang="en-IN" sz="2000" dirty="0"/>
              <a:t>is possible to find three mutually perpendicular </a:t>
            </a:r>
            <a:r>
              <a:rPr lang="en-IN" sz="2000" b="1" dirty="0"/>
              <a:t>principal </a:t>
            </a:r>
            <a:r>
              <a:rPr lang="en-IN" sz="2000" b="1" dirty="0" smtClean="0"/>
              <a:t>stresses </a:t>
            </a:r>
            <a:r>
              <a:rPr lang="en-IN" sz="2000" dirty="0" smtClean="0"/>
              <a:t>which </a:t>
            </a:r>
            <a:r>
              <a:rPr lang="en-IN" sz="2000" dirty="0"/>
              <a:t>are maximum, intermediate, and minimum. On the </a:t>
            </a:r>
            <a:r>
              <a:rPr lang="en-IN" sz="2000" dirty="0" smtClean="0"/>
              <a:t>planes perpendicular </a:t>
            </a:r>
            <a:r>
              <a:rPr lang="en-IN" sz="2000" dirty="0"/>
              <a:t>to the principal stresses (called </a:t>
            </a:r>
            <a:r>
              <a:rPr lang="en-IN" sz="2000" b="1" dirty="0"/>
              <a:t>principal planes), </a:t>
            </a:r>
            <a:r>
              <a:rPr lang="en-IN" sz="2000" b="1" dirty="0" smtClean="0"/>
              <a:t>there </a:t>
            </a:r>
            <a:r>
              <a:rPr lang="en-IN" sz="2000" dirty="0" smtClean="0"/>
              <a:t>are </a:t>
            </a:r>
            <a:r>
              <a:rPr lang="en-IN" sz="2000" dirty="0"/>
              <a:t>not shear stresses.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28" y="428604"/>
            <a:ext cx="6357982" cy="5632311"/>
          </a:xfrm>
          <a:prstGeom prst="rect">
            <a:avLst/>
          </a:prstGeom>
        </p:spPr>
        <p:txBody>
          <a:bodyPr wrap="square">
            <a:spAutoFit/>
          </a:bodyPr>
          <a:lstStyle/>
          <a:p>
            <a:r>
              <a:rPr lang="en-IN" sz="2400" dirty="0"/>
              <a:t>Mohr's </a:t>
            </a:r>
            <a:r>
              <a:rPr lang="en-IN" sz="2400" dirty="0" smtClean="0"/>
              <a:t>circle</a:t>
            </a:r>
            <a:endParaRPr lang="en-IN" sz="2400" dirty="0"/>
          </a:p>
          <a:p>
            <a:r>
              <a:rPr lang="en-IN" sz="2400" dirty="0"/>
              <a:t> Suppose we wish to measure stresses (both normal and shear) </a:t>
            </a:r>
            <a:r>
              <a:rPr lang="en-IN" sz="2400" dirty="0" smtClean="0"/>
              <a:t>acting on </a:t>
            </a:r>
            <a:r>
              <a:rPr lang="en-IN" sz="2400" dirty="0"/>
              <a:t>any given plane besides the principal stresses</a:t>
            </a:r>
            <a:r>
              <a:rPr lang="en-IN" sz="2400" dirty="0" smtClean="0"/>
              <a:t>.</a:t>
            </a:r>
          </a:p>
          <a:p>
            <a:r>
              <a:rPr lang="en-IN" sz="2400" dirty="0" smtClean="0"/>
              <a:t> </a:t>
            </a:r>
            <a:r>
              <a:rPr lang="en-IN" sz="2400" dirty="0"/>
              <a:t>In general, this is </a:t>
            </a:r>
            <a:r>
              <a:rPr lang="en-IN" sz="2400" dirty="0" smtClean="0"/>
              <a:t>a three </a:t>
            </a:r>
            <a:r>
              <a:rPr lang="en-IN" sz="2400" dirty="0"/>
              <a:t>dimensional problem and can be done using mathematical </a:t>
            </a:r>
            <a:r>
              <a:rPr lang="en-IN" sz="2400" dirty="0" smtClean="0"/>
              <a:t>tensors and </a:t>
            </a:r>
            <a:r>
              <a:rPr lang="en-IN" sz="2400" dirty="0"/>
              <a:t>vectors.</a:t>
            </a:r>
          </a:p>
          <a:p>
            <a:r>
              <a:rPr lang="en-IN" sz="2400" dirty="0"/>
              <a:t> In a special case where we can assume that the intermediate </a:t>
            </a:r>
            <a:r>
              <a:rPr lang="en-IN" sz="2400" dirty="0" smtClean="0"/>
              <a:t>and minimum </a:t>
            </a:r>
            <a:r>
              <a:rPr lang="en-IN" sz="2400" dirty="0"/>
              <a:t>stresses are equal (for example below the ground surface</a:t>
            </a:r>
            <a:r>
              <a:rPr lang="en-IN" sz="2400" dirty="0" smtClean="0"/>
              <a:t>), we </a:t>
            </a:r>
            <a:r>
              <a:rPr lang="en-IN" sz="2400" dirty="0"/>
              <a:t>can work in </a:t>
            </a:r>
            <a:r>
              <a:rPr lang="en-IN" sz="2400" b="1" dirty="0"/>
              <a:t>two dimensions. </a:t>
            </a:r>
            <a:endParaRPr lang="en-IN" sz="2400" b="1" dirty="0" smtClean="0"/>
          </a:p>
          <a:p>
            <a:r>
              <a:rPr lang="en-IN" sz="2400" b="1" dirty="0" smtClean="0"/>
              <a:t>Mohr's </a:t>
            </a:r>
            <a:r>
              <a:rPr lang="en-IN" sz="2400" b="1" dirty="0"/>
              <a:t>circle provides a simple</a:t>
            </a:r>
            <a:r>
              <a:rPr lang="en-IN" sz="2400" b="1" dirty="0" smtClean="0"/>
              <a:t>, </a:t>
            </a:r>
            <a:r>
              <a:rPr lang="en-IN" sz="2400" dirty="0" smtClean="0"/>
              <a:t>graphical </a:t>
            </a:r>
            <a:r>
              <a:rPr lang="en-IN" sz="2400" dirty="0"/>
              <a:t>method to find the normal and shear stresses on </a:t>
            </a:r>
            <a:r>
              <a:rPr lang="en-IN" sz="2400" dirty="0" smtClean="0"/>
              <a:t>inclined planes </a:t>
            </a:r>
            <a:r>
              <a:rPr lang="en-IN" sz="2400" dirty="0"/>
              <a:t>from principal planes using the maximum and </a:t>
            </a:r>
            <a:r>
              <a:rPr lang="en-IN" sz="2400" dirty="0" smtClean="0"/>
              <a:t>minimum principal </a:t>
            </a:r>
            <a:r>
              <a:rPr lang="en-IN" sz="2400" dirty="0"/>
              <a:t>stresses.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1023938" y="1685925"/>
            <a:ext cx="7096125" cy="348615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357166"/>
            <a:ext cx="7358098" cy="5262979"/>
          </a:xfrm>
          <a:prstGeom prst="rect">
            <a:avLst/>
          </a:prstGeom>
        </p:spPr>
        <p:txBody>
          <a:bodyPr wrap="square">
            <a:spAutoFit/>
          </a:bodyPr>
          <a:lstStyle/>
          <a:p>
            <a:r>
              <a:rPr lang="en-IN" sz="2400" dirty="0"/>
              <a:t>Elasticity of rocks</a:t>
            </a:r>
          </a:p>
          <a:p>
            <a:r>
              <a:rPr lang="en-IN" sz="2400" dirty="0"/>
              <a:t> Some of the deformation of a rock under stress will be recovered </a:t>
            </a:r>
            <a:r>
              <a:rPr lang="en-IN" sz="2400" dirty="0" smtClean="0"/>
              <a:t>when the </a:t>
            </a:r>
            <a:r>
              <a:rPr lang="en-IN" sz="2400" dirty="0"/>
              <a:t>load is removed. The recoverable deformation is called elastic </a:t>
            </a:r>
            <a:r>
              <a:rPr lang="en-IN" sz="2400" dirty="0" smtClean="0"/>
              <a:t>and the non recoverable </a:t>
            </a:r>
            <a:r>
              <a:rPr lang="en-IN" sz="2400" dirty="0"/>
              <a:t>part is called plastic deformation. </a:t>
            </a:r>
            <a:endParaRPr lang="en-IN" sz="2400" dirty="0" smtClean="0"/>
          </a:p>
          <a:p>
            <a:endParaRPr lang="en-IN" sz="2400" dirty="0" smtClean="0"/>
          </a:p>
          <a:p>
            <a:r>
              <a:rPr lang="en-IN" sz="2400" dirty="0" smtClean="0"/>
              <a:t>Plastic behaviour involves </a:t>
            </a:r>
            <a:r>
              <a:rPr lang="en-IN" sz="2400" dirty="0"/>
              <a:t>continuous deformation after some critical value of stress </a:t>
            </a:r>
            <a:r>
              <a:rPr lang="en-IN" sz="2400" dirty="0" smtClean="0"/>
              <a:t>has been </a:t>
            </a:r>
            <a:r>
              <a:rPr lang="en-IN" sz="2400" dirty="0"/>
              <a:t>reached</a:t>
            </a:r>
            <a:r>
              <a:rPr lang="en-IN" sz="2400" dirty="0" smtClean="0"/>
              <a:t>.</a:t>
            </a:r>
          </a:p>
          <a:p>
            <a:endParaRPr lang="en-IN" sz="2400" dirty="0"/>
          </a:p>
          <a:p>
            <a:r>
              <a:rPr lang="en-IN" sz="2400" dirty="0"/>
              <a:t> Commonly, the elastic deformation of rock is directly proportional </a:t>
            </a:r>
            <a:r>
              <a:rPr lang="en-IN" sz="2400" dirty="0" smtClean="0"/>
              <a:t>to the </a:t>
            </a:r>
            <a:r>
              <a:rPr lang="en-IN" sz="2400" dirty="0"/>
              <a:t>applied load. </a:t>
            </a:r>
            <a:endParaRPr lang="en-IN" sz="2400" dirty="0" smtClean="0"/>
          </a:p>
          <a:p>
            <a:endParaRPr lang="en-IN" sz="2400" dirty="0"/>
          </a:p>
          <a:p>
            <a:r>
              <a:rPr lang="en-IN" sz="2400" dirty="0" smtClean="0"/>
              <a:t>The </a:t>
            </a:r>
            <a:r>
              <a:rPr lang="en-IN" sz="2400" dirty="0"/>
              <a:t>ratio of the stress and the strain is called </a:t>
            </a:r>
            <a:r>
              <a:rPr lang="en-IN" sz="2400" dirty="0" smtClean="0"/>
              <a:t>modulus of </a:t>
            </a:r>
            <a:r>
              <a:rPr lang="en-IN" sz="2400" dirty="0"/>
              <a:t>elasticity.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723" y="188640"/>
            <a:ext cx="7929586" cy="5262979"/>
          </a:xfrm>
          <a:prstGeom prst="rect">
            <a:avLst/>
          </a:prstGeom>
        </p:spPr>
        <p:txBody>
          <a:bodyPr wrap="square">
            <a:spAutoFit/>
          </a:bodyPr>
          <a:lstStyle/>
          <a:p>
            <a:r>
              <a:rPr lang="en-IN" sz="2000" b="1" dirty="0"/>
              <a:t>Rock properties: strength</a:t>
            </a:r>
          </a:p>
          <a:p>
            <a:r>
              <a:rPr lang="en-IN" dirty="0"/>
              <a:t> </a:t>
            </a:r>
            <a:r>
              <a:rPr lang="en-IN" sz="2000" dirty="0"/>
              <a:t>Rock strength indicates the level of stress needed to cause failure.</a:t>
            </a:r>
          </a:p>
          <a:p>
            <a:r>
              <a:rPr lang="en-IN" sz="2000" dirty="0"/>
              <a:t> compressive strength is the compressive stress required to break a rock sample. </a:t>
            </a:r>
            <a:endParaRPr lang="en-IN" sz="2000" dirty="0" smtClean="0"/>
          </a:p>
          <a:p>
            <a:r>
              <a:rPr lang="en-IN" sz="2000" dirty="0" smtClean="0"/>
              <a:t>The unit </a:t>
            </a:r>
            <a:r>
              <a:rPr lang="en-IN" sz="2000" dirty="0"/>
              <a:t>is pounds per square inch (psi) or </a:t>
            </a:r>
            <a:r>
              <a:rPr lang="en-IN" sz="2000" dirty="0" err="1"/>
              <a:t>newtons</a:t>
            </a:r>
            <a:r>
              <a:rPr lang="en-IN" sz="2000" dirty="0"/>
              <a:t> per square meter (pascals).</a:t>
            </a:r>
          </a:p>
          <a:p>
            <a:r>
              <a:rPr lang="en-IN" sz="2400" dirty="0"/>
              <a:t> </a:t>
            </a:r>
            <a:r>
              <a:rPr lang="en-IN" sz="2400" b="1" dirty="0"/>
              <a:t>unconfined (</a:t>
            </a:r>
            <a:r>
              <a:rPr lang="en-IN" sz="2400" b="1" dirty="0" err="1"/>
              <a:t>uniaxial</a:t>
            </a:r>
            <a:r>
              <a:rPr lang="en-IN" sz="2400" b="1" dirty="0"/>
              <a:t>) compression test:</a:t>
            </a:r>
          </a:p>
          <a:p>
            <a:r>
              <a:rPr lang="en-IN" dirty="0"/>
              <a:t> </a:t>
            </a:r>
            <a:r>
              <a:rPr lang="en-IN" sz="2000" dirty="0"/>
              <a:t>the rock sample is unconfined at its side while the load is applied vertically until </a:t>
            </a:r>
            <a:r>
              <a:rPr lang="en-IN" sz="2000" dirty="0" smtClean="0"/>
              <a:t>failure occurs</a:t>
            </a:r>
            <a:r>
              <a:rPr lang="en-IN" sz="2000" dirty="0"/>
              <a:t>. In this case, the compressive strength is called unconfined compressive </a:t>
            </a:r>
            <a:r>
              <a:rPr lang="en-IN" sz="2000" dirty="0" smtClean="0"/>
              <a:t>strengt</a:t>
            </a:r>
            <a:r>
              <a:rPr lang="en-IN" sz="2400" dirty="0" smtClean="0"/>
              <a:t>h</a:t>
            </a:r>
          </a:p>
          <a:p>
            <a:endParaRPr lang="en-IN" sz="2000" dirty="0"/>
          </a:p>
          <a:p>
            <a:r>
              <a:rPr lang="en-IN" sz="2400" dirty="0" smtClean="0"/>
              <a:t> </a:t>
            </a:r>
            <a:r>
              <a:rPr lang="en-IN" sz="2400" b="1" dirty="0"/>
              <a:t>confined compression test</a:t>
            </a:r>
            <a:r>
              <a:rPr lang="en-IN" sz="2400" b="1" dirty="0" smtClean="0"/>
              <a:t>:</a:t>
            </a:r>
          </a:p>
          <a:p>
            <a:endParaRPr lang="en-IN" sz="2400" b="1" dirty="0"/>
          </a:p>
          <a:p>
            <a:r>
              <a:rPr lang="en-IN" dirty="0"/>
              <a:t> </a:t>
            </a:r>
            <a:r>
              <a:rPr lang="en-IN" sz="2000" dirty="0"/>
              <a:t>For design of underground structure (such as tunnels, mining, waste repository), </a:t>
            </a:r>
            <a:r>
              <a:rPr lang="en-IN" sz="2000" dirty="0" smtClean="0"/>
              <a:t>we need </a:t>
            </a:r>
            <a:r>
              <a:rPr lang="en-IN" sz="2000" dirty="0"/>
              <a:t>to take into account of the confining pressure at depth</a:t>
            </a:r>
            <a:r>
              <a:rPr lang="en-IN" sz="2000" dirty="0" smtClean="0"/>
              <a:t>..</a:t>
            </a:r>
            <a:endParaRPr lang="en-IN"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308437"/>
            <a:ext cx="7488832" cy="5262979"/>
          </a:xfrm>
          <a:prstGeom prst="rect">
            <a:avLst/>
          </a:prstGeom>
        </p:spPr>
        <p:txBody>
          <a:bodyPr wrap="square">
            <a:spAutoFit/>
          </a:bodyPr>
          <a:lstStyle/>
          <a:p>
            <a:r>
              <a:rPr lang="en-IN" sz="2400" b="1" dirty="0"/>
              <a:t>Engineering classification of intact rocks</a:t>
            </a:r>
          </a:p>
          <a:p>
            <a:r>
              <a:rPr lang="en-IN" sz="2400" dirty="0"/>
              <a:t> </a:t>
            </a:r>
            <a:r>
              <a:rPr lang="en-IN" sz="2400" b="1" dirty="0">
                <a:solidFill>
                  <a:srgbClr val="FF0000"/>
                </a:solidFill>
              </a:rPr>
              <a:t>Intact rock is internally continuous, intact, and free from weakness </a:t>
            </a:r>
            <a:r>
              <a:rPr lang="en-IN" sz="2400" b="1" dirty="0" smtClean="0">
                <a:solidFill>
                  <a:srgbClr val="FF0000"/>
                </a:solidFill>
              </a:rPr>
              <a:t>planes </a:t>
            </a:r>
            <a:r>
              <a:rPr lang="en-IN" sz="2400" dirty="0" smtClean="0"/>
              <a:t>such </a:t>
            </a:r>
            <a:r>
              <a:rPr lang="en-IN" sz="2400" dirty="0"/>
              <a:t>as jointing, bedding, and shearing.</a:t>
            </a:r>
          </a:p>
          <a:p>
            <a:r>
              <a:rPr lang="en-IN" sz="2400" dirty="0"/>
              <a:t> The standard engineering classification of intact rocks is based on the </a:t>
            </a:r>
            <a:r>
              <a:rPr lang="en-IN" sz="2400" b="1" dirty="0" smtClean="0"/>
              <a:t>uniaxial compressive </a:t>
            </a:r>
            <a:r>
              <a:rPr lang="en-IN" sz="2400" b="1" dirty="0"/>
              <a:t>strength </a:t>
            </a:r>
            <a:r>
              <a:rPr lang="en-IN" sz="2400" b="1" dirty="0" smtClean="0"/>
              <a:t>and </a:t>
            </a:r>
            <a:r>
              <a:rPr lang="en-IN" sz="2400" b="1" dirty="0"/>
              <a:t>the modulus of elasticity, </a:t>
            </a:r>
            <a:endParaRPr lang="en-IN" sz="2400" b="1" dirty="0" smtClean="0"/>
          </a:p>
          <a:p>
            <a:endParaRPr lang="en-IN" sz="2400" b="1" dirty="0" smtClean="0"/>
          </a:p>
          <a:p>
            <a:r>
              <a:rPr lang="en-IN" sz="2400" dirty="0" smtClean="0"/>
              <a:t> </a:t>
            </a:r>
            <a:r>
              <a:rPr lang="en-IN" sz="2400" dirty="0"/>
              <a:t>Rock classification also involves the modulus of elasticity. More specifically</a:t>
            </a:r>
            <a:r>
              <a:rPr lang="en-IN" sz="2400" dirty="0" smtClean="0"/>
              <a:t>, the </a:t>
            </a:r>
            <a:r>
              <a:rPr lang="en-IN" sz="2400" b="1" dirty="0"/>
              <a:t>modulus ratio is used, which is the ratio of the modulus of elasticity to </a:t>
            </a:r>
            <a:r>
              <a:rPr lang="en-IN" sz="2400" b="1" dirty="0" smtClean="0"/>
              <a:t>the </a:t>
            </a:r>
            <a:r>
              <a:rPr lang="en-IN" sz="2400" dirty="0" smtClean="0"/>
              <a:t>unconfined </a:t>
            </a:r>
            <a:r>
              <a:rPr lang="en-IN" sz="2400" dirty="0"/>
              <a:t>compressive strength. </a:t>
            </a:r>
            <a:endParaRPr lang="en-IN" sz="2400" dirty="0" smtClean="0"/>
          </a:p>
          <a:p>
            <a:r>
              <a:rPr lang="en-IN" sz="2400" dirty="0" smtClean="0"/>
              <a:t>Three </a:t>
            </a:r>
            <a:r>
              <a:rPr lang="en-IN" sz="2400" dirty="0"/>
              <a:t>modulus ratio categories are H (high</a:t>
            </a:r>
            <a:r>
              <a:rPr lang="en-IN" sz="2400" dirty="0" smtClean="0"/>
              <a:t>) for </a:t>
            </a:r>
            <a:r>
              <a:rPr lang="en-IN" sz="2400" dirty="0"/>
              <a:t>&gt;500, M (medium) for 200-500, and L (low) for &lt;200.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764703"/>
            <a:ext cx="7056784" cy="5355312"/>
          </a:xfrm>
          <a:prstGeom prst="rect">
            <a:avLst/>
          </a:prstGeom>
        </p:spPr>
        <p:txBody>
          <a:bodyPr wrap="square">
            <a:spAutoFit/>
          </a:bodyPr>
          <a:lstStyle/>
          <a:p>
            <a:pPr>
              <a:lnSpc>
                <a:spcPct val="90000"/>
              </a:lnSpc>
              <a:defRPr/>
            </a:pPr>
            <a:r>
              <a:rPr lang="en-US" sz="2400" dirty="0">
                <a:solidFill>
                  <a:prstClr val="black"/>
                </a:solidFill>
              </a:rPr>
              <a:t>During Engineering planning, design and construction of works, there are many rock mechanics issues such as:</a:t>
            </a:r>
          </a:p>
          <a:p>
            <a:pPr marL="914400" lvl="1" indent="-457200">
              <a:lnSpc>
                <a:spcPct val="90000"/>
              </a:lnSpc>
              <a:buFont typeface="Arial" panose="020B0604020202020204" pitchFamily="34" charset="0"/>
              <a:buChar char="•"/>
              <a:defRPr/>
            </a:pPr>
            <a:r>
              <a:rPr lang="en-US" sz="2800" dirty="0">
                <a:solidFill>
                  <a:prstClr val="black"/>
                </a:solidFill>
              </a:rPr>
              <a:t>Evaluation of geological hazards;</a:t>
            </a:r>
          </a:p>
          <a:p>
            <a:pPr marL="914400" lvl="1" indent="-457200">
              <a:lnSpc>
                <a:spcPct val="90000"/>
              </a:lnSpc>
              <a:buFont typeface="Arial" panose="020B0604020202020204" pitchFamily="34" charset="0"/>
              <a:buChar char="•"/>
              <a:defRPr/>
            </a:pPr>
            <a:r>
              <a:rPr lang="en-US" sz="2800" dirty="0">
                <a:solidFill>
                  <a:prstClr val="black"/>
                </a:solidFill>
              </a:rPr>
              <a:t>Selection and preparation of rock materials;</a:t>
            </a:r>
          </a:p>
          <a:p>
            <a:pPr marL="914400" lvl="1" indent="-457200">
              <a:lnSpc>
                <a:spcPct val="90000"/>
              </a:lnSpc>
              <a:buFont typeface="Arial" panose="020B0604020202020204" pitchFamily="34" charset="0"/>
              <a:buChar char="•"/>
              <a:defRPr/>
            </a:pPr>
            <a:r>
              <a:rPr lang="en-US" sz="2800" dirty="0">
                <a:solidFill>
                  <a:prstClr val="black"/>
                </a:solidFill>
              </a:rPr>
              <a:t>Evaluation of </a:t>
            </a:r>
            <a:r>
              <a:rPr lang="en-US" sz="2800" dirty="0" err="1">
                <a:solidFill>
                  <a:prstClr val="black"/>
                </a:solidFill>
              </a:rPr>
              <a:t>cuttability</a:t>
            </a:r>
            <a:r>
              <a:rPr lang="en-US" sz="2800" dirty="0">
                <a:solidFill>
                  <a:prstClr val="black"/>
                </a:solidFill>
              </a:rPr>
              <a:t> and </a:t>
            </a:r>
            <a:r>
              <a:rPr lang="en-US" sz="2800" dirty="0" err="1">
                <a:solidFill>
                  <a:prstClr val="black"/>
                </a:solidFill>
              </a:rPr>
              <a:t>drillability</a:t>
            </a:r>
            <a:r>
              <a:rPr lang="en-US" sz="2800" dirty="0">
                <a:solidFill>
                  <a:prstClr val="black"/>
                </a:solidFill>
              </a:rPr>
              <a:t> of rock;</a:t>
            </a:r>
          </a:p>
          <a:p>
            <a:pPr marL="914400" lvl="1" indent="-457200">
              <a:lnSpc>
                <a:spcPct val="90000"/>
              </a:lnSpc>
              <a:buFont typeface="Arial" panose="020B0604020202020204" pitchFamily="34" charset="0"/>
              <a:buChar char="•"/>
              <a:defRPr/>
            </a:pPr>
            <a:r>
              <a:rPr lang="en-US" sz="2800" dirty="0">
                <a:solidFill>
                  <a:prstClr val="black"/>
                </a:solidFill>
              </a:rPr>
              <a:t>Analysis of rock deformations;</a:t>
            </a:r>
          </a:p>
          <a:p>
            <a:pPr marL="914400" lvl="1" indent="-457200">
              <a:lnSpc>
                <a:spcPct val="90000"/>
              </a:lnSpc>
              <a:buFont typeface="Arial" panose="020B0604020202020204" pitchFamily="34" charset="0"/>
              <a:buChar char="•"/>
              <a:defRPr/>
            </a:pPr>
            <a:r>
              <a:rPr lang="en-US" sz="2800" dirty="0">
                <a:solidFill>
                  <a:prstClr val="black"/>
                </a:solidFill>
              </a:rPr>
              <a:t>Analysis of rock stability;</a:t>
            </a:r>
          </a:p>
          <a:p>
            <a:pPr marL="914400" lvl="1" indent="-457200">
              <a:lnSpc>
                <a:spcPct val="90000"/>
              </a:lnSpc>
              <a:buFont typeface="Arial" panose="020B0604020202020204" pitchFamily="34" charset="0"/>
              <a:buChar char="•"/>
              <a:defRPr/>
            </a:pPr>
            <a:r>
              <a:rPr lang="en-US" sz="2800" dirty="0">
                <a:solidFill>
                  <a:prstClr val="black"/>
                </a:solidFill>
              </a:rPr>
              <a:t>Control of blasting procedures;</a:t>
            </a:r>
          </a:p>
          <a:p>
            <a:pPr marL="914400" lvl="1" indent="-457200">
              <a:lnSpc>
                <a:spcPct val="90000"/>
              </a:lnSpc>
              <a:buFont typeface="Arial" panose="020B0604020202020204" pitchFamily="34" charset="0"/>
              <a:buChar char="•"/>
              <a:defRPr/>
            </a:pPr>
            <a:r>
              <a:rPr lang="en-US" sz="2800" dirty="0">
                <a:solidFill>
                  <a:prstClr val="black"/>
                </a:solidFill>
              </a:rPr>
              <a:t>Design of support systems;</a:t>
            </a:r>
          </a:p>
          <a:p>
            <a:pPr marL="914400" lvl="1" indent="-457200">
              <a:lnSpc>
                <a:spcPct val="90000"/>
              </a:lnSpc>
              <a:buFont typeface="Arial" panose="020B0604020202020204" pitchFamily="34" charset="0"/>
              <a:buChar char="•"/>
              <a:defRPr/>
            </a:pPr>
            <a:r>
              <a:rPr lang="en-US" sz="2800" dirty="0">
                <a:solidFill>
                  <a:prstClr val="black"/>
                </a:solidFill>
              </a:rPr>
              <a:t>Hydraulic fracturing, and </a:t>
            </a:r>
          </a:p>
          <a:p>
            <a:pPr marL="914400" lvl="1" indent="-457200">
              <a:lnSpc>
                <a:spcPct val="90000"/>
              </a:lnSpc>
              <a:buFont typeface="Arial" panose="020B0604020202020204" pitchFamily="34" charset="0"/>
              <a:buChar char="•"/>
              <a:defRPr/>
            </a:pPr>
            <a:r>
              <a:rPr lang="en-US" sz="2800" dirty="0">
                <a:solidFill>
                  <a:prstClr val="black"/>
                </a:solidFill>
              </a:rPr>
              <a:t>Selection of types of structures</a:t>
            </a:r>
            <a:r>
              <a:rPr lang="en-US" sz="2800" dirty="0" smtClean="0">
                <a:solidFill>
                  <a:prstClr val="black"/>
                </a:solidFill>
              </a:rPr>
              <a:t>.</a:t>
            </a:r>
            <a:endParaRPr lang="en-US" sz="2800" dirty="0">
              <a:solidFill>
                <a:prstClr val="black"/>
              </a:solidFill>
            </a:endParaRPr>
          </a:p>
        </p:txBody>
      </p:sp>
    </p:spTree>
    <p:extLst>
      <p:ext uri="{BB962C8B-B14F-4D97-AF65-F5344CB8AC3E}">
        <p14:creationId xmlns:p14="http://schemas.microsoft.com/office/powerpoint/2010/main" val="9635758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116632"/>
            <a:ext cx="7358114" cy="6247864"/>
          </a:xfrm>
          <a:prstGeom prst="rect">
            <a:avLst/>
          </a:prstGeom>
        </p:spPr>
        <p:txBody>
          <a:bodyPr wrap="square">
            <a:spAutoFit/>
          </a:bodyPr>
          <a:lstStyle/>
          <a:p>
            <a:r>
              <a:rPr lang="en-IN" sz="2000" b="1" dirty="0"/>
              <a:t>Classification of intact rocks </a:t>
            </a:r>
          </a:p>
          <a:p>
            <a:r>
              <a:rPr lang="en-IN" sz="2000" b="1" dirty="0"/>
              <a:t>Igneous rocks:</a:t>
            </a:r>
          </a:p>
          <a:p>
            <a:r>
              <a:rPr lang="en-IN" sz="2000" dirty="0"/>
              <a:t>Strong when consisting interlocking network of crystals (which explains the small range for granite).</a:t>
            </a:r>
          </a:p>
          <a:p>
            <a:r>
              <a:rPr lang="en-IN" sz="2000" dirty="0"/>
              <a:t>For crystalline rocks, the smaller grain size gives higher strength (the average and maximum </a:t>
            </a:r>
            <a:r>
              <a:rPr lang="en-IN" sz="2000" dirty="0" smtClean="0"/>
              <a:t>strength of </a:t>
            </a:r>
            <a:r>
              <a:rPr lang="en-IN" sz="2000" dirty="0"/>
              <a:t>basalt is higher than granite).</a:t>
            </a:r>
          </a:p>
          <a:p>
            <a:r>
              <a:rPr lang="en-IN" sz="2000" dirty="0"/>
              <a:t>Extrusive rocks have variable strength, because of possible vesicular, </a:t>
            </a:r>
            <a:r>
              <a:rPr lang="en-IN" sz="2000" dirty="0" err="1"/>
              <a:t>pyroclastic</a:t>
            </a:r>
            <a:r>
              <a:rPr lang="en-IN" sz="2000" dirty="0"/>
              <a:t> textures.</a:t>
            </a:r>
          </a:p>
          <a:p>
            <a:r>
              <a:rPr lang="en-IN" sz="2000" b="1" dirty="0"/>
              <a:t>Sedimentary rocks:</a:t>
            </a:r>
          </a:p>
          <a:p>
            <a:r>
              <a:rPr lang="en-IN" sz="2000" dirty="0"/>
              <a:t>Limestone, dolomite: crystalline texture, thus generally strong, but variable (fossils).</a:t>
            </a:r>
          </a:p>
          <a:p>
            <a:r>
              <a:rPr lang="en-IN" sz="2000" dirty="0"/>
              <a:t>Sandstone: wide range depending on the degree of cementation.</a:t>
            </a:r>
          </a:p>
          <a:p>
            <a:r>
              <a:rPr lang="en-IN" sz="2000" dirty="0"/>
              <a:t>Shale: variable because of bedding.</a:t>
            </a:r>
          </a:p>
          <a:p>
            <a:r>
              <a:rPr lang="en-IN" sz="2000" b="1" dirty="0"/>
              <a:t>Metamorphic rocks:</a:t>
            </a:r>
          </a:p>
          <a:p>
            <a:r>
              <a:rPr lang="en-IN" sz="2000" dirty="0"/>
              <a:t>Strength increases in some cases because of compaction and </a:t>
            </a:r>
            <a:r>
              <a:rPr lang="en-IN" sz="2000" dirty="0" err="1"/>
              <a:t>recrystallization</a:t>
            </a:r>
            <a:r>
              <a:rPr lang="en-IN" sz="2000" dirty="0"/>
              <a:t>.</a:t>
            </a:r>
          </a:p>
          <a:p>
            <a:r>
              <a:rPr lang="en-IN" sz="2000" dirty="0" err="1"/>
              <a:t>Schists</a:t>
            </a:r>
            <a:r>
              <a:rPr lang="en-IN" sz="2000" dirty="0"/>
              <a:t> have wide variation because of foliation.</a:t>
            </a:r>
          </a:p>
          <a:p>
            <a:r>
              <a:rPr lang="en-IN" sz="2000" dirty="0"/>
              <a:t>Quartzite: strong because of interlocking silica crystals and absence of foliation.</a:t>
            </a:r>
          </a:p>
          <a:p>
            <a:r>
              <a:rPr lang="en-IN" sz="2000" dirty="0"/>
              <a:t>Marble: similar to limestone or dolomite and smaller strength range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88640"/>
            <a:ext cx="7200800" cy="5940088"/>
          </a:xfrm>
          <a:prstGeom prst="rect">
            <a:avLst/>
          </a:prstGeom>
        </p:spPr>
        <p:txBody>
          <a:bodyPr wrap="square">
            <a:spAutoFit/>
          </a:bodyPr>
          <a:lstStyle/>
          <a:p>
            <a:r>
              <a:rPr lang="en-IN" sz="2000" b="1" dirty="0"/>
              <a:t>Rock mass properties</a:t>
            </a:r>
          </a:p>
          <a:p>
            <a:r>
              <a:rPr lang="en-IN" sz="2000" dirty="0"/>
              <a:t> The strength and deformation properties of intact rocks </a:t>
            </a:r>
            <a:r>
              <a:rPr lang="en-IN" sz="2000" b="1" dirty="0"/>
              <a:t>cannot be </a:t>
            </a:r>
            <a:r>
              <a:rPr lang="en-IN" sz="2000" b="1" dirty="0" smtClean="0"/>
              <a:t>directly </a:t>
            </a:r>
            <a:r>
              <a:rPr lang="en-IN" sz="2000" dirty="0" smtClean="0"/>
              <a:t>applied </a:t>
            </a:r>
            <a:r>
              <a:rPr lang="en-IN" sz="2000" dirty="0"/>
              <a:t>to the overall rock mass in the field situation. </a:t>
            </a:r>
            <a:endParaRPr lang="en-IN" sz="2000" dirty="0" smtClean="0"/>
          </a:p>
          <a:p>
            <a:endParaRPr lang="en-IN" sz="2000" dirty="0"/>
          </a:p>
          <a:p>
            <a:r>
              <a:rPr lang="en-IN" sz="2000" dirty="0" smtClean="0"/>
              <a:t>The </a:t>
            </a:r>
            <a:r>
              <a:rPr lang="en-IN" sz="2000" dirty="0"/>
              <a:t>strength </a:t>
            </a:r>
            <a:r>
              <a:rPr lang="en-IN" sz="2000" dirty="0" smtClean="0"/>
              <a:t>and </a:t>
            </a:r>
            <a:r>
              <a:rPr lang="en-IN" sz="2000" dirty="0" err="1" smtClean="0"/>
              <a:t>behavior</a:t>
            </a:r>
            <a:r>
              <a:rPr lang="en-IN" sz="2000" dirty="0" smtClean="0"/>
              <a:t> </a:t>
            </a:r>
            <a:r>
              <a:rPr lang="en-IN" sz="2000" dirty="0"/>
              <a:t>of a rock mass are largely controlled by the nature of </a:t>
            </a:r>
            <a:r>
              <a:rPr lang="en-IN" sz="2000" dirty="0" smtClean="0"/>
              <a:t>its </a:t>
            </a:r>
            <a:r>
              <a:rPr lang="en-IN" sz="2000" b="1" dirty="0" smtClean="0"/>
              <a:t>discontinuities </a:t>
            </a:r>
            <a:r>
              <a:rPr lang="en-IN" sz="2000" b="1" dirty="0"/>
              <a:t>or weakness planes. </a:t>
            </a:r>
            <a:endParaRPr lang="en-IN" sz="2000" b="1" dirty="0" smtClean="0"/>
          </a:p>
          <a:p>
            <a:endParaRPr lang="en-IN" sz="2000" b="1" dirty="0"/>
          </a:p>
          <a:p>
            <a:r>
              <a:rPr lang="en-IN" sz="2000" b="1" dirty="0" smtClean="0"/>
              <a:t>Discontinuities </a:t>
            </a:r>
            <a:r>
              <a:rPr lang="en-IN" sz="2000" b="1" dirty="0"/>
              <a:t>act to lower the </a:t>
            </a:r>
            <a:r>
              <a:rPr lang="en-IN" sz="2000" b="1" dirty="0" smtClean="0"/>
              <a:t>strength </a:t>
            </a:r>
            <a:r>
              <a:rPr lang="en-IN" sz="2000" dirty="0" smtClean="0"/>
              <a:t>of </a:t>
            </a:r>
            <a:r>
              <a:rPr lang="en-IN" sz="2000" dirty="0"/>
              <a:t>the rock mass. </a:t>
            </a:r>
            <a:endParaRPr lang="en-IN" sz="2000" dirty="0" smtClean="0"/>
          </a:p>
          <a:p>
            <a:endParaRPr lang="en-IN" sz="2000" dirty="0"/>
          </a:p>
          <a:p>
            <a:r>
              <a:rPr lang="en-IN" sz="2000" dirty="0" smtClean="0"/>
              <a:t>The </a:t>
            </a:r>
            <a:r>
              <a:rPr lang="en-IN" sz="2000" dirty="0"/>
              <a:t>rock mass tends to fail along existing weakness </a:t>
            </a:r>
            <a:r>
              <a:rPr lang="en-IN" sz="2000" dirty="0" smtClean="0"/>
              <a:t>planes rather </a:t>
            </a:r>
            <a:r>
              <a:rPr lang="en-IN" sz="2000" dirty="0"/>
              <a:t>than develop new fracture within intact solid rocks</a:t>
            </a:r>
            <a:r>
              <a:rPr lang="en-IN" sz="2000" dirty="0" smtClean="0"/>
              <a:t>.</a:t>
            </a:r>
          </a:p>
          <a:p>
            <a:endParaRPr lang="en-IN" sz="2000" dirty="0"/>
          </a:p>
          <a:p>
            <a:r>
              <a:rPr lang="en-IN" sz="2000" dirty="0"/>
              <a:t> Examples of rock mass discontinuities include:</a:t>
            </a:r>
          </a:p>
          <a:p>
            <a:r>
              <a:rPr lang="en-IN" sz="2000" dirty="0"/>
              <a:t> sedimentary: bedding planes, sedimentary structure (mud cracks, ripple marks, </a:t>
            </a:r>
            <a:r>
              <a:rPr lang="en-IN" sz="2000" dirty="0" smtClean="0"/>
              <a:t>cross beds</a:t>
            </a:r>
            <a:r>
              <a:rPr lang="en-IN" sz="2000" dirty="0"/>
              <a:t>, etc.)</a:t>
            </a:r>
          </a:p>
          <a:p>
            <a:r>
              <a:rPr lang="en-IN" sz="2000" dirty="0"/>
              <a:t> structural: faults, joints, fissures</a:t>
            </a:r>
          </a:p>
          <a:p>
            <a:r>
              <a:rPr lang="en-IN" sz="2000" dirty="0"/>
              <a:t> metamorphic: foliation</a:t>
            </a:r>
          </a:p>
          <a:p>
            <a:r>
              <a:rPr lang="en-IN" sz="2000" dirty="0"/>
              <a:t> igneous: cooling joints, flow contacts, intrusive contacts, dikes, sills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692696"/>
            <a:ext cx="6715172" cy="4893647"/>
          </a:xfrm>
          <a:prstGeom prst="rect">
            <a:avLst/>
          </a:prstGeom>
        </p:spPr>
        <p:txBody>
          <a:bodyPr wrap="square">
            <a:spAutoFit/>
          </a:bodyPr>
          <a:lstStyle/>
          <a:p>
            <a:pPr>
              <a:defRPr/>
            </a:pPr>
            <a:r>
              <a:rPr lang="en-US" sz="2400" dirty="0"/>
              <a:t>Temperature and Pressure</a:t>
            </a:r>
          </a:p>
          <a:p>
            <a:pPr lvl="1">
              <a:defRPr/>
            </a:pPr>
            <a:r>
              <a:rPr lang="en-US" sz="2000" dirty="0"/>
              <a:t>All rock types undergo a decrease in strength with increasing temperature, and an increase in strength with increasing confining pressure.</a:t>
            </a:r>
          </a:p>
          <a:p>
            <a:pPr lvl="1">
              <a:defRPr/>
            </a:pPr>
            <a:r>
              <a:rPr lang="en-US" sz="2000" dirty="0"/>
              <a:t>At high confining pressures, rocks are more difficult to fracture as incipient fractures are closed.</a:t>
            </a:r>
          </a:p>
          <a:p>
            <a:pPr>
              <a:defRPr/>
            </a:pPr>
            <a:r>
              <a:rPr lang="en-US" sz="2400" dirty="0"/>
              <a:t>Pore Solutions</a:t>
            </a:r>
          </a:p>
          <a:p>
            <a:pPr lvl="1">
              <a:defRPr/>
            </a:pPr>
            <a:r>
              <a:rPr lang="en-US" sz="2000" dirty="0"/>
              <a:t>The presence of moisture in rocks adversely affects their engineering strength.</a:t>
            </a:r>
          </a:p>
          <a:p>
            <a:pPr lvl="1">
              <a:defRPr/>
            </a:pPr>
            <a:r>
              <a:rPr lang="en-US" sz="2000" dirty="0"/>
              <a:t>Reduction in strength with increasing H</a:t>
            </a:r>
            <a:r>
              <a:rPr lang="en-US" sz="2000" baseline="-25000" dirty="0"/>
              <a:t>2</a:t>
            </a:r>
            <a:r>
              <a:rPr lang="en-US" sz="2000" dirty="0"/>
              <a:t>O content is due</a:t>
            </a:r>
            <a:br>
              <a:rPr lang="en-US" sz="2000" dirty="0"/>
            </a:br>
            <a:r>
              <a:rPr lang="en-US" sz="2000" dirty="0"/>
              <a:t>to lowering of the tensile strength, which is a function</a:t>
            </a:r>
            <a:br>
              <a:rPr lang="en-US" sz="2000" dirty="0"/>
            </a:br>
            <a:r>
              <a:rPr lang="en-US" sz="2000" dirty="0"/>
              <a:t>of the molecular cohesive strength of the material.</a:t>
            </a:r>
          </a:p>
          <a:p>
            <a:pPr>
              <a:defRPr/>
            </a:pPr>
            <a:r>
              <a:rPr lang="en-US" sz="2400" dirty="0"/>
              <a:t>Time-dependent Behavior</a:t>
            </a:r>
          </a:p>
          <a:p>
            <a:pPr lvl="1">
              <a:defRPr/>
            </a:pPr>
            <a:r>
              <a:rPr lang="en-US" sz="2000" dirty="0"/>
              <a:t>Most strong rocks , like granite show little </a:t>
            </a:r>
            <a:br>
              <a:rPr lang="en-US" sz="2000" dirty="0"/>
            </a:br>
            <a:r>
              <a:rPr lang="en-US" sz="2000" dirty="0"/>
              <a:t>time-dependent strain or creep.</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7488832" cy="5632311"/>
          </a:xfrm>
          <a:prstGeom prst="rect">
            <a:avLst/>
          </a:prstGeom>
        </p:spPr>
        <p:txBody>
          <a:bodyPr wrap="square">
            <a:spAutoFit/>
          </a:bodyPr>
          <a:lstStyle/>
          <a:p>
            <a:pPr>
              <a:defRPr/>
            </a:pPr>
            <a:r>
              <a:rPr lang="en-US" sz="2400" dirty="0"/>
              <a:t>Since there are vast ranges in the properties of rocks, Engineers rely on a number of basic measurements to describe rocks quantitatively. These are known as </a:t>
            </a:r>
            <a:r>
              <a:rPr lang="en-US" sz="2400" u="sng" dirty="0"/>
              <a:t>Index Properties.</a:t>
            </a:r>
          </a:p>
          <a:p>
            <a:pPr>
              <a:defRPr/>
            </a:pPr>
            <a:r>
              <a:rPr lang="en-US" sz="2400" dirty="0"/>
              <a:t>Index Properties of Rocks:</a:t>
            </a:r>
          </a:p>
          <a:p>
            <a:pPr lvl="1">
              <a:defRPr/>
            </a:pPr>
            <a:r>
              <a:rPr lang="en-US" sz="2400" dirty="0"/>
              <a:t>Porosity- Identifies the relative proportions of solids &amp; voids;</a:t>
            </a:r>
          </a:p>
          <a:p>
            <a:pPr lvl="1">
              <a:defRPr/>
            </a:pPr>
            <a:r>
              <a:rPr lang="en-US" sz="2400" dirty="0"/>
              <a:t>Density- a mineralogical constituents parameter;</a:t>
            </a:r>
          </a:p>
          <a:p>
            <a:pPr lvl="1">
              <a:defRPr/>
            </a:pPr>
            <a:r>
              <a:rPr lang="en-US" sz="2400" dirty="0"/>
              <a:t>Sonic Velocity- evaluates the degree of fissuring;</a:t>
            </a:r>
          </a:p>
          <a:p>
            <a:pPr lvl="1">
              <a:defRPr/>
            </a:pPr>
            <a:r>
              <a:rPr lang="en-US" sz="2400" dirty="0"/>
              <a:t>Permeability- the relative interconnection of pores;</a:t>
            </a:r>
          </a:p>
          <a:p>
            <a:pPr lvl="1">
              <a:defRPr/>
            </a:pPr>
            <a:r>
              <a:rPr lang="en-US" sz="2400" dirty="0"/>
              <a:t>Durability- tendency for eventual breakdown of </a:t>
            </a:r>
            <a:br>
              <a:rPr lang="en-US" sz="2400" dirty="0"/>
            </a:br>
            <a:r>
              <a:rPr lang="en-US" sz="2400" dirty="0"/>
              <a:t>components or structures with degradation of rock</a:t>
            </a:r>
            <a:br>
              <a:rPr lang="en-US" sz="2400" dirty="0"/>
            </a:br>
            <a:r>
              <a:rPr lang="en-US" sz="2400" dirty="0"/>
              <a:t>quality, and</a:t>
            </a:r>
          </a:p>
          <a:p>
            <a:pPr lvl="1">
              <a:defRPr/>
            </a:pPr>
            <a:r>
              <a:rPr lang="en-US" sz="2400" dirty="0"/>
              <a:t>Strength-  existing competency of the rock fabric </a:t>
            </a:r>
            <a:br>
              <a:rPr lang="en-US" sz="2400" dirty="0"/>
            </a:br>
            <a:r>
              <a:rPr lang="en-US" sz="2400" dirty="0"/>
              <a:t>binding components.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10585"/>
            <a:ext cx="7560840" cy="6001643"/>
          </a:xfrm>
          <a:prstGeom prst="rect">
            <a:avLst/>
          </a:prstGeom>
        </p:spPr>
        <p:txBody>
          <a:bodyPr wrap="square">
            <a:spAutoFit/>
          </a:bodyPr>
          <a:lstStyle/>
          <a:p>
            <a:pPr>
              <a:defRPr/>
            </a:pPr>
            <a:r>
              <a:rPr lang="en-US" sz="2400" dirty="0"/>
              <a:t>Deformation and Failure of Rocks:</a:t>
            </a:r>
          </a:p>
          <a:p>
            <a:pPr lvl="1">
              <a:defRPr/>
            </a:pPr>
            <a:r>
              <a:rPr lang="en-US" sz="2400" dirty="0"/>
              <a:t>Four stages of deformation </a:t>
            </a:r>
            <a:r>
              <a:rPr lang="en-US" sz="2400" dirty="0" smtClean="0"/>
              <a:t>recognized:</a:t>
            </a:r>
            <a:endParaRPr lang="en-US" sz="2400" dirty="0"/>
          </a:p>
          <a:p>
            <a:pPr lvl="2">
              <a:defRPr/>
            </a:pPr>
            <a:r>
              <a:rPr lang="en-US" sz="2400" b="1" dirty="0"/>
              <a:t>Elastic;</a:t>
            </a:r>
          </a:p>
          <a:p>
            <a:pPr lvl="2">
              <a:defRPr/>
            </a:pPr>
            <a:r>
              <a:rPr lang="en-US" sz="2400" b="1" dirty="0" err="1"/>
              <a:t>Elastico</a:t>
            </a:r>
            <a:r>
              <a:rPr lang="en-US" sz="2400" b="1" dirty="0"/>
              <a:t>-viscous;</a:t>
            </a:r>
          </a:p>
          <a:p>
            <a:pPr lvl="2">
              <a:defRPr/>
            </a:pPr>
            <a:r>
              <a:rPr lang="en-US" sz="2400" b="1" dirty="0"/>
              <a:t>Plastic, </a:t>
            </a:r>
            <a:r>
              <a:rPr lang="en-US" sz="2400" dirty="0"/>
              <a:t>and </a:t>
            </a:r>
          </a:p>
          <a:p>
            <a:pPr lvl="2">
              <a:defRPr/>
            </a:pPr>
            <a:r>
              <a:rPr lang="en-US" sz="2400" b="1" dirty="0" smtClean="0"/>
              <a:t>Rupture.</a:t>
            </a:r>
          </a:p>
          <a:p>
            <a:pPr lvl="1">
              <a:defRPr/>
            </a:pPr>
            <a:r>
              <a:rPr lang="en-US" sz="2400" dirty="0" smtClean="0"/>
              <a:t>All are dependent on the elasticity, viscosity and rigidity of the rock, as well as temperature, time, pore water, anisotropy and stress history.</a:t>
            </a:r>
          </a:p>
          <a:p>
            <a:pPr lvl="1">
              <a:defRPr/>
            </a:pPr>
            <a:r>
              <a:rPr lang="en-US" sz="2400" u="sng" dirty="0" smtClean="0"/>
              <a:t>Elastic </a:t>
            </a:r>
            <a:r>
              <a:rPr lang="en-US" sz="2400" u="sng" dirty="0"/>
              <a:t>deformation</a:t>
            </a:r>
            <a:r>
              <a:rPr lang="en-US" sz="2400" dirty="0"/>
              <a:t> disappears when responsible stress</a:t>
            </a:r>
            <a:br>
              <a:rPr lang="en-US" sz="2400" dirty="0"/>
            </a:br>
            <a:r>
              <a:rPr lang="en-US" sz="2400" dirty="0"/>
              <a:t>ceases. </a:t>
            </a:r>
            <a:endParaRPr lang="en-US" sz="2400" dirty="0" smtClean="0"/>
          </a:p>
          <a:p>
            <a:pPr lvl="1">
              <a:defRPr/>
            </a:pPr>
            <a:r>
              <a:rPr lang="en-US" sz="2400" dirty="0" smtClean="0"/>
              <a:t>Strain </a:t>
            </a:r>
            <a:r>
              <a:rPr lang="en-US" sz="2400" dirty="0"/>
              <a:t>is a linear function of stress thus obeying</a:t>
            </a:r>
            <a:br>
              <a:rPr lang="en-US" sz="2400" dirty="0"/>
            </a:br>
            <a:r>
              <a:rPr lang="en-US" sz="2400" dirty="0"/>
              <a:t>Hooke’s law, and the constant relationship between </a:t>
            </a:r>
            <a:r>
              <a:rPr lang="en-US" sz="2400" dirty="0" smtClean="0"/>
              <a:t>them is </a:t>
            </a:r>
            <a:r>
              <a:rPr lang="en-US" sz="2400" dirty="0"/>
              <a:t>referred to as Young’s modulus (E).</a:t>
            </a:r>
          </a:p>
          <a:p>
            <a:pPr lvl="1">
              <a:defRPr/>
            </a:pPr>
            <a:r>
              <a:rPr lang="en-US" sz="2400" dirty="0"/>
              <a:t>Rocks are non ideal solids and exhibit hysteresis during unloading</a:t>
            </a:r>
            <a:endParaRPr lang="en-IN"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9"/>
            <a:ext cx="8630350" cy="516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5981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714375"/>
            <a:ext cx="8791575" cy="542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623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
            <a:ext cx="7596708" cy="351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06" y="3356992"/>
            <a:ext cx="7935110" cy="279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012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4850"/>
            <a:ext cx="8902695" cy="524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9881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9" y="923925"/>
            <a:ext cx="8518152" cy="4681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32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5320" y="1042858"/>
            <a:ext cx="7187120" cy="5324535"/>
          </a:xfrm>
          <a:prstGeom prst="rect">
            <a:avLst/>
          </a:prstGeom>
        </p:spPr>
        <p:txBody>
          <a:bodyPr wrap="square">
            <a:spAutoFit/>
          </a:bodyPr>
          <a:lstStyle/>
          <a:p>
            <a:pPr>
              <a:defRPr/>
            </a:pPr>
            <a:r>
              <a:rPr lang="en-US" sz="2400" dirty="0">
                <a:solidFill>
                  <a:prstClr val="black"/>
                </a:solidFill>
              </a:rPr>
              <a:t>Such factors include:</a:t>
            </a:r>
          </a:p>
          <a:p>
            <a:pPr marL="800100" lvl="1" indent="-342900">
              <a:buFont typeface="Arial" panose="020B0604020202020204" pitchFamily="34" charset="0"/>
              <a:buChar char="•"/>
              <a:defRPr/>
            </a:pPr>
            <a:r>
              <a:rPr lang="en-US" sz="2400" dirty="0">
                <a:solidFill>
                  <a:prstClr val="black"/>
                </a:solidFill>
              </a:rPr>
              <a:t>Mineralogical composition and texture;</a:t>
            </a:r>
          </a:p>
          <a:p>
            <a:pPr marL="800100" lvl="1" indent="-342900">
              <a:buFont typeface="Arial" panose="020B0604020202020204" pitchFamily="34" charset="0"/>
              <a:buChar char="•"/>
              <a:defRPr/>
            </a:pPr>
            <a:r>
              <a:rPr lang="en-US" sz="2400" dirty="0">
                <a:solidFill>
                  <a:prstClr val="black"/>
                </a:solidFill>
              </a:rPr>
              <a:t>Planes of weakness;</a:t>
            </a:r>
          </a:p>
          <a:p>
            <a:pPr marL="800100" lvl="1" indent="-342900">
              <a:buFont typeface="Arial" panose="020B0604020202020204" pitchFamily="34" charset="0"/>
              <a:buChar char="•"/>
              <a:defRPr/>
            </a:pPr>
            <a:r>
              <a:rPr lang="en-US" sz="2400" dirty="0">
                <a:solidFill>
                  <a:prstClr val="black"/>
                </a:solidFill>
              </a:rPr>
              <a:t>Degree of mineral alteration;</a:t>
            </a:r>
          </a:p>
          <a:p>
            <a:pPr marL="800100" lvl="1" indent="-342900">
              <a:buFont typeface="Arial" panose="020B0604020202020204" pitchFamily="34" charset="0"/>
              <a:buChar char="•"/>
              <a:defRPr/>
            </a:pPr>
            <a:r>
              <a:rPr lang="en-US" sz="2400" dirty="0">
                <a:solidFill>
                  <a:prstClr val="black"/>
                </a:solidFill>
              </a:rPr>
              <a:t>Temperature and Pressure conditions of rock formation;</a:t>
            </a:r>
          </a:p>
          <a:p>
            <a:pPr marL="800100" lvl="1" indent="-342900">
              <a:buFont typeface="Arial" panose="020B0604020202020204" pitchFamily="34" charset="0"/>
              <a:buChar char="•"/>
              <a:defRPr/>
            </a:pPr>
            <a:r>
              <a:rPr lang="en-US" sz="2400" dirty="0">
                <a:solidFill>
                  <a:prstClr val="black"/>
                </a:solidFill>
              </a:rPr>
              <a:t>Pore water content, and</a:t>
            </a:r>
          </a:p>
          <a:p>
            <a:pPr marL="800100" lvl="1" indent="-342900">
              <a:buFont typeface="Arial" panose="020B0604020202020204" pitchFamily="34" charset="0"/>
              <a:buChar char="•"/>
              <a:defRPr/>
            </a:pPr>
            <a:r>
              <a:rPr lang="en-US" sz="2400" dirty="0">
                <a:solidFill>
                  <a:prstClr val="black"/>
                </a:solidFill>
              </a:rPr>
              <a:t>Length of time and rate of changing stress that a rock experiences.</a:t>
            </a:r>
          </a:p>
          <a:p>
            <a:pPr>
              <a:defRPr/>
            </a:pPr>
            <a:r>
              <a:rPr lang="en-US" sz="2800" dirty="0">
                <a:solidFill>
                  <a:prstClr val="black"/>
                </a:solidFill>
              </a:rPr>
              <a:t>Mineralogical Composition and Texture.</a:t>
            </a:r>
          </a:p>
          <a:p>
            <a:pPr marL="800100" lvl="1" indent="-342900">
              <a:buFont typeface="Arial" panose="020B0604020202020204" pitchFamily="34" charset="0"/>
              <a:buChar char="•"/>
              <a:defRPr/>
            </a:pPr>
            <a:r>
              <a:rPr lang="en-US" sz="2400" dirty="0">
                <a:solidFill>
                  <a:prstClr val="black"/>
                </a:solidFill>
              </a:rPr>
              <a:t>Very few rocks are homogeneous, continuous, </a:t>
            </a:r>
            <a:r>
              <a:rPr lang="en-US" sz="2400" dirty="0" smtClean="0">
                <a:solidFill>
                  <a:prstClr val="black"/>
                </a:solidFill>
              </a:rPr>
              <a:t>isotropic  </a:t>
            </a:r>
            <a:r>
              <a:rPr lang="en-US" sz="2400" dirty="0">
                <a:solidFill>
                  <a:prstClr val="black"/>
                </a:solidFill>
              </a:rPr>
              <a:t>(non directional) and elastic.</a:t>
            </a:r>
          </a:p>
          <a:p>
            <a:pPr marL="800100" lvl="1" indent="-342900">
              <a:buFont typeface="Arial" panose="020B0604020202020204" pitchFamily="34" charset="0"/>
              <a:buChar char="•"/>
              <a:defRPr/>
            </a:pPr>
            <a:r>
              <a:rPr lang="en-US" sz="2400" dirty="0">
                <a:solidFill>
                  <a:prstClr val="black"/>
                </a:solidFill>
              </a:rPr>
              <a:t>Generally, the smaller the grain size, the stronger </a:t>
            </a:r>
            <a:r>
              <a:rPr lang="en-US" sz="2400" dirty="0" smtClean="0">
                <a:solidFill>
                  <a:prstClr val="black"/>
                </a:solidFill>
              </a:rPr>
              <a:t>the  </a:t>
            </a:r>
            <a:r>
              <a:rPr lang="en-US" sz="2400" dirty="0">
                <a:solidFill>
                  <a:prstClr val="black"/>
                </a:solidFill>
              </a:rPr>
              <a:t>rock.</a:t>
            </a:r>
          </a:p>
        </p:txBody>
      </p:sp>
      <p:sp>
        <p:nvSpPr>
          <p:cNvPr id="3" name="Rectangle 2"/>
          <p:cNvSpPr/>
          <p:nvPr/>
        </p:nvSpPr>
        <p:spPr>
          <a:xfrm>
            <a:off x="1142976" y="285728"/>
            <a:ext cx="7245448" cy="757130"/>
          </a:xfrm>
          <a:prstGeom prst="rect">
            <a:avLst/>
          </a:prstGeom>
        </p:spPr>
        <p:txBody>
          <a:bodyPr wrap="square">
            <a:spAutoFit/>
          </a:bodyPr>
          <a:lstStyle/>
          <a:p>
            <a:pPr>
              <a:lnSpc>
                <a:spcPct val="90000"/>
              </a:lnSpc>
              <a:defRPr/>
            </a:pPr>
            <a:r>
              <a:rPr lang="en-US" sz="2400" dirty="0">
                <a:solidFill>
                  <a:prstClr val="black"/>
                </a:solidFill>
              </a:rPr>
              <a:t>The factors that influence the </a:t>
            </a:r>
            <a:r>
              <a:rPr lang="en-US" sz="2400" u="sng" dirty="0">
                <a:solidFill>
                  <a:prstClr val="black"/>
                </a:solidFill>
              </a:rPr>
              <a:t>deformation and failure</a:t>
            </a:r>
            <a:r>
              <a:rPr lang="en-US" sz="2400" dirty="0">
                <a:solidFill>
                  <a:prstClr val="black"/>
                </a:solidFill>
              </a:rPr>
              <a:t/>
            </a:r>
            <a:br>
              <a:rPr lang="en-US" sz="2400" dirty="0">
                <a:solidFill>
                  <a:prstClr val="black"/>
                </a:solidFill>
              </a:rPr>
            </a:br>
            <a:r>
              <a:rPr lang="en-US" sz="2400" dirty="0">
                <a:solidFill>
                  <a:prstClr val="black"/>
                </a:solidFill>
              </a:rPr>
              <a:t>of rocks. </a:t>
            </a:r>
          </a:p>
        </p:txBody>
      </p:sp>
    </p:spTree>
    <p:extLst>
      <p:ext uri="{BB962C8B-B14F-4D97-AF65-F5344CB8AC3E}">
        <p14:creationId xmlns:p14="http://schemas.microsoft.com/office/powerpoint/2010/main" val="19324049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809625"/>
            <a:ext cx="834390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025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842963"/>
            <a:ext cx="7962900"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858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71538"/>
            <a:ext cx="7620000"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13088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833438"/>
            <a:ext cx="697230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61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76672"/>
            <a:ext cx="7602638" cy="5262979"/>
          </a:xfrm>
          <a:prstGeom prst="rect">
            <a:avLst/>
          </a:prstGeom>
        </p:spPr>
        <p:txBody>
          <a:bodyPr wrap="square">
            <a:spAutoFit/>
          </a:bodyPr>
          <a:lstStyle/>
          <a:p>
            <a:pPr lvl="1">
              <a:defRPr/>
            </a:pPr>
            <a:r>
              <a:rPr lang="en-US" sz="2400" dirty="0">
                <a:solidFill>
                  <a:prstClr val="black"/>
                </a:solidFill>
              </a:rPr>
              <a:t>Texture influences the rock strength directly through the </a:t>
            </a:r>
            <a:r>
              <a:rPr lang="en-US" sz="2400" u="sng" dirty="0">
                <a:solidFill>
                  <a:prstClr val="black"/>
                </a:solidFill>
              </a:rPr>
              <a:t>degree of interlocking</a:t>
            </a:r>
            <a:r>
              <a:rPr lang="en-US" sz="2400" dirty="0">
                <a:solidFill>
                  <a:prstClr val="black"/>
                </a:solidFill>
              </a:rPr>
              <a:t> of the component grains</a:t>
            </a:r>
            <a:r>
              <a:rPr lang="en-US" sz="2400" dirty="0" smtClean="0">
                <a:solidFill>
                  <a:prstClr val="black"/>
                </a:solidFill>
              </a:rPr>
              <a:t>.</a:t>
            </a:r>
          </a:p>
          <a:p>
            <a:pPr lvl="1">
              <a:defRPr/>
            </a:pPr>
            <a:endParaRPr lang="en-US" sz="2400" dirty="0">
              <a:solidFill>
                <a:prstClr val="black"/>
              </a:solidFill>
            </a:endParaRPr>
          </a:p>
          <a:p>
            <a:pPr lvl="1">
              <a:defRPr/>
            </a:pPr>
            <a:r>
              <a:rPr lang="en-US" sz="2400" dirty="0">
                <a:solidFill>
                  <a:srgbClr val="FF0000"/>
                </a:solidFill>
              </a:rPr>
              <a:t>Rock defects such as </a:t>
            </a:r>
            <a:r>
              <a:rPr lang="en-US" sz="2400" dirty="0" err="1">
                <a:solidFill>
                  <a:srgbClr val="FF0000"/>
                </a:solidFill>
              </a:rPr>
              <a:t>microfractures</a:t>
            </a:r>
            <a:r>
              <a:rPr lang="en-US" sz="2400" dirty="0">
                <a:solidFill>
                  <a:srgbClr val="FF0000"/>
                </a:solidFill>
              </a:rPr>
              <a:t>, grain boundaries, mineral cleavages, twinning planes and planar discontinuities influence the ultimate rock strength and may act as “</a:t>
            </a:r>
            <a:r>
              <a:rPr lang="en-US" sz="2400" u="sng" dirty="0">
                <a:solidFill>
                  <a:srgbClr val="FF0000"/>
                </a:solidFill>
              </a:rPr>
              <a:t>surfaces of weakness</a:t>
            </a:r>
            <a:r>
              <a:rPr lang="en-US" sz="2400" dirty="0">
                <a:solidFill>
                  <a:srgbClr val="FF0000"/>
                </a:solidFill>
              </a:rPr>
              <a:t>” where failure occurs</a:t>
            </a:r>
            <a:r>
              <a:rPr lang="en-US" sz="2400" dirty="0" smtClean="0">
                <a:solidFill>
                  <a:prstClr val="black"/>
                </a:solidFill>
              </a:rPr>
              <a:t>.</a:t>
            </a:r>
          </a:p>
          <a:p>
            <a:pPr lvl="1">
              <a:defRPr/>
            </a:pPr>
            <a:endParaRPr lang="en-US" sz="2400" dirty="0">
              <a:solidFill>
                <a:prstClr val="black"/>
              </a:solidFill>
            </a:endParaRPr>
          </a:p>
          <a:p>
            <a:pPr lvl="1">
              <a:defRPr/>
            </a:pPr>
            <a:r>
              <a:rPr lang="en-US" sz="2400" dirty="0">
                <a:solidFill>
                  <a:prstClr val="black"/>
                </a:solidFill>
              </a:rPr>
              <a:t>When cleavage has high or low angles with the principal stress direction, the mode of failure is mainly influenced by the cleavage</a:t>
            </a:r>
            <a:r>
              <a:rPr lang="en-US" sz="2400" dirty="0" smtClean="0">
                <a:solidFill>
                  <a:prstClr val="black"/>
                </a:solidFill>
              </a:rPr>
              <a:t>.</a:t>
            </a:r>
          </a:p>
          <a:p>
            <a:pPr lvl="1">
              <a:defRPr/>
            </a:pPr>
            <a:endParaRPr lang="en-US" sz="2400" dirty="0">
              <a:solidFill>
                <a:prstClr val="black"/>
              </a:solidFill>
            </a:endParaRPr>
          </a:p>
          <a:p>
            <a:pPr lvl="1">
              <a:defRPr/>
            </a:pPr>
            <a:r>
              <a:rPr lang="en-US" sz="2400" u="sng" dirty="0">
                <a:solidFill>
                  <a:srgbClr val="0070C0"/>
                </a:solidFill>
              </a:rPr>
              <a:t>Anisotropy</a:t>
            </a:r>
            <a:r>
              <a:rPr lang="en-US" sz="2400" dirty="0">
                <a:solidFill>
                  <a:srgbClr val="0070C0"/>
                </a:solidFill>
              </a:rPr>
              <a:t> is common because of preferred orientations of minerals and directional stress history</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199400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535581" y="1142984"/>
            <a:ext cx="7517807" cy="425769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476672"/>
            <a:ext cx="6912768" cy="6001643"/>
          </a:xfrm>
          <a:prstGeom prst="rect">
            <a:avLst/>
          </a:prstGeom>
        </p:spPr>
        <p:txBody>
          <a:bodyPr wrap="square">
            <a:spAutoFit/>
          </a:bodyPr>
          <a:lstStyle/>
          <a:p>
            <a:r>
              <a:rPr lang="en-IN" sz="2400" dirty="0" smtClean="0"/>
              <a:t>Strength and deformation properties play a very important role while designing structures in rocks.</a:t>
            </a:r>
          </a:p>
          <a:p>
            <a:endParaRPr lang="en-IN" sz="2400" dirty="0"/>
          </a:p>
          <a:p>
            <a:r>
              <a:rPr lang="en-IN" sz="2400" dirty="0" smtClean="0"/>
              <a:t> Determining the appropriate strength parameters are important as the design should be in accordance with the type of structures, loading characteristics and characteristics of rocks in the bearing strata.</a:t>
            </a:r>
          </a:p>
          <a:p>
            <a:endParaRPr lang="en-IN" sz="2400" dirty="0"/>
          </a:p>
          <a:p>
            <a:r>
              <a:rPr lang="en-IN" sz="2400" dirty="0" smtClean="0"/>
              <a:t> The important design aspects and the shearing failure possibilities are to be checked before any superstructure or heavy temporary load allowed on the bearing strata. </a:t>
            </a:r>
            <a:endParaRPr lang="en-IN" sz="2400" dirty="0" smtClean="0"/>
          </a:p>
          <a:p>
            <a:endParaRPr lang="en-IN" sz="2400" dirty="0" smtClean="0"/>
          </a:p>
          <a:p>
            <a:r>
              <a:rPr lang="en-IN" sz="2400" dirty="0" smtClean="0"/>
              <a:t>Appropriate tests to determine various strength properties for rock need to be planned before any final design. </a:t>
            </a:r>
            <a:endParaRPr lang="en-IN"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4427</Words>
  <Application>Microsoft Office PowerPoint</Application>
  <PresentationFormat>On-screen Show (4:3)</PresentationFormat>
  <Paragraphs>335</Paragraphs>
  <Slides>63</Slides>
  <Notes>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physics</cp:lastModifiedBy>
  <cp:revision>30</cp:revision>
  <dcterms:created xsi:type="dcterms:W3CDTF">2018-03-27T08:01:58Z</dcterms:created>
  <dcterms:modified xsi:type="dcterms:W3CDTF">2020-04-14T13:57:32Z</dcterms:modified>
</cp:coreProperties>
</file>