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6" r:id="rId2"/>
    <p:sldId id="270" r:id="rId3"/>
    <p:sldId id="285" r:id="rId4"/>
    <p:sldId id="286" r:id="rId5"/>
    <p:sldId id="287" r:id="rId6"/>
    <p:sldId id="288" r:id="rId7"/>
    <p:sldId id="294" r:id="rId8"/>
    <p:sldId id="290" r:id="rId9"/>
    <p:sldId id="291" r:id="rId10"/>
    <p:sldId id="292" r:id="rId11"/>
    <p:sldId id="293" r:id="rId12"/>
    <p:sldId id="295" r:id="rId13"/>
    <p:sldId id="296" r:id="rId14"/>
    <p:sldId id="297" r:id="rId15"/>
    <p:sldId id="298" r:id="rId16"/>
    <p:sldId id="284" r:id="rId17"/>
    <p:sldId id="269" r:id="rId18"/>
    <p:sldId id="258" r:id="rId19"/>
    <p:sldId id="259" r:id="rId20"/>
    <p:sldId id="260" r:id="rId21"/>
    <p:sldId id="261" r:id="rId22"/>
    <p:sldId id="262" r:id="rId23"/>
    <p:sldId id="263" r:id="rId24"/>
    <p:sldId id="264" r:id="rId25"/>
    <p:sldId id="265" r:id="rId26"/>
    <p:sldId id="266" r:id="rId27"/>
    <p:sldId id="267"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120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60D9ED5-1539-4952-85F9-E07E3589DA09}" type="datetimeFigureOut">
              <a:rPr lang="en-US" smtClean="0"/>
              <a:pPr/>
              <a:t>4/16/2020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831FF5-73DF-4511-BBC9-F998EC02EE85}" type="slidenum">
              <a:rPr lang="en-US" smtClean="0"/>
              <a:pPr/>
              <a:t>‹#›</a:t>
            </a:fld>
            <a:endParaRPr lang="en-US"/>
          </a:p>
        </p:txBody>
      </p:sp>
    </p:spTree>
    <p:extLst>
      <p:ext uri="{BB962C8B-B14F-4D97-AF65-F5344CB8AC3E}">
        <p14:creationId xmlns:p14="http://schemas.microsoft.com/office/powerpoint/2010/main" val="29859661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0D9ED5-1539-4952-85F9-E07E3589DA09}" type="datetimeFigureOut">
              <a:rPr lang="en-US" smtClean="0"/>
              <a:pPr/>
              <a:t>4/16/2020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831FF5-73DF-4511-BBC9-F998EC02EE85}" type="slidenum">
              <a:rPr lang="en-US" smtClean="0"/>
              <a:pPr/>
              <a:t>‹#›</a:t>
            </a:fld>
            <a:endParaRPr lang="en-US"/>
          </a:p>
        </p:txBody>
      </p:sp>
    </p:spTree>
    <p:extLst>
      <p:ext uri="{BB962C8B-B14F-4D97-AF65-F5344CB8AC3E}">
        <p14:creationId xmlns:p14="http://schemas.microsoft.com/office/powerpoint/2010/main" val="27135604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0D9ED5-1539-4952-85F9-E07E3589DA09}" type="datetimeFigureOut">
              <a:rPr lang="en-US" smtClean="0"/>
              <a:pPr/>
              <a:t>4/16/2020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831FF5-73DF-4511-BBC9-F998EC02EE85}" type="slidenum">
              <a:rPr lang="en-US" smtClean="0"/>
              <a:pPr/>
              <a:t>‹#›</a:t>
            </a:fld>
            <a:endParaRPr lang="en-US"/>
          </a:p>
        </p:txBody>
      </p:sp>
    </p:spTree>
    <p:extLst>
      <p:ext uri="{BB962C8B-B14F-4D97-AF65-F5344CB8AC3E}">
        <p14:creationId xmlns:p14="http://schemas.microsoft.com/office/powerpoint/2010/main" val="34419511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0D9ED5-1539-4952-85F9-E07E3589DA09}" type="datetimeFigureOut">
              <a:rPr lang="en-US" smtClean="0"/>
              <a:pPr/>
              <a:t>4/16/2020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831FF5-73DF-4511-BBC9-F998EC02EE85}" type="slidenum">
              <a:rPr lang="en-US" smtClean="0"/>
              <a:pPr/>
              <a:t>‹#›</a:t>
            </a:fld>
            <a:endParaRPr lang="en-US"/>
          </a:p>
        </p:txBody>
      </p:sp>
    </p:spTree>
    <p:extLst>
      <p:ext uri="{BB962C8B-B14F-4D97-AF65-F5344CB8AC3E}">
        <p14:creationId xmlns:p14="http://schemas.microsoft.com/office/powerpoint/2010/main" val="37054221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60D9ED5-1539-4952-85F9-E07E3589DA09}" type="datetimeFigureOut">
              <a:rPr lang="en-US" smtClean="0"/>
              <a:pPr/>
              <a:t>4/16/2020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831FF5-73DF-4511-BBC9-F998EC02EE85}" type="slidenum">
              <a:rPr lang="en-US" smtClean="0"/>
              <a:pPr/>
              <a:t>‹#›</a:t>
            </a:fld>
            <a:endParaRPr lang="en-US"/>
          </a:p>
        </p:txBody>
      </p:sp>
    </p:spTree>
    <p:extLst>
      <p:ext uri="{BB962C8B-B14F-4D97-AF65-F5344CB8AC3E}">
        <p14:creationId xmlns:p14="http://schemas.microsoft.com/office/powerpoint/2010/main" val="482267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60D9ED5-1539-4952-85F9-E07E3589DA09}" type="datetimeFigureOut">
              <a:rPr lang="en-US" smtClean="0"/>
              <a:pPr/>
              <a:t>4/16/2020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831FF5-73DF-4511-BBC9-F998EC02EE85}" type="slidenum">
              <a:rPr lang="en-US" smtClean="0"/>
              <a:pPr/>
              <a:t>‹#›</a:t>
            </a:fld>
            <a:endParaRPr lang="en-US"/>
          </a:p>
        </p:txBody>
      </p:sp>
    </p:spTree>
    <p:extLst>
      <p:ext uri="{BB962C8B-B14F-4D97-AF65-F5344CB8AC3E}">
        <p14:creationId xmlns:p14="http://schemas.microsoft.com/office/powerpoint/2010/main" val="23596543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60D9ED5-1539-4952-85F9-E07E3589DA09}" type="datetimeFigureOut">
              <a:rPr lang="en-US" smtClean="0"/>
              <a:pPr/>
              <a:t>4/16/2020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C831FF5-73DF-4511-BBC9-F998EC02EE85}" type="slidenum">
              <a:rPr lang="en-US" smtClean="0"/>
              <a:pPr/>
              <a:t>‹#›</a:t>
            </a:fld>
            <a:endParaRPr lang="en-US"/>
          </a:p>
        </p:txBody>
      </p:sp>
    </p:spTree>
    <p:extLst>
      <p:ext uri="{BB962C8B-B14F-4D97-AF65-F5344CB8AC3E}">
        <p14:creationId xmlns:p14="http://schemas.microsoft.com/office/powerpoint/2010/main" val="13255548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60D9ED5-1539-4952-85F9-E07E3589DA09}" type="datetimeFigureOut">
              <a:rPr lang="en-US" smtClean="0"/>
              <a:pPr/>
              <a:t>4/16/2020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C831FF5-73DF-4511-BBC9-F998EC02EE85}" type="slidenum">
              <a:rPr lang="en-US" smtClean="0"/>
              <a:pPr/>
              <a:t>‹#›</a:t>
            </a:fld>
            <a:endParaRPr lang="en-US"/>
          </a:p>
        </p:txBody>
      </p:sp>
    </p:spTree>
    <p:extLst>
      <p:ext uri="{BB962C8B-B14F-4D97-AF65-F5344CB8AC3E}">
        <p14:creationId xmlns:p14="http://schemas.microsoft.com/office/powerpoint/2010/main" val="35935178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0D9ED5-1539-4952-85F9-E07E3589DA09}" type="datetimeFigureOut">
              <a:rPr lang="en-US" smtClean="0"/>
              <a:pPr/>
              <a:t>4/16/2020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C831FF5-73DF-4511-BBC9-F998EC02EE85}" type="slidenum">
              <a:rPr lang="en-US" smtClean="0"/>
              <a:pPr/>
              <a:t>‹#›</a:t>
            </a:fld>
            <a:endParaRPr lang="en-US"/>
          </a:p>
        </p:txBody>
      </p:sp>
    </p:spTree>
    <p:extLst>
      <p:ext uri="{BB962C8B-B14F-4D97-AF65-F5344CB8AC3E}">
        <p14:creationId xmlns:p14="http://schemas.microsoft.com/office/powerpoint/2010/main" val="7129281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0D9ED5-1539-4952-85F9-E07E3589DA09}" type="datetimeFigureOut">
              <a:rPr lang="en-US" smtClean="0"/>
              <a:pPr/>
              <a:t>4/16/2020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831FF5-73DF-4511-BBC9-F998EC02EE85}" type="slidenum">
              <a:rPr lang="en-US" smtClean="0"/>
              <a:pPr/>
              <a:t>‹#›</a:t>
            </a:fld>
            <a:endParaRPr lang="en-US"/>
          </a:p>
        </p:txBody>
      </p:sp>
    </p:spTree>
    <p:extLst>
      <p:ext uri="{BB962C8B-B14F-4D97-AF65-F5344CB8AC3E}">
        <p14:creationId xmlns:p14="http://schemas.microsoft.com/office/powerpoint/2010/main" val="11071915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0D9ED5-1539-4952-85F9-E07E3589DA09}" type="datetimeFigureOut">
              <a:rPr lang="en-US" smtClean="0"/>
              <a:pPr/>
              <a:t>4/16/2020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831FF5-73DF-4511-BBC9-F998EC02EE85}" type="slidenum">
              <a:rPr lang="en-US" smtClean="0"/>
              <a:pPr/>
              <a:t>‹#›</a:t>
            </a:fld>
            <a:endParaRPr lang="en-US"/>
          </a:p>
        </p:txBody>
      </p:sp>
    </p:spTree>
    <p:extLst>
      <p:ext uri="{BB962C8B-B14F-4D97-AF65-F5344CB8AC3E}">
        <p14:creationId xmlns:p14="http://schemas.microsoft.com/office/powerpoint/2010/main" val="25001692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0D9ED5-1539-4952-85F9-E07E3589DA09}" type="datetimeFigureOut">
              <a:rPr lang="en-US" smtClean="0"/>
              <a:pPr/>
              <a:t>4/16/2020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831FF5-73DF-4511-BBC9-F998EC02EE85}" type="slidenum">
              <a:rPr lang="en-US" smtClean="0"/>
              <a:pPr/>
              <a:t>‹#›</a:t>
            </a:fld>
            <a:endParaRPr lang="en-US"/>
          </a:p>
        </p:txBody>
      </p:sp>
    </p:spTree>
    <p:extLst>
      <p:ext uri="{BB962C8B-B14F-4D97-AF65-F5344CB8AC3E}">
        <p14:creationId xmlns:p14="http://schemas.microsoft.com/office/powerpoint/2010/main" val="19697078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81369" y="620688"/>
            <a:ext cx="7272808" cy="5509200"/>
          </a:xfrm>
          <a:prstGeom prst="rect">
            <a:avLst/>
          </a:prstGeom>
        </p:spPr>
        <p:txBody>
          <a:bodyPr wrap="square">
            <a:spAutoFit/>
          </a:bodyPr>
          <a:lstStyle/>
          <a:p>
            <a:r>
              <a:rPr lang="en-US" sz="2200" dirty="0">
                <a:solidFill>
                  <a:srgbClr val="FF0000"/>
                </a:solidFill>
              </a:rPr>
              <a:t>A soil is composed primarily of minerals which are produced from parent material that is weathered or broken into small pieces.  </a:t>
            </a:r>
            <a:endParaRPr lang="en-US" sz="2200" dirty="0" smtClean="0">
              <a:solidFill>
                <a:srgbClr val="FF0000"/>
              </a:solidFill>
            </a:endParaRPr>
          </a:p>
          <a:p>
            <a:r>
              <a:rPr lang="en-US" sz="2200" dirty="0" smtClean="0">
                <a:solidFill>
                  <a:srgbClr val="7030A0"/>
                </a:solidFill>
              </a:rPr>
              <a:t>Plants </a:t>
            </a:r>
            <a:r>
              <a:rPr lang="en-US" sz="2200" dirty="0">
                <a:solidFill>
                  <a:srgbClr val="7030A0"/>
                </a:solidFill>
              </a:rPr>
              <a:t>and animals have important roles to play in soil.   </a:t>
            </a:r>
            <a:endParaRPr lang="en-US" sz="2200" dirty="0" smtClean="0">
              <a:solidFill>
                <a:srgbClr val="7030A0"/>
              </a:solidFill>
            </a:endParaRPr>
          </a:p>
          <a:p>
            <a:r>
              <a:rPr lang="en-US" sz="2200" dirty="0" smtClean="0"/>
              <a:t>The </a:t>
            </a:r>
            <a:r>
              <a:rPr lang="en-US" sz="2200" dirty="0"/>
              <a:t>term "soil" can have different meanings, depending upon the field in which it is considered. </a:t>
            </a:r>
            <a:endParaRPr lang="en-US" sz="2200" dirty="0" smtClean="0"/>
          </a:p>
          <a:p>
            <a:r>
              <a:rPr lang="en-US" sz="2200" dirty="0" smtClean="0">
                <a:solidFill>
                  <a:srgbClr val="669900"/>
                </a:solidFill>
              </a:rPr>
              <a:t>To </a:t>
            </a:r>
            <a:r>
              <a:rPr lang="en-US" sz="2200" dirty="0">
                <a:solidFill>
                  <a:srgbClr val="669900"/>
                </a:solidFill>
              </a:rPr>
              <a:t>a geologist, it is the material in the relative thin zone of the Earth's surface within which roots occur, and which are formed as the products of past surface processes</a:t>
            </a:r>
            <a:r>
              <a:rPr lang="en-US" sz="2200" dirty="0"/>
              <a:t>. </a:t>
            </a:r>
            <a:endParaRPr lang="en-US" sz="2200" dirty="0" smtClean="0"/>
          </a:p>
          <a:p>
            <a:r>
              <a:rPr lang="en-US" sz="2200" dirty="0" smtClean="0">
                <a:solidFill>
                  <a:srgbClr val="0070C0"/>
                </a:solidFill>
              </a:rPr>
              <a:t>To </a:t>
            </a:r>
            <a:r>
              <a:rPr lang="en-US" sz="2200" dirty="0">
                <a:solidFill>
                  <a:srgbClr val="0070C0"/>
                </a:solidFill>
              </a:rPr>
              <a:t>a </a:t>
            </a:r>
            <a:r>
              <a:rPr lang="en-US" sz="2200" dirty="0" err="1">
                <a:solidFill>
                  <a:srgbClr val="0070C0"/>
                </a:solidFill>
              </a:rPr>
              <a:t>pedologist</a:t>
            </a:r>
            <a:r>
              <a:rPr lang="en-US" sz="2200" dirty="0">
                <a:solidFill>
                  <a:srgbClr val="0070C0"/>
                </a:solidFill>
              </a:rPr>
              <a:t>, it is the substance existing on the surface, which supports plant life. </a:t>
            </a:r>
          </a:p>
          <a:p>
            <a:r>
              <a:rPr lang="en-US" sz="2200" dirty="0" smtClean="0"/>
              <a:t>To </a:t>
            </a:r>
            <a:r>
              <a:rPr lang="en-US" sz="2200" dirty="0"/>
              <a:t>an engineer, it is a material that can be: </a:t>
            </a:r>
            <a:endParaRPr lang="en-US" sz="2200" dirty="0" smtClean="0"/>
          </a:p>
          <a:p>
            <a:r>
              <a:rPr lang="en-US" sz="2200" dirty="0" smtClean="0"/>
              <a:t>built </a:t>
            </a:r>
            <a:r>
              <a:rPr lang="en-US" sz="2200" dirty="0"/>
              <a:t>on: foundations of buildings, bridges </a:t>
            </a:r>
          </a:p>
          <a:p>
            <a:r>
              <a:rPr lang="en-US" sz="2200" dirty="0"/>
              <a:t>built in: basements, culverts, tunnels </a:t>
            </a:r>
          </a:p>
          <a:p>
            <a:r>
              <a:rPr lang="en-US" sz="2200" dirty="0"/>
              <a:t>built with: embankments, roads, dams </a:t>
            </a:r>
            <a:endParaRPr lang="en-US" sz="2200" dirty="0" smtClean="0"/>
          </a:p>
          <a:p>
            <a:r>
              <a:rPr lang="en-US" sz="2200" dirty="0" smtClean="0"/>
              <a:t>supported</a:t>
            </a:r>
            <a:r>
              <a:rPr lang="en-US" sz="2200" dirty="0"/>
              <a:t>: retaining </a:t>
            </a:r>
            <a:r>
              <a:rPr lang="en-US" sz="2200" dirty="0" smtClean="0"/>
              <a:t>walls</a:t>
            </a:r>
            <a:endParaRPr lang="en-US" sz="22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idx="4294967295"/>
          </p:nvPr>
        </p:nvSpPr>
        <p:spPr>
          <a:xfrm>
            <a:off x="341313" y="266700"/>
            <a:ext cx="8802687" cy="1219200"/>
          </a:xfrm>
        </p:spPr>
        <p:txBody>
          <a:bodyPr>
            <a:normAutofit/>
          </a:bodyPr>
          <a:lstStyle/>
          <a:p>
            <a:r>
              <a:rPr lang="en-US" altLang="en-US" sz="3200" dirty="0">
                <a:solidFill>
                  <a:srgbClr val="FF0000"/>
                </a:solidFill>
              </a:rPr>
              <a:t>Major Forms of Iron and Effect on Soil Color</a:t>
            </a:r>
          </a:p>
        </p:txBody>
      </p:sp>
      <p:sp>
        <p:nvSpPr>
          <p:cNvPr id="29699" name="Text Box 3"/>
          <p:cNvSpPr txBox="1">
            <a:spLocks noChangeArrowheads="1"/>
          </p:cNvSpPr>
          <p:nvPr/>
        </p:nvSpPr>
        <p:spPr bwMode="auto">
          <a:xfrm>
            <a:off x="349250" y="1974706"/>
            <a:ext cx="8458200" cy="2919412"/>
          </a:xfrm>
          <a:prstGeom prst="rect">
            <a:avLst/>
          </a:prstGeom>
          <a:noFill/>
          <a:ln w="9525">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3432175" algn="l"/>
                <a:tab pos="6967538" algn="l"/>
              </a:tabLst>
              <a:defRPr sz="2400">
                <a:solidFill>
                  <a:schemeClr val="tx1"/>
                </a:solidFill>
                <a:latin typeface="Times New Roman" pitchFamily="18" charset="0"/>
              </a:defRPr>
            </a:lvl1pPr>
            <a:lvl2pPr>
              <a:tabLst>
                <a:tab pos="3432175" algn="l"/>
                <a:tab pos="6967538" algn="l"/>
              </a:tabLst>
              <a:defRPr sz="2400">
                <a:solidFill>
                  <a:schemeClr val="tx1"/>
                </a:solidFill>
                <a:latin typeface="Times New Roman" pitchFamily="18" charset="0"/>
              </a:defRPr>
            </a:lvl2pPr>
            <a:lvl3pPr>
              <a:tabLst>
                <a:tab pos="3432175" algn="l"/>
                <a:tab pos="6967538" algn="l"/>
              </a:tabLst>
              <a:defRPr sz="2400">
                <a:solidFill>
                  <a:schemeClr val="tx1"/>
                </a:solidFill>
                <a:latin typeface="Times New Roman" pitchFamily="18" charset="0"/>
              </a:defRPr>
            </a:lvl3pPr>
            <a:lvl4pPr>
              <a:tabLst>
                <a:tab pos="3432175" algn="l"/>
                <a:tab pos="6967538" algn="l"/>
              </a:tabLst>
              <a:defRPr sz="2400">
                <a:solidFill>
                  <a:schemeClr val="tx1"/>
                </a:solidFill>
                <a:latin typeface="Times New Roman" pitchFamily="18" charset="0"/>
              </a:defRPr>
            </a:lvl4pPr>
            <a:lvl5pPr>
              <a:tabLst>
                <a:tab pos="3432175" algn="l"/>
                <a:tab pos="6967538" algn="l"/>
              </a:tabLst>
              <a:defRPr sz="2400">
                <a:solidFill>
                  <a:schemeClr val="tx1"/>
                </a:solidFill>
                <a:latin typeface="Times New Roman" pitchFamily="18" charset="0"/>
              </a:defRPr>
            </a:lvl5pPr>
            <a:lvl6pPr eaLnBrk="0" fontAlgn="base" hangingPunct="0">
              <a:spcBef>
                <a:spcPct val="0"/>
              </a:spcBef>
              <a:spcAft>
                <a:spcPct val="0"/>
              </a:spcAft>
              <a:tabLst>
                <a:tab pos="3432175" algn="l"/>
                <a:tab pos="6967538" algn="l"/>
              </a:tabLst>
              <a:defRPr sz="2400">
                <a:solidFill>
                  <a:schemeClr val="tx1"/>
                </a:solidFill>
                <a:latin typeface="Times New Roman" pitchFamily="18" charset="0"/>
              </a:defRPr>
            </a:lvl6pPr>
            <a:lvl7pPr eaLnBrk="0" fontAlgn="base" hangingPunct="0">
              <a:spcBef>
                <a:spcPct val="0"/>
              </a:spcBef>
              <a:spcAft>
                <a:spcPct val="0"/>
              </a:spcAft>
              <a:tabLst>
                <a:tab pos="3432175" algn="l"/>
                <a:tab pos="6967538" algn="l"/>
              </a:tabLst>
              <a:defRPr sz="2400">
                <a:solidFill>
                  <a:schemeClr val="tx1"/>
                </a:solidFill>
                <a:latin typeface="Times New Roman" pitchFamily="18" charset="0"/>
              </a:defRPr>
            </a:lvl7pPr>
            <a:lvl8pPr eaLnBrk="0" fontAlgn="base" hangingPunct="0">
              <a:spcBef>
                <a:spcPct val="0"/>
              </a:spcBef>
              <a:spcAft>
                <a:spcPct val="0"/>
              </a:spcAft>
              <a:tabLst>
                <a:tab pos="3432175" algn="l"/>
                <a:tab pos="6967538" algn="l"/>
              </a:tabLst>
              <a:defRPr sz="2400">
                <a:solidFill>
                  <a:schemeClr val="tx1"/>
                </a:solidFill>
                <a:latin typeface="Times New Roman" pitchFamily="18" charset="0"/>
              </a:defRPr>
            </a:lvl8pPr>
            <a:lvl9pPr eaLnBrk="0" fontAlgn="base" hangingPunct="0">
              <a:spcBef>
                <a:spcPct val="0"/>
              </a:spcBef>
              <a:spcAft>
                <a:spcPct val="0"/>
              </a:spcAft>
              <a:tabLst>
                <a:tab pos="3432175" algn="l"/>
                <a:tab pos="6967538" algn="l"/>
              </a:tabLst>
              <a:defRPr sz="2400">
                <a:solidFill>
                  <a:schemeClr val="tx1"/>
                </a:solidFill>
                <a:latin typeface="Times New Roman" pitchFamily="18" charset="0"/>
              </a:defRPr>
            </a:lvl9pPr>
          </a:lstStyle>
          <a:p>
            <a:pPr eaLnBrk="0" fontAlgn="base" hangingPunct="0">
              <a:spcBef>
                <a:spcPct val="0"/>
              </a:spcBef>
              <a:spcAft>
                <a:spcPct val="50000"/>
              </a:spcAft>
            </a:pPr>
            <a:r>
              <a:rPr lang="en-US" altLang="en-US" sz="2600" b="1" u="sng" dirty="0">
                <a:solidFill>
                  <a:srgbClr val="0070C0"/>
                </a:solidFill>
              </a:rPr>
              <a:t>Form</a:t>
            </a:r>
            <a:r>
              <a:rPr lang="en-US" altLang="en-US" sz="2600" b="1" dirty="0">
                <a:solidFill>
                  <a:srgbClr val="0070C0"/>
                </a:solidFill>
              </a:rPr>
              <a:t>	</a:t>
            </a:r>
            <a:r>
              <a:rPr lang="en-US" altLang="en-US" sz="2600" b="1" u="sng" dirty="0">
                <a:solidFill>
                  <a:srgbClr val="0070C0"/>
                </a:solidFill>
              </a:rPr>
              <a:t>Chemical Formula</a:t>
            </a:r>
            <a:r>
              <a:rPr lang="en-US" altLang="en-US" sz="2600" b="1" dirty="0">
                <a:solidFill>
                  <a:srgbClr val="0070C0"/>
                </a:solidFill>
              </a:rPr>
              <a:t>	</a:t>
            </a:r>
            <a:r>
              <a:rPr lang="en-US" altLang="en-US" sz="2600" b="1" u="sng" dirty="0">
                <a:solidFill>
                  <a:srgbClr val="0070C0"/>
                </a:solidFill>
              </a:rPr>
              <a:t>Color</a:t>
            </a:r>
            <a:r>
              <a:rPr lang="en-US" altLang="en-US" sz="2600" b="1" dirty="0">
                <a:solidFill>
                  <a:srgbClr val="0070C0"/>
                </a:solidFill>
              </a:rPr>
              <a:t>	</a:t>
            </a:r>
            <a:endParaRPr lang="en-US" altLang="en-US" sz="2600" dirty="0">
              <a:solidFill>
                <a:srgbClr val="0070C0"/>
              </a:solidFill>
            </a:endParaRPr>
          </a:p>
          <a:p>
            <a:pPr eaLnBrk="0" fontAlgn="base" hangingPunct="0">
              <a:spcBef>
                <a:spcPct val="0"/>
              </a:spcBef>
              <a:spcAft>
                <a:spcPct val="30000"/>
              </a:spcAft>
            </a:pPr>
            <a:r>
              <a:rPr lang="en-US" altLang="en-US" sz="2600" dirty="0">
                <a:solidFill>
                  <a:srgbClr val="0070C0"/>
                </a:solidFill>
              </a:rPr>
              <a:t>Ferrous oxide	</a:t>
            </a:r>
            <a:r>
              <a:rPr lang="en-US" altLang="en-US" sz="2600" dirty="0" err="1">
                <a:solidFill>
                  <a:srgbClr val="0070C0"/>
                </a:solidFill>
              </a:rPr>
              <a:t>FeO</a:t>
            </a:r>
            <a:r>
              <a:rPr lang="en-US" altLang="en-US" sz="2600" dirty="0">
                <a:solidFill>
                  <a:srgbClr val="0070C0"/>
                </a:solidFill>
              </a:rPr>
              <a:t>	Gray	</a:t>
            </a:r>
          </a:p>
          <a:p>
            <a:pPr eaLnBrk="0" fontAlgn="base" hangingPunct="0">
              <a:spcBef>
                <a:spcPct val="0"/>
              </a:spcBef>
              <a:spcAft>
                <a:spcPct val="0"/>
              </a:spcAft>
            </a:pPr>
            <a:r>
              <a:rPr lang="en-US" altLang="en-US" sz="2600" dirty="0">
                <a:solidFill>
                  <a:srgbClr val="0070C0"/>
                </a:solidFill>
              </a:rPr>
              <a:t>Ferric oxide</a:t>
            </a:r>
          </a:p>
          <a:p>
            <a:pPr eaLnBrk="0" fontAlgn="base" hangingPunct="0">
              <a:spcBef>
                <a:spcPct val="0"/>
              </a:spcBef>
              <a:spcAft>
                <a:spcPct val="30000"/>
              </a:spcAft>
            </a:pPr>
            <a:r>
              <a:rPr lang="en-US" altLang="en-US" sz="2600" dirty="0">
                <a:solidFill>
                  <a:srgbClr val="0070C0"/>
                </a:solidFill>
              </a:rPr>
              <a:t>  (Hematite)	Fe</a:t>
            </a:r>
            <a:r>
              <a:rPr lang="en-US" altLang="en-US" sz="2600" baseline="-25000" dirty="0">
                <a:solidFill>
                  <a:srgbClr val="0070C0"/>
                </a:solidFill>
              </a:rPr>
              <a:t>2</a:t>
            </a:r>
            <a:r>
              <a:rPr lang="en-US" altLang="en-US" sz="2600" dirty="0">
                <a:solidFill>
                  <a:srgbClr val="0070C0"/>
                </a:solidFill>
              </a:rPr>
              <a:t>O</a:t>
            </a:r>
            <a:r>
              <a:rPr lang="en-US" altLang="en-US" sz="2600" baseline="-25000" dirty="0">
                <a:solidFill>
                  <a:srgbClr val="0070C0"/>
                </a:solidFill>
              </a:rPr>
              <a:t>3</a:t>
            </a:r>
            <a:r>
              <a:rPr lang="en-US" altLang="en-US" sz="2600" dirty="0">
                <a:solidFill>
                  <a:srgbClr val="0070C0"/>
                </a:solidFill>
              </a:rPr>
              <a:t>	Red</a:t>
            </a:r>
          </a:p>
          <a:p>
            <a:pPr eaLnBrk="0" fontAlgn="base" hangingPunct="0">
              <a:spcBef>
                <a:spcPct val="0"/>
              </a:spcBef>
              <a:spcAft>
                <a:spcPct val="0"/>
              </a:spcAft>
            </a:pPr>
            <a:r>
              <a:rPr lang="en-US" altLang="en-US" sz="2600" dirty="0">
                <a:solidFill>
                  <a:srgbClr val="0070C0"/>
                </a:solidFill>
              </a:rPr>
              <a:t>Hydrated ferric oxide</a:t>
            </a:r>
            <a:br>
              <a:rPr lang="en-US" altLang="en-US" sz="2600" dirty="0">
                <a:solidFill>
                  <a:srgbClr val="0070C0"/>
                </a:solidFill>
              </a:rPr>
            </a:br>
            <a:r>
              <a:rPr lang="en-US" altLang="en-US" sz="2600" dirty="0">
                <a:solidFill>
                  <a:srgbClr val="0070C0"/>
                </a:solidFill>
              </a:rPr>
              <a:t>  (Limonite)	2Fe</a:t>
            </a:r>
            <a:r>
              <a:rPr lang="en-US" altLang="en-US" sz="2600" baseline="-25000" dirty="0">
                <a:solidFill>
                  <a:srgbClr val="0070C0"/>
                </a:solidFill>
              </a:rPr>
              <a:t>2</a:t>
            </a:r>
            <a:r>
              <a:rPr lang="en-US" altLang="en-US" sz="2600" dirty="0">
                <a:solidFill>
                  <a:srgbClr val="0070C0"/>
                </a:solidFill>
              </a:rPr>
              <a:t>O</a:t>
            </a:r>
            <a:r>
              <a:rPr lang="en-US" altLang="en-US" sz="2600" baseline="-25000" dirty="0">
                <a:solidFill>
                  <a:srgbClr val="0070C0"/>
                </a:solidFill>
              </a:rPr>
              <a:t>3</a:t>
            </a:r>
            <a:r>
              <a:rPr lang="en-US" altLang="en-US" sz="2600" dirty="0">
                <a:solidFill>
                  <a:srgbClr val="0070C0"/>
                </a:solidFill>
              </a:rPr>
              <a:t> </a:t>
            </a:r>
            <a:r>
              <a:rPr lang="en-US" altLang="en-US" sz="2600" dirty="0">
                <a:solidFill>
                  <a:srgbClr val="0070C0"/>
                </a:solidFill>
                <a:sym typeface="Wingdings" pitchFamily="2" charset="2"/>
              </a:rPr>
              <a:t></a:t>
            </a:r>
            <a:r>
              <a:rPr lang="en-US" altLang="en-US" sz="2600" dirty="0">
                <a:solidFill>
                  <a:srgbClr val="0070C0"/>
                </a:solidFill>
              </a:rPr>
              <a:t>3H</a:t>
            </a:r>
            <a:r>
              <a:rPr lang="en-US" altLang="en-US" sz="2600" baseline="-25000" dirty="0">
                <a:solidFill>
                  <a:srgbClr val="0070C0"/>
                </a:solidFill>
              </a:rPr>
              <a:t>2</a:t>
            </a:r>
            <a:r>
              <a:rPr lang="en-US" altLang="en-US" sz="2600" dirty="0">
                <a:solidFill>
                  <a:srgbClr val="0070C0"/>
                </a:solidFill>
              </a:rPr>
              <a:t>O	Yellow</a:t>
            </a:r>
          </a:p>
        </p:txBody>
      </p:sp>
    </p:spTree>
    <p:extLst>
      <p:ext uri="{BB962C8B-B14F-4D97-AF65-F5344CB8AC3E}">
        <p14:creationId xmlns:p14="http://schemas.microsoft.com/office/powerpoint/2010/main" val="2691443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35372" y="1196752"/>
            <a:ext cx="7143750" cy="54387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6629400" y="5334000"/>
            <a:ext cx="2057400" cy="369332"/>
          </a:xfrm>
          <a:prstGeom prst="rect">
            <a:avLst/>
          </a:prstGeom>
          <a:solidFill>
            <a:schemeClr val="bg1"/>
          </a:solidFill>
        </p:spPr>
        <p:txBody>
          <a:bodyPr wrap="square" rtlCol="0">
            <a:spAutoFit/>
          </a:bodyPr>
          <a:lstStyle/>
          <a:p>
            <a:endParaRPr lang="en-US" dirty="0"/>
          </a:p>
        </p:txBody>
      </p:sp>
      <p:sp>
        <p:nvSpPr>
          <p:cNvPr id="3" name="Rectangle 2"/>
          <p:cNvSpPr/>
          <p:nvPr/>
        </p:nvSpPr>
        <p:spPr>
          <a:xfrm>
            <a:off x="7658100" y="5703332"/>
            <a:ext cx="45719" cy="11644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280891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4695" y="588549"/>
            <a:ext cx="7015658" cy="305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99"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99592" y="3645024"/>
            <a:ext cx="7122096" cy="25876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300155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71600" y="980728"/>
            <a:ext cx="7422145" cy="50405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818064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7"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71600" y="1124744"/>
            <a:ext cx="7272808" cy="53934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716614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71600" y="1484784"/>
            <a:ext cx="6624736" cy="29515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934031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95332" y="764704"/>
            <a:ext cx="7437107" cy="5816977"/>
          </a:xfrm>
          <a:prstGeom prst="rect">
            <a:avLst/>
          </a:prstGeom>
        </p:spPr>
        <p:txBody>
          <a:bodyPr wrap="square">
            <a:spAutoFit/>
          </a:bodyPr>
          <a:lstStyle/>
          <a:p>
            <a:r>
              <a:rPr lang="en-US" b="1" i="0" cap="all" dirty="0" smtClean="0">
                <a:solidFill>
                  <a:srgbClr val="00CCFF"/>
                </a:solidFill>
                <a:effectLst/>
                <a:latin typeface="Droid Sans"/>
              </a:rPr>
              <a:t>ENGINEERING PROPERTIES OF SOIL</a:t>
            </a:r>
            <a:endParaRPr lang="en-US" b="1" i="0" cap="all" dirty="0" smtClean="0">
              <a:solidFill>
                <a:srgbClr val="2A2A2A"/>
              </a:solidFill>
              <a:effectLst/>
              <a:latin typeface="Droid Sans"/>
            </a:endParaRPr>
          </a:p>
          <a:p>
            <a:r>
              <a:rPr lang="en-US" sz="2400" b="0" i="0" dirty="0" smtClean="0">
                <a:solidFill>
                  <a:srgbClr val="555555"/>
                </a:solidFill>
                <a:effectLst/>
                <a:latin typeface="Droid Sans"/>
              </a:rPr>
              <a:t>The following properties of soil are taken into consideration while dealing with soil as a construction material.</a:t>
            </a:r>
          </a:p>
          <a:p>
            <a:endParaRPr lang="en-US" sz="2400" b="0" i="0" dirty="0" smtClean="0">
              <a:solidFill>
                <a:srgbClr val="555555"/>
              </a:solidFill>
              <a:effectLst/>
              <a:latin typeface="Droid Sans"/>
            </a:endParaRPr>
          </a:p>
          <a:p>
            <a:pPr>
              <a:buFont typeface="Arial"/>
              <a:buChar char="•"/>
            </a:pPr>
            <a:r>
              <a:rPr lang="en-US" sz="2400" b="0" i="0" dirty="0" smtClean="0">
                <a:solidFill>
                  <a:srgbClr val="555555"/>
                </a:solidFill>
                <a:effectLst/>
                <a:latin typeface="Droid Sans"/>
              </a:rPr>
              <a:t>Cohesion</a:t>
            </a:r>
          </a:p>
          <a:p>
            <a:pPr>
              <a:buFont typeface="Arial"/>
              <a:buChar char="•"/>
            </a:pPr>
            <a:r>
              <a:rPr lang="en-US" sz="2400" b="0" i="0" dirty="0" smtClean="0">
                <a:solidFill>
                  <a:srgbClr val="555555"/>
                </a:solidFill>
                <a:effectLst/>
                <a:latin typeface="Droid Sans"/>
              </a:rPr>
              <a:t>Angle of internal friction</a:t>
            </a:r>
          </a:p>
          <a:p>
            <a:pPr>
              <a:buFont typeface="Arial"/>
              <a:buChar char="•"/>
            </a:pPr>
            <a:r>
              <a:rPr lang="en-US" sz="2400" b="0" i="0" dirty="0" smtClean="0">
                <a:solidFill>
                  <a:srgbClr val="555555"/>
                </a:solidFill>
                <a:effectLst/>
                <a:latin typeface="Droid Sans"/>
              </a:rPr>
              <a:t>Capillarity</a:t>
            </a:r>
          </a:p>
          <a:p>
            <a:pPr>
              <a:buFont typeface="Arial"/>
              <a:buChar char="•"/>
            </a:pPr>
            <a:r>
              <a:rPr lang="en-US" sz="2400" b="0" i="0" dirty="0" smtClean="0">
                <a:solidFill>
                  <a:srgbClr val="555555"/>
                </a:solidFill>
                <a:effectLst/>
                <a:latin typeface="Droid Sans"/>
              </a:rPr>
              <a:t>Permeability</a:t>
            </a:r>
          </a:p>
          <a:p>
            <a:pPr>
              <a:buFont typeface="Arial"/>
              <a:buChar char="•"/>
            </a:pPr>
            <a:r>
              <a:rPr lang="en-US" sz="2400" b="0" i="0" dirty="0" smtClean="0">
                <a:solidFill>
                  <a:srgbClr val="555555"/>
                </a:solidFill>
                <a:effectLst/>
                <a:latin typeface="Droid Sans"/>
              </a:rPr>
              <a:t>Soil plasticity </a:t>
            </a:r>
          </a:p>
          <a:p>
            <a:pPr>
              <a:buFont typeface="Arial"/>
              <a:buChar char="•"/>
            </a:pPr>
            <a:r>
              <a:rPr lang="en-US" sz="2400" b="0" i="0" dirty="0" smtClean="0">
                <a:solidFill>
                  <a:srgbClr val="555555"/>
                </a:solidFill>
                <a:effectLst/>
                <a:latin typeface="Droid Sans"/>
              </a:rPr>
              <a:t>Elasticity</a:t>
            </a:r>
          </a:p>
          <a:p>
            <a:pPr>
              <a:buFont typeface="Arial"/>
              <a:buChar char="•"/>
            </a:pPr>
            <a:r>
              <a:rPr lang="en-US" sz="2400" b="0" i="0" dirty="0" smtClean="0">
                <a:solidFill>
                  <a:srgbClr val="555555"/>
                </a:solidFill>
                <a:effectLst/>
                <a:latin typeface="Droid Sans"/>
              </a:rPr>
              <a:t>Compressibility</a:t>
            </a:r>
          </a:p>
          <a:p>
            <a:pPr>
              <a:buFont typeface="Arial"/>
              <a:buChar char="•"/>
            </a:pPr>
            <a:r>
              <a:rPr lang="en-US" sz="2400" b="0" i="0" dirty="0" smtClean="0">
                <a:solidFill>
                  <a:srgbClr val="555555"/>
                </a:solidFill>
                <a:effectLst/>
                <a:latin typeface="Droid Sans"/>
              </a:rPr>
              <a:t>Uniaxial Compressive Strength </a:t>
            </a:r>
          </a:p>
          <a:p>
            <a:pPr>
              <a:buFont typeface="Arial"/>
              <a:buChar char="•"/>
            </a:pPr>
            <a:r>
              <a:rPr lang="en-US" sz="2400" b="0" i="0" dirty="0" smtClean="0">
                <a:solidFill>
                  <a:srgbClr val="555555"/>
                </a:solidFill>
                <a:effectLst/>
                <a:latin typeface="Droid Sans"/>
              </a:rPr>
              <a:t> Moisture Content &amp; Available water capacity</a:t>
            </a:r>
          </a:p>
          <a:p>
            <a:pPr>
              <a:buFont typeface="Arial"/>
              <a:buChar char="•"/>
            </a:pPr>
            <a:r>
              <a:rPr lang="en-US" sz="2400" b="0" i="0" dirty="0" smtClean="0">
                <a:solidFill>
                  <a:srgbClr val="555555"/>
                </a:solidFill>
                <a:effectLst/>
                <a:latin typeface="Droid Sans"/>
              </a:rPr>
              <a:t>Specific </a:t>
            </a:r>
            <a:r>
              <a:rPr lang="en-US" sz="2400" b="0" i="0" dirty="0" smtClean="0">
                <a:solidFill>
                  <a:srgbClr val="555555"/>
                </a:solidFill>
                <a:effectLst/>
                <a:latin typeface="Droid Sans"/>
              </a:rPr>
              <a:t>Gravity of Soils</a:t>
            </a:r>
            <a:r>
              <a:rPr lang="en-US" sz="2400" b="0" i="0" dirty="0" smtClean="0">
                <a:solidFill>
                  <a:srgbClr val="555555"/>
                </a:solidFill>
                <a:effectLst/>
                <a:latin typeface="Droid Sans"/>
              </a:rPr>
              <a:t>:</a:t>
            </a:r>
            <a:r>
              <a:rPr lang="en-US" dirty="0" smtClean="0"/>
              <a:t/>
            </a:r>
            <a:br>
              <a:rPr lang="en-US" dirty="0" smtClean="0"/>
            </a:br>
            <a:endParaRPr lang="en-US" dirty="0"/>
          </a:p>
        </p:txBody>
      </p:sp>
    </p:spTree>
    <p:extLst>
      <p:ext uri="{BB962C8B-B14F-4D97-AF65-F5344CB8AC3E}">
        <p14:creationId xmlns:p14="http://schemas.microsoft.com/office/powerpoint/2010/main" val="25946288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43000" y="836712"/>
            <a:ext cx="6957392" cy="5632311"/>
          </a:xfrm>
          <a:prstGeom prst="rect">
            <a:avLst/>
          </a:prstGeom>
        </p:spPr>
        <p:txBody>
          <a:bodyPr wrap="square">
            <a:spAutoFit/>
          </a:bodyPr>
          <a:lstStyle/>
          <a:p>
            <a:r>
              <a:rPr lang="en-US" sz="2400" dirty="0">
                <a:solidFill>
                  <a:srgbClr val="FF0000"/>
                </a:solidFill>
              </a:rPr>
              <a:t>Cohesion</a:t>
            </a:r>
            <a:r>
              <a:rPr lang="en-US" sz="2400" dirty="0">
                <a:solidFill>
                  <a:prstClr val="black"/>
                </a:solidFill>
              </a:rPr>
              <a:t> : </a:t>
            </a:r>
            <a:r>
              <a:rPr lang="en-US" sz="2400" dirty="0">
                <a:solidFill>
                  <a:srgbClr val="0070C0"/>
                </a:solidFill>
              </a:rPr>
              <a:t>It is the internal molecular attraction which resists the rupture or shear of a material</a:t>
            </a:r>
            <a:r>
              <a:rPr lang="en-US" sz="2400" dirty="0">
                <a:solidFill>
                  <a:prstClr val="black"/>
                </a:solidFill>
              </a:rPr>
              <a:t>. </a:t>
            </a:r>
          </a:p>
          <a:p>
            <a:endParaRPr lang="en-US" sz="2400" dirty="0">
              <a:solidFill>
                <a:prstClr val="black"/>
              </a:solidFill>
            </a:endParaRPr>
          </a:p>
          <a:p>
            <a:r>
              <a:rPr lang="en-US" sz="2400" dirty="0">
                <a:solidFill>
                  <a:prstClr val="black"/>
                </a:solidFill>
              </a:rPr>
              <a:t>Cohesion is derived in the fine grained soils from the water films which bind together the individual particles in the soil mass. </a:t>
            </a:r>
          </a:p>
          <a:p>
            <a:endParaRPr lang="en-US" sz="2400" dirty="0">
              <a:solidFill>
                <a:prstClr val="black"/>
              </a:solidFill>
            </a:endParaRPr>
          </a:p>
          <a:p>
            <a:r>
              <a:rPr lang="en-US" sz="2400" dirty="0">
                <a:solidFill>
                  <a:prstClr val="black"/>
                </a:solidFill>
              </a:rPr>
              <a:t>Cohesion is the property of the fine grained soil with particle size below 0.002 mm.</a:t>
            </a:r>
          </a:p>
          <a:p>
            <a:endParaRPr lang="en-US" sz="2400" dirty="0">
              <a:solidFill>
                <a:prstClr val="black"/>
              </a:solidFill>
            </a:endParaRPr>
          </a:p>
          <a:p>
            <a:r>
              <a:rPr lang="en-US" sz="2400" dirty="0">
                <a:solidFill>
                  <a:prstClr val="black"/>
                </a:solidFill>
              </a:rPr>
              <a:t> Cohesion of a soil decreases as the moisture content increases. </a:t>
            </a:r>
          </a:p>
          <a:p>
            <a:endParaRPr lang="en-US" sz="2400" dirty="0">
              <a:solidFill>
                <a:prstClr val="black"/>
              </a:solidFill>
            </a:endParaRPr>
          </a:p>
          <a:p>
            <a:r>
              <a:rPr lang="en-US" sz="2400" dirty="0">
                <a:solidFill>
                  <a:prstClr val="black"/>
                </a:solidFill>
              </a:rPr>
              <a:t>Cohesion is greater in well compacted clays and it is independent of the external load applied.</a:t>
            </a:r>
          </a:p>
        </p:txBody>
      </p:sp>
    </p:spTree>
    <p:extLst>
      <p:ext uri="{BB962C8B-B14F-4D97-AF65-F5344CB8AC3E}">
        <p14:creationId xmlns:p14="http://schemas.microsoft.com/office/powerpoint/2010/main" val="19347328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899592" y="764704"/>
            <a:ext cx="7560840" cy="5632311"/>
          </a:xfrm>
          <a:prstGeom prst="rect">
            <a:avLst/>
          </a:prstGeom>
        </p:spPr>
        <p:txBody>
          <a:bodyPr wrap="square">
            <a:spAutoFit/>
          </a:bodyPr>
          <a:lstStyle/>
          <a:p>
            <a:r>
              <a:rPr lang="en-US" sz="2400" dirty="0">
                <a:solidFill>
                  <a:srgbClr val="FF0000"/>
                </a:solidFill>
              </a:rPr>
              <a:t>Angle of Internal Friction</a:t>
            </a:r>
            <a:r>
              <a:rPr lang="en-US" sz="2400" dirty="0">
                <a:solidFill>
                  <a:prstClr val="black"/>
                </a:solidFill>
              </a:rPr>
              <a:t>: The resistance in sliding of grain particles of a soil mass depends upon the angle of internal friction.</a:t>
            </a:r>
          </a:p>
          <a:p>
            <a:r>
              <a:rPr lang="en-US" sz="2400" dirty="0" smtClean="0">
                <a:solidFill>
                  <a:prstClr val="black"/>
                </a:solidFill>
              </a:rPr>
              <a:t> </a:t>
            </a:r>
            <a:r>
              <a:rPr lang="en-US" sz="2400" dirty="0">
                <a:solidFill>
                  <a:srgbClr val="0070C0"/>
                </a:solidFill>
              </a:rPr>
              <a:t>It is usually considered that the value of the angle of internal friction is almost independent of the normal pressure but varies with the degree of packing of the particles, i.e. with the density. </a:t>
            </a:r>
          </a:p>
          <a:p>
            <a:r>
              <a:rPr lang="en-US" sz="2400" dirty="0">
                <a:solidFill>
                  <a:prstClr val="black"/>
                </a:solidFill>
              </a:rPr>
              <a:t>The soils subjected to the higher normal stresses will have lower moisture contents and higher bulk densities at failure than those subjected to lower normal stresses and the angle of internal friction may thus change.</a:t>
            </a:r>
          </a:p>
          <a:p>
            <a:endParaRPr lang="en-US" sz="2400" dirty="0">
              <a:solidFill>
                <a:prstClr val="black"/>
              </a:solidFill>
            </a:endParaRPr>
          </a:p>
          <a:p>
            <a:r>
              <a:rPr lang="en-US" sz="2400" dirty="0">
                <a:solidFill>
                  <a:srgbClr val="0070C0"/>
                </a:solidFill>
              </a:rPr>
              <a:t>The true angle of internal friction of clay is seldom zero and may be as much as 26⁰ </a:t>
            </a:r>
            <a:r>
              <a:rPr lang="en-US" sz="2400" dirty="0">
                <a:solidFill>
                  <a:prstClr val="black"/>
                </a:solidFill>
              </a:rPr>
              <a:t>. </a:t>
            </a:r>
            <a:r>
              <a:rPr lang="en-US" sz="2400" dirty="0">
                <a:solidFill>
                  <a:srgbClr val="00B050"/>
                </a:solidFill>
              </a:rPr>
              <a:t>The angle of internal friction fro granular soils may vary in between 28⁰ to 50⁰ .</a:t>
            </a:r>
          </a:p>
        </p:txBody>
      </p:sp>
    </p:spTree>
    <p:extLst>
      <p:ext uri="{BB962C8B-B14F-4D97-AF65-F5344CB8AC3E}">
        <p14:creationId xmlns:p14="http://schemas.microsoft.com/office/powerpoint/2010/main" val="8184305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1560" y="980728"/>
            <a:ext cx="7461448" cy="5601533"/>
          </a:xfrm>
          <a:prstGeom prst="rect">
            <a:avLst/>
          </a:prstGeom>
        </p:spPr>
        <p:txBody>
          <a:bodyPr wrap="square">
            <a:spAutoFit/>
          </a:bodyPr>
          <a:lstStyle/>
          <a:p>
            <a:r>
              <a:rPr lang="en-US" dirty="0" smtClean="0"/>
              <a:t> </a:t>
            </a:r>
            <a:r>
              <a:rPr lang="en-US" sz="2400" dirty="0" smtClean="0">
                <a:solidFill>
                  <a:srgbClr val="FF0000"/>
                </a:solidFill>
              </a:rPr>
              <a:t>Capillarity :</a:t>
            </a:r>
            <a:r>
              <a:rPr lang="en-US" sz="2400" dirty="0" smtClean="0"/>
              <a:t> It is the ability of soil to transmit moisture in all directions regardless of any gravitational force. </a:t>
            </a:r>
          </a:p>
          <a:p>
            <a:endParaRPr lang="en-US" sz="2400" dirty="0"/>
          </a:p>
          <a:p>
            <a:r>
              <a:rPr lang="en-US" sz="2200" dirty="0" smtClean="0">
                <a:solidFill>
                  <a:srgbClr val="FF0000"/>
                </a:solidFill>
              </a:rPr>
              <a:t>Water rises up through soil pores due to capillary attraction</a:t>
            </a:r>
            <a:r>
              <a:rPr lang="en-US" sz="2200" dirty="0" smtClean="0"/>
              <a:t>.</a:t>
            </a:r>
          </a:p>
          <a:p>
            <a:endParaRPr lang="en-US" sz="2200" dirty="0" smtClean="0"/>
          </a:p>
          <a:p>
            <a:r>
              <a:rPr lang="en-US" sz="2200" dirty="0" smtClean="0"/>
              <a:t>The maximum theoretical height of capillary rise depends upon the pressure which tends to force the water into the soil, and this force increases as the size of the soil particles decreases. </a:t>
            </a:r>
            <a:endParaRPr lang="en-US" sz="2200" dirty="0" smtClean="0"/>
          </a:p>
          <a:p>
            <a:endParaRPr lang="en-US" sz="2200" dirty="0" smtClean="0"/>
          </a:p>
          <a:p>
            <a:r>
              <a:rPr lang="en-US" sz="2200" dirty="0" smtClean="0"/>
              <a:t>The capillary rise in a soil when wet may equal as much as 4 to 5 times the height of capillary rise in the same soil when dry</a:t>
            </a:r>
            <a:r>
              <a:rPr lang="en-US" sz="2200" dirty="0" smtClean="0"/>
              <a:t>.</a:t>
            </a:r>
          </a:p>
          <a:p>
            <a:endParaRPr lang="en-US" sz="2200" dirty="0" smtClean="0"/>
          </a:p>
          <a:p>
            <a:r>
              <a:rPr lang="en-US" sz="2200" dirty="0" smtClean="0"/>
              <a:t> Coarse gravel has no capillary rise; coarse sand has up to 30 cm; fine sand and soils have capillary rise up to 1.2 m but dry sand have very little capillarity. Clays may have capillary rise up to 0.9 to 1.2 m but pure clays have very low value.</a:t>
            </a:r>
            <a:endParaRPr lang="en-US" sz="2200" dirty="0"/>
          </a:p>
        </p:txBody>
      </p:sp>
    </p:spTree>
    <p:extLst>
      <p:ext uri="{BB962C8B-B14F-4D97-AF65-F5344CB8AC3E}">
        <p14:creationId xmlns:p14="http://schemas.microsoft.com/office/powerpoint/2010/main" val="604536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23214" y="764811"/>
            <a:ext cx="6553200" cy="2308324"/>
          </a:xfrm>
          <a:prstGeom prst="rect">
            <a:avLst/>
          </a:prstGeom>
        </p:spPr>
        <p:txBody>
          <a:bodyPr wrap="square">
            <a:spAutoFit/>
          </a:bodyPr>
          <a:lstStyle/>
          <a:p>
            <a:r>
              <a:rPr lang="en-US" sz="2400" dirty="0" smtClean="0"/>
              <a:t>Soil Definition (Engineering)–“refers to all unconsolidated material in the earth’s crust, all material above bedrock</a:t>
            </a:r>
            <a:r>
              <a:rPr lang="en-US" sz="2400" dirty="0" smtClean="0"/>
              <a:t>”</a:t>
            </a:r>
          </a:p>
          <a:p>
            <a:endParaRPr lang="en-US" sz="2400" dirty="0" smtClean="0"/>
          </a:p>
          <a:p>
            <a:r>
              <a:rPr lang="en-US" sz="2400" dirty="0" smtClean="0"/>
              <a:t>•mineral particles (sands, silts, clays)</a:t>
            </a:r>
          </a:p>
          <a:p>
            <a:r>
              <a:rPr lang="en-US" sz="2400" dirty="0" smtClean="0"/>
              <a:t>•organic material (topsoil, marshes) + air + water</a:t>
            </a:r>
            <a:endParaRPr lang="en-US" sz="2400" dirty="0"/>
          </a:p>
        </p:txBody>
      </p:sp>
      <p:sp>
        <p:nvSpPr>
          <p:cNvPr id="3" name="Rectangle 2"/>
          <p:cNvSpPr/>
          <p:nvPr/>
        </p:nvSpPr>
        <p:spPr>
          <a:xfrm>
            <a:off x="1517266" y="3429000"/>
            <a:ext cx="6747164" cy="1569660"/>
          </a:xfrm>
          <a:prstGeom prst="rect">
            <a:avLst/>
          </a:prstGeom>
        </p:spPr>
        <p:txBody>
          <a:bodyPr wrap="square">
            <a:spAutoFit/>
          </a:bodyPr>
          <a:lstStyle/>
          <a:p>
            <a:r>
              <a:rPr lang="en-US" sz="2400" dirty="0" smtClean="0"/>
              <a:t>Engineering Properties of Soils</a:t>
            </a:r>
          </a:p>
          <a:p>
            <a:r>
              <a:rPr lang="en-US" sz="2400" dirty="0" smtClean="0"/>
              <a:t>–foundation for the project</a:t>
            </a:r>
          </a:p>
          <a:p>
            <a:r>
              <a:rPr lang="en-US" sz="2400" dirty="0" smtClean="0"/>
              <a:t>–construction material (road embankments, earth dams)</a:t>
            </a:r>
            <a:endParaRPr lang="en-US" sz="2400" dirty="0"/>
          </a:p>
        </p:txBody>
      </p:sp>
    </p:spTree>
    <p:extLst>
      <p:ext uri="{BB962C8B-B14F-4D97-AF65-F5344CB8AC3E}">
        <p14:creationId xmlns:p14="http://schemas.microsoft.com/office/powerpoint/2010/main" val="31849304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27584" y="908720"/>
            <a:ext cx="7391400" cy="5262979"/>
          </a:xfrm>
          <a:prstGeom prst="rect">
            <a:avLst/>
          </a:prstGeom>
        </p:spPr>
        <p:txBody>
          <a:bodyPr wrap="square">
            <a:spAutoFit/>
          </a:bodyPr>
          <a:lstStyle/>
          <a:p>
            <a:r>
              <a:rPr lang="en-US" sz="2400" dirty="0" smtClean="0">
                <a:solidFill>
                  <a:srgbClr val="FF0000"/>
                </a:solidFill>
              </a:rPr>
              <a:t>Permeability</a:t>
            </a:r>
            <a:r>
              <a:rPr lang="en-US" sz="2400" dirty="0" smtClean="0"/>
              <a:t> : Permeability of a soil is the rate at which water flows through it under action of </a:t>
            </a:r>
            <a:r>
              <a:rPr lang="en-US" sz="2400" dirty="0" smtClean="0">
                <a:solidFill>
                  <a:srgbClr val="FF0000"/>
                </a:solidFill>
              </a:rPr>
              <a:t>hydraulic gradient</a:t>
            </a:r>
            <a:r>
              <a:rPr lang="en-US" sz="2400" dirty="0" smtClean="0"/>
              <a:t>.</a:t>
            </a:r>
          </a:p>
          <a:p>
            <a:endParaRPr lang="en-US" sz="2400" dirty="0" smtClean="0"/>
          </a:p>
          <a:p>
            <a:r>
              <a:rPr lang="en-US" sz="2200" dirty="0" smtClean="0"/>
              <a:t>The passage of moisture through the inter- spaces or pores of the soil is called ‘percolation’. </a:t>
            </a:r>
          </a:p>
          <a:p>
            <a:r>
              <a:rPr lang="en-US" sz="2200" dirty="0" smtClean="0"/>
              <a:t>Soils having porous enough for percolation to occur are termed ‘pervious’ or ‘permeable’, while those which do not permit the passage of water are termed ‘impervious’ or ‘impermeable’.</a:t>
            </a:r>
          </a:p>
          <a:p>
            <a:endParaRPr lang="en-US" sz="2200" dirty="0" smtClean="0"/>
          </a:p>
          <a:p>
            <a:r>
              <a:rPr lang="en-US" sz="2200" dirty="0" smtClean="0">
                <a:solidFill>
                  <a:srgbClr val="0070C0"/>
                </a:solidFill>
              </a:rPr>
              <a:t>The rate of flow is directly proportional to the head of water. </a:t>
            </a:r>
            <a:r>
              <a:rPr lang="en-US" sz="2200" dirty="0" smtClean="0"/>
              <a:t>Permeability is a property of soil mass and not of individual particles. </a:t>
            </a:r>
            <a:r>
              <a:rPr lang="en-US" sz="2200" dirty="0" smtClean="0">
                <a:solidFill>
                  <a:srgbClr val="FF0000"/>
                </a:solidFill>
              </a:rPr>
              <a:t>The permeability of cohesive soil is, in general, very small. </a:t>
            </a:r>
            <a:r>
              <a:rPr lang="en-US" sz="2200" dirty="0" smtClean="0"/>
              <a:t>Knowledge of permeability is required not only for seepage, drainage and ground water problems but also for the </a:t>
            </a:r>
            <a:r>
              <a:rPr lang="en-US" sz="2200" dirty="0" smtClean="0">
                <a:solidFill>
                  <a:srgbClr val="FF0000"/>
                </a:solidFill>
              </a:rPr>
              <a:t>rate of settlement of structures on saturated soils.</a:t>
            </a:r>
            <a:endParaRPr lang="en-US" sz="2200" dirty="0">
              <a:solidFill>
                <a:srgbClr val="FF0000"/>
              </a:solidFill>
            </a:endParaRPr>
          </a:p>
        </p:txBody>
      </p:sp>
    </p:spTree>
    <p:extLst>
      <p:ext uri="{BB962C8B-B14F-4D97-AF65-F5344CB8AC3E}">
        <p14:creationId xmlns:p14="http://schemas.microsoft.com/office/powerpoint/2010/main" val="15647392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90600" y="764704"/>
            <a:ext cx="7181800" cy="5632311"/>
          </a:xfrm>
          <a:prstGeom prst="rect">
            <a:avLst/>
          </a:prstGeom>
        </p:spPr>
        <p:txBody>
          <a:bodyPr wrap="square">
            <a:spAutoFit/>
          </a:bodyPr>
          <a:lstStyle/>
          <a:p>
            <a:r>
              <a:rPr lang="en-US" sz="2400" dirty="0" smtClean="0">
                <a:solidFill>
                  <a:srgbClr val="FF0000"/>
                </a:solidFill>
              </a:rPr>
              <a:t>Soil plasticity </a:t>
            </a:r>
            <a:r>
              <a:rPr lang="en-US" sz="2400" dirty="0" smtClean="0"/>
              <a:t>: Soil plasticity is a property that enables the moist soil to change shape when some force is applied over it and to retain this shape even after the removal of the force from it. </a:t>
            </a:r>
          </a:p>
          <a:p>
            <a:endParaRPr lang="en-US" sz="2400" dirty="0"/>
          </a:p>
          <a:p>
            <a:r>
              <a:rPr lang="en-US" sz="2400" dirty="0" smtClean="0"/>
              <a:t>The plasticity of soil depends on the cohesion and adhesion of soil materials. </a:t>
            </a:r>
          </a:p>
          <a:p>
            <a:r>
              <a:rPr lang="en-US" sz="2400" dirty="0" smtClean="0">
                <a:solidFill>
                  <a:srgbClr val="FF0000"/>
                </a:solidFill>
              </a:rPr>
              <a:t>Cohesion refers to the attraction of substances of like characteristics</a:t>
            </a:r>
            <a:r>
              <a:rPr lang="en-US" sz="2400" dirty="0" smtClean="0"/>
              <a:t>, such as, that of one water molecule for another.</a:t>
            </a:r>
          </a:p>
          <a:p>
            <a:endParaRPr lang="en-US" sz="2400" dirty="0" smtClean="0"/>
          </a:p>
          <a:p>
            <a:r>
              <a:rPr lang="en-US" sz="2400" dirty="0" smtClean="0">
                <a:solidFill>
                  <a:srgbClr val="FF0000"/>
                </a:solidFill>
              </a:rPr>
              <a:t>Adhesion refers to the attraction of substances of unlike characteristics</a:t>
            </a:r>
            <a:r>
              <a:rPr lang="en-US" sz="2400" dirty="0" smtClean="0"/>
              <a:t>. Soil consistency depends on the texture and amount of inorganic and organic colloids, structure and moisture contents of soil. </a:t>
            </a:r>
            <a:endParaRPr lang="en-US" sz="2400" dirty="0"/>
          </a:p>
        </p:txBody>
      </p:sp>
    </p:spTree>
    <p:extLst>
      <p:ext uri="{BB962C8B-B14F-4D97-AF65-F5344CB8AC3E}">
        <p14:creationId xmlns:p14="http://schemas.microsoft.com/office/powerpoint/2010/main" val="12987835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1052736"/>
            <a:ext cx="6858000" cy="4893647"/>
          </a:xfrm>
          <a:prstGeom prst="rect">
            <a:avLst/>
          </a:prstGeom>
        </p:spPr>
        <p:txBody>
          <a:bodyPr wrap="square">
            <a:spAutoFit/>
          </a:bodyPr>
          <a:lstStyle/>
          <a:p>
            <a:r>
              <a:rPr lang="en-US" sz="2400" dirty="0" smtClean="0">
                <a:solidFill>
                  <a:srgbClr val="FF0000"/>
                </a:solidFill>
              </a:rPr>
              <a:t>Elasticity</a:t>
            </a:r>
            <a:r>
              <a:rPr lang="en-US" sz="2400" dirty="0" smtClean="0"/>
              <a:t> : This elastic behavior is characteristic of peat.</a:t>
            </a:r>
          </a:p>
          <a:p>
            <a:endParaRPr lang="en-US" sz="2400" dirty="0" smtClean="0"/>
          </a:p>
          <a:p>
            <a:r>
              <a:rPr lang="en-US" sz="2400" dirty="0" smtClean="0"/>
              <a:t>A soil is said to be elastic when it suffers a reduction in volume (or is changed shape &amp; bulk) while the load is applied, but recovers its initial volume immediately when the load is removed. </a:t>
            </a:r>
          </a:p>
          <a:p>
            <a:endParaRPr lang="en-US" sz="2400" dirty="0"/>
          </a:p>
          <a:p>
            <a:r>
              <a:rPr lang="en-US" sz="2400" dirty="0" smtClean="0"/>
              <a:t>The most important characteristic of the elastic behavior of soil is that no matter how many repetitions of load are applied to it, provided that the stress set up in the soil do not exceed the yield stress, the soil does not become permanently deformed.</a:t>
            </a:r>
            <a:endParaRPr lang="en-US" sz="2400" dirty="0"/>
          </a:p>
        </p:txBody>
      </p:sp>
    </p:spTree>
    <p:extLst>
      <p:ext uri="{BB962C8B-B14F-4D97-AF65-F5344CB8AC3E}">
        <p14:creationId xmlns:p14="http://schemas.microsoft.com/office/powerpoint/2010/main" val="29349239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1560" y="708987"/>
            <a:ext cx="7920880" cy="5970865"/>
          </a:xfrm>
          <a:prstGeom prst="rect">
            <a:avLst/>
          </a:prstGeom>
        </p:spPr>
        <p:txBody>
          <a:bodyPr wrap="square">
            <a:spAutoFit/>
          </a:bodyPr>
          <a:lstStyle/>
          <a:p>
            <a:r>
              <a:rPr lang="en-US" sz="2400" dirty="0" smtClean="0">
                <a:solidFill>
                  <a:srgbClr val="FF0000"/>
                </a:solidFill>
              </a:rPr>
              <a:t>Compressibility</a:t>
            </a:r>
            <a:r>
              <a:rPr lang="en-US" sz="2400" dirty="0" smtClean="0"/>
              <a:t>: Gravels, sands &amp; silts are incompressible, i.e. if a moist mass of those materials is subjected to compression; they suffer no significant volume change. </a:t>
            </a:r>
          </a:p>
          <a:p>
            <a:endParaRPr lang="en-US" sz="2400" dirty="0"/>
          </a:p>
          <a:p>
            <a:r>
              <a:rPr lang="en-US" sz="2200" dirty="0" smtClean="0"/>
              <a:t>Clays are compressible, i.e. if a moist mass of clay is subjected to compression, moisture &amp; air may be expelled, resulting in a reduction in volume which is not immediately recovered when the compression load is withdrawn</a:t>
            </a:r>
            <a:r>
              <a:rPr lang="en-US" sz="2200" dirty="0" smtClean="0"/>
              <a:t>.</a:t>
            </a:r>
          </a:p>
          <a:p>
            <a:endParaRPr lang="en-US" sz="2200" dirty="0" smtClean="0"/>
          </a:p>
          <a:p>
            <a:r>
              <a:rPr lang="en-US" sz="2200" dirty="0" smtClean="0"/>
              <a:t>The </a:t>
            </a:r>
            <a:r>
              <a:rPr lang="en-US" sz="2200" dirty="0" smtClean="0"/>
              <a:t>decrease in volume per unit increase of pressure is defined as the compressibility of soil, and a measure of the rate at which consolidation proceeds is given by the ‘co- efficient of consolidation’ of the soil. </a:t>
            </a:r>
            <a:endParaRPr lang="en-US" sz="2200" dirty="0" smtClean="0"/>
          </a:p>
          <a:p>
            <a:endParaRPr lang="en-US" sz="2200" dirty="0" smtClean="0"/>
          </a:p>
          <a:p>
            <a:r>
              <a:rPr lang="en-US" sz="2200" dirty="0" smtClean="0"/>
              <a:t>Compressibility of sand &amp; silt varies with density &amp; compressibility of clay varies directly with water content &amp; inversely with cohesive strength.</a:t>
            </a:r>
            <a:endParaRPr lang="en-US" sz="2200" dirty="0"/>
          </a:p>
        </p:txBody>
      </p:sp>
    </p:spTree>
    <p:extLst>
      <p:ext uri="{BB962C8B-B14F-4D97-AF65-F5344CB8AC3E}">
        <p14:creationId xmlns:p14="http://schemas.microsoft.com/office/powerpoint/2010/main" val="7497783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44896" y="764704"/>
            <a:ext cx="7467600" cy="5262979"/>
          </a:xfrm>
          <a:prstGeom prst="rect">
            <a:avLst/>
          </a:prstGeom>
        </p:spPr>
        <p:txBody>
          <a:bodyPr wrap="square">
            <a:spAutoFit/>
          </a:bodyPr>
          <a:lstStyle/>
          <a:p>
            <a:r>
              <a:rPr lang="en-US" sz="2400" dirty="0" smtClean="0">
                <a:solidFill>
                  <a:srgbClr val="FF0000"/>
                </a:solidFill>
              </a:rPr>
              <a:t>Uniaxial Compressive Strength </a:t>
            </a:r>
            <a:r>
              <a:rPr lang="en-US" sz="2400" dirty="0" smtClean="0"/>
              <a:t>(UCS) : Test Compressive strength is the capacity of a material to withstand axially directed compressive forces. </a:t>
            </a:r>
            <a:endParaRPr lang="en-US" sz="2400" dirty="0" smtClean="0"/>
          </a:p>
          <a:p>
            <a:endParaRPr lang="en-US" sz="2400" dirty="0" smtClean="0"/>
          </a:p>
          <a:p>
            <a:r>
              <a:rPr lang="en-US" sz="2400" dirty="0" smtClean="0"/>
              <a:t>The most common measure of compressive strength is the uniaxial compressive strength (unconfined compressive strength).</a:t>
            </a:r>
          </a:p>
          <a:p>
            <a:endParaRPr lang="en-US" sz="2400" dirty="0" smtClean="0"/>
          </a:p>
          <a:p>
            <a:r>
              <a:rPr lang="en-US" sz="2400" dirty="0" err="1" smtClean="0">
                <a:solidFill>
                  <a:srgbClr val="FF0000"/>
                </a:solidFill>
              </a:rPr>
              <a:t>Triaxial</a:t>
            </a:r>
            <a:r>
              <a:rPr lang="en-US" sz="2400" dirty="0" smtClean="0">
                <a:solidFill>
                  <a:srgbClr val="FF0000"/>
                </a:solidFill>
              </a:rPr>
              <a:t> Compression </a:t>
            </a:r>
            <a:r>
              <a:rPr lang="en-US" sz="2400" dirty="0" smtClean="0"/>
              <a:t>: The </a:t>
            </a:r>
            <a:r>
              <a:rPr lang="en-US" sz="2400" dirty="0" err="1" smtClean="0"/>
              <a:t>triaxial</a:t>
            </a:r>
            <a:r>
              <a:rPr lang="en-US" sz="2400" dirty="0" smtClean="0"/>
              <a:t> compression test is a more sophisticated testing procedure for determining the shear strength of a soil.</a:t>
            </a:r>
          </a:p>
          <a:p>
            <a:r>
              <a:rPr lang="en-US" sz="2400" dirty="0" smtClean="0"/>
              <a:t> The test involves a soil specimen subjected to an axial load until failure while also being subjected to confining pressure that approximates the in-situ stress conditions.</a:t>
            </a:r>
            <a:endParaRPr lang="en-US" sz="2400" dirty="0"/>
          </a:p>
        </p:txBody>
      </p:sp>
    </p:spTree>
    <p:extLst>
      <p:ext uri="{BB962C8B-B14F-4D97-AF65-F5344CB8AC3E}">
        <p14:creationId xmlns:p14="http://schemas.microsoft.com/office/powerpoint/2010/main" val="270751811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99592" y="908720"/>
            <a:ext cx="7010400" cy="5632311"/>
          </a:xfrm>
          <a:prstGeom prst="rect">
            <a:avLst/>
          </a:prstGeom>
        </p:spPr>
        <p:txBody>
          <a:bodyPr wrap="square">
            <a:spAutoFit/>
          </a:bodyPr>
          <a:lstStyle/>
          <a:p>
            <a:r>
              <a:rPr lang="en-US" dirty="0" smtClean="0"/>
              <a:t> </a:t>
            </a:r>
            <a:r>
              <a:rPr lang="en-US" sz="2400" dirty="0" smtClean="0">
                <a:solidFill>
                  <a:srgbClr val="FF0000"/>
                </a:solidFill>
              </a:rPr>
              <a:t>Moisture Content &amp; Available water capacity :</a:t>
            </a:r>
          </a:p>
          <a:p>
            <a:r>
              <a:rPr lang="en-US" sz="2400" dirty="0" smtClean="0"/>
              <a:t>The moisture content (w) is defined as the ratio of the weight of water in a sample to the weight of solids. Available water capacity refers to the quantity of water that the soil is capable of storing for use by plants.</a:t>
            </a:r>
          </a:p>
          <a:p>
            <a:endParaRPr lang="en-US" sz="2400" dirty="0" smtClean="0"/>
          </a:p>
          <a:p>
            <a:r>
              <a:rPr lang="en-US" sz="2400" dirty="0" smtClean="0"/>
              <a:t>The capacity varies, depending on soil properties that affect the retention of water and the depth of the root zone. The most important properties are the content of organic matter, soil texture, bulk density, and soil structure. </a:t>
            </a:r>
            <a:endParaRPr lang="en-US" sz="2400" dirty="0" smtClean="0"/>
          </a:p>
          <a:p>
            <a:endParaRPr lang="en-US" sz="2400" dirty="0" smtClean="0"/>
          </a:p>
          <a:p>
            <a:r>
              <a:rPr lang="en-US" sz="2400" dirty="0" smtClean="0"/>
              <a:t>Available water capacity is an important factor in the choice of plants or crops to be grown and in the design and management of irrigation systems.</a:t>
            </a:r>
          </a:p>
        </p:txBody>
      </p:sp>
    </p:spTree>
    <p:extLst>
      <p:ext uri="{BB962C8B-B14F-4D97-AF65-F5344CB8AC3E}">
        <p14:creationId xmlns:p14="http://schemas.microsoft.com/office/powerpoint/2010/main" val="86479253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71600" y="1052736"/>
            <a:ext cx="6477000" cy="3785652"/>
          </a:xfrm>
          <a:prstGeom prst="rect">
            <a:avLst/>
          </a:prstGeom>
        </p:spPr>
        <p:txBody>
          <a:bodyPr wrap="square">
            <a:spAutoFit/>
          </a:bodyPr>
          <a:lstStyle/>
          <a:p>
            <a:r>
              <a:rPr lang="en-US" sz="2400" dirty="0" smtClean="0">
                <a:solidFill>
                  <a:srgbClr val="FF0000"/>
                </a:solidFill>
              </a:rPr>
              <a:t>Specific Gravity of Soils</a:t>
            </a:r>
            <a:r>
              <a:rPr lang="en-US" sz="2400" dirty="0" smtClean="0"/>
              <a:t>:</a:t>
            </a:r>
          </a:p>
          <a:p>
            <a:r>
              <a:rPr lang="en-US" sz="2400" dirty="0" smtClean="0"/>
              <a:t> The specific gravity of soil, </a:t>
            </a:r>
            <a:r>
              <a:rPr lang="en-US" sz="2400" dirty="0" err="1" smtClean="0"/>
              <a:t>Gs</a:t>
            </a:r>
            <a:r>
              <a:rPr lang="en-US" sz="2400" dirty="0" smtClean="0"/>
              <a:t>, is defined as the ratio of the unit weight of a given material to the unit weight of water. </a:t>
            </a:r>
          </a:p>
          <a:p>
            <a:endParaRPr lang="en-US" sz="2400" dirty="0"/>
          </a:p>
          <a:p>
            <a:r>
              <a:rPr lang="en-US" sz="2400" dirty="0" smtClean="0"/>
              <a:t>Weight-Volume Relationships: In nature, soils are three-phase systems consisting of solid soil particles, water, an air (or gas). To develop the weight-volume relationships for a soil, the three phases can be separated.</a:t>
            </a:r>
            <a:endParaRPr lang="en-US" sz="2400" dirty="0"/>
          </a:p>
        </p:txBody>
      </p:sp>
    </p:spTree>
    <p:extLst>
      <p:ext uri="{BB962C8B-B14F-4D97-AF65-F5344CB8AC3E}">
        <p14:creationId xmlns:p14="http://schemas.microsoft.com/office/powerpoint/2010/main" val="209078792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90600" y="1124744"/>
            <a:ext cx="6965776" cy="4893647"/>
          </a:xfrm>
          <a:prstGeom prst="rect">
            <a:avLst/>
          </a:prstGeom>
        </p:spPr>
        <p:txBody>
          <a:bodyPr wrap="square">
            <a:spAutoFit/>
          </a:bodyPr>
          <a:lstStyle/>
          <a:p>
            <a:r>
              <a:rPr lang="en-US" sz="2400" dirty="0" smtClean="0">
                <a:solidFill>
                  <a:srgbClr val="FF0000"/>
                </a:solidFill>
              </a:rPr>
              <a:t>Soil strength </a:t>
            </a:r>
            <a:r>
              <a:rPr lang="en-US" sz="2400" dirty="0" smtClean="0"/>
              <a:t>tests are performed on high quality, relatively undisturbed in-situ specimens. However, it is difficult and frequently impossible to sample, transport, extrude and set- up testing for granular, </a:t>
            </a:r>
            <a:r>
              <a:rPr lang="en-US" sz="2400" dirty="0" err="1" smtClean="0"/>
              <a:t>cohesionless</a:t>
            </a:r>
            <a:r>
              <a:rPr lang="en-US" sz="2400" dirty="0" smtClean="0"/>
              <a:t> soils (Sand or Gravel) without excessively disturbing or completely obliterating the soil specimen.</a:t>
            </a:r>
          </a:p>
          <a:p>
            <a:endParaRPr lang="en-US" sz="2400" dirty="0" smtClean="0"/>
          </a:p>
          <a:p>
            <a:r>
              <a:rPr lang="en-US" sz="2400" dirty="0" smtClean="0"/>
              <a:t>It is difficult to obtain good strength values through lab testing of disturbed (remolded) specimens since the soil matrix (i.e., cohesion/ bonding of soil particles) is destroyed and the in-situ density and moisture content are very difficult to recreate.</a:t>
            </a:r>
            <a:endParaRPr lang="en-US" sz="2400" dirty="0"/>
          </a:p>
        </p:txBody>
      </p:sp>
    </p:spTree>
    <p:extLst>
      <p:ext uri="{BB962C8B-B14F-4D97-AF65-F5344CB8AC3E}">
        <p14:creationId xmlns:p14="http://schemas.microsoft.com/office/powerpoint/2010/main" val="18079954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15616" y="1052736"/>
            <a:ext cx="6408712" cy="3139321"/>
          </a:xfrm>
          <a:prstGeom prst="rect">
            <a:avLst/>
          </a:prstGeom>
        </p:spPr>
        <p:txBody>
          <a:bodyPr wrap="square">
            <a:spAutoFit/>
          </a:bodyPr>
          <a:lstStyle/>
          <a:p>
            <a:r>
              <a:rPr lang="en-US" sz="2200" dirty="0">
                <a:solidFill>
                  <a:srgbClr val="0070C0"/>
                </a:solidFill>
              </a:rPr>
              <a:t>Soil Mechanics is a discipline of Civil Engineering involving the study of soil, its </a:t>
            </a:r>
            <a:r>
              <a:rPr lang="en-US" sz="2200" dirty="0" smtClean="0">
                <a:solidFill>
                  <a:srgbClr val="0070C0"/>
                </a:solidFill>
              </a:rPr>
              <a:t>behavior </a:t>
            </a:r>
            <a:r>
              <a:rPr lang="en-US" sz="2200" dirty="0">
                <a:solidFill>
                  <a:srgbClr val="0070C0"/>
                </a:solidFill>
              </a:rPr>
              <a:t>and application as an engineering material</a:t>
            </a:r>
            <a:r>
              <a:rPr lang="en-US" sz="2200" dirty="0" smtClean="0">
                <a:solidFill>
                  <a:srgbClr val="0070C0"/>
                </a:solidFill>
              </a:rPr>
              <a:t>.</a:t>
            </a:r>
          </a:p>
          <a:p>
            <a:r>
              <a:rPr lang="en-US" sz="2200" dirty="0" smtClean="0">
                <a:solidFill>
                  <a:srgbClr val="FF0000"/>
                </a:solidFill>
              </a:rPr>
              <a:t>Soils </a:t>
            </a:r>
            <a:r>
              <a:rPr lang="en-US" sz="2200" dirty="0">
                <a:solidFill>
                  <a:srgbClr val="FF0000"/>
                </a:solidFill>
              </a:rPr>
              <a:t>are formed from materials that have resulted from the disintegration of rocks by various processes of physical and chemical weathering. </a:t>
            </a:r>
            <a:endParaRPr lang="en-US" sz="2200" dirty="0" smtClean="0">
              <a:solidFill>
                <a:srgbClr val="FF0000"/>
              </a:solidFill>
            </a:endParaRPr>
          </a:p>
          <a:p>
            <a:r>
              <a:rPr lang="en-US" sz="2200" dirty="0" smtClean="0"/>
              <a:t>The </a:t>
            </a:r>
            <a:r>
              <a:rPr lang="en-US" sz="2200" dirty="0"/>
              <a:t>nature and structure of a given soil depends on the processes and conditions that formed it</a:t>
            </a:r>
            <a:r>
              <a:rPr lang="en-US" sz="2200" dirty="0" smtClean="0"/>
              <a:t>:</a:t>
            </a:r>
          </a:p>
          <a:p>
            <a:endParaRPr lang="en-US" sz="2200" dirty="0"/>
          </a:p>
        </p:txBody>
      </p:sp>
      <p:sp>
        <p:nvSpPr>
          <p:cNvPr id="3" name="Rectangle 2"/>
          <p:cNvSpPr/>
          <p:nvPr/>
        </p:nvSpPr>
        <p:spPr>
          <a:xfrm>
            <a:off x="971600" y="4005064"/>
            <a:ext cx="7106222" cy="2246769"/>
          </a:xfrm>
          <a:prstGeom prst="rect">
            <a:avLst/>
          </a:prstGeom>
        </p:spPr>
        <p:txBody>
          <a:bodyPr wrap="square">
            <a:spAutoFit/>
          </a:bodyPr>
          <a:lstStyle/>
          <a:p>
            <a:r>
              <a:rPr lang="en-US" sz="2000" dirty="0">
                <a:solidFill>
                  <a:srgbClr val="FF0000"/>
                </a:solidFill>
              </a:rPr>
              <a:t>Breakdown of parent rock</a:t>
            </a:r>
            <a:r>
              <a:rPr lang="en-US" sz="2000" dirty="0"/>
              <a:t>: weathering, decomposition, erosion</a:t>
            </a:r>
            <a:r>
              <a:rPr lang="en-US" sz="2000" dirty="0" smtClean="0"/>
              <a:t>.</a:t>
            </a:r>
          </a:p>
          <a:p>
            <a:endParaRPr lang="en-US" sz="2000" dirty="0"/>
          </a:p>
          <a:p>
            <a:r>
              <a:rPr lang="en-US" sz="2000" dirty="0">
                <a:solidFill>
                  <a:srgbClr val="FF0000"/>
                </a:solidFill>
              </a:rPr>
              <a:t>Transportation to site of final deposition</a:t>
            </a:r>
            <a:r>
              <a:rPr lang="en-US" sz="2000" dirty="0"/>
              <a:t>: gravity, flowing water, ice, wind</a:t>
            </a:r>
            <a:r>
              <a:rPr lang="en-US" sz="2000" dirty="0" smtClean="0"/>
              <a:t>.</a:t>
            </a:r>
          </a:p>
          <a:p>
            <a:endParaRPr lang="en-US" sz="2000" dirty="0"/>
          </a:p>
          <a:p>
            <a:r>
              <a:rPr lang="en-US" sz="2000" dirty="0">
                <a:solidFill>
                  <a:srgbClr val="FF0000"/>
                </a:solidFill>
              </a:rPr>
              <a:t>Environment of final deposition</a:t>
            </a:r>
            <a:r>
              <a:rPr lang="en-US" sz="2000" dirty="0"/>
              <a:t>: flood plain, river terrace, glacial moraine, lacustrine or marine.</a:t>
            </a:r>
          </a:p>
        </p:txBody>
      </p:sp>
    </p:spTree>
    <p:extLst>
      <p:ext uri="{BB962C8B-B14F-4D97-AF65-F5344CB8AC3E}">
        <p14:creationId xmlns:p14="http://schemas.microsoft.com/office/powerpoint/2010/main" val="41592091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115616" y="908720"/>
            <a:ext cx="6984776" cy="2123658"/>
          </a:xfrm>
          <a:prstGeom prst="rect">
            <a:avLst/>
          </a:prstGeom>
        </p:spPr>
        <p:txBody>
          <a:bodyPr wrap="square">
            <a:spAutoFit/>
          </a:bodyPr>
          <a:lstStyle/>
          <a:p>
            <a:r>
              <a:rPr lang="en-US" sz="2200" dirty="0" smtClean="0">
                <a:solidFill>
                  <a:srgbClr val="00B050"/>
                </a:solidFill>
              </a:rPr>
              <a:t>All </a:t>
            </a:r>
            <a:r>
              <a:rPr lang="en-US" sz="2200" dirty="0">
                <a:solidFill>
                  <a:srgbClr val="00B050"/>
                </a:solidFill>
              </a:rPr>
              <a:t>soils originate, directly or indirectly, from different rock types.</a:t>
            </a:r>
          </a:p>
          <a:p>
            <a:r>
              <a:rPr lang="en-US" sz="2200" dirty="0">
                <a:solidFill>
                  <a:srgbClr val="C00000"/>
                </a:solidFill>
              </a:rPr>
              <a:t>Soils as they are found in different regions can be classified into two broad categories:</a:t>
            </a:r>
          </a:p>
          <a:p>
            <a:r>
              <a:rPr lang="en-US" sz="2200" dirty="0" smtClean="0"/>
              <a:t>(</a:t>
            </a:r>
            <a:r>
              <a:rPr lang="en-US" sz="2200" dirty="0"/>
              <a:t>1) </a:t>
            </a:r>
            <a:r>
              <a:rPr lang="en-US" sz="2200" dirty="0">
                <a:solidFill>
                  <a:srgbClr val="FF0000"/>
                </a:solidFill>
              </a:rPr>
              <a:t>Residual soils</a:t>
            </a:r>
          </a:p>
          <a:p>
            <a:r>
              <a:rPr lang="en-US" sz="2200" dirty="0">
                <a:solidFill>
                  <a:srgbClr val="FF0000"/>
                </a:solidFill>
              </a:rPr>
              <a:t>(2) Transported soils</a:t>
            </a:r>
          </a:p>
        </p:txBody>
      </p:sp>
      <p:pic>
        <p:nvPicPr>
          <p:cNvPr id="1027"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03623" y="3032378"/>
            <a:ext cx="6564721" cy="12309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4"/>
          <p:cNvSpPr/>
          <p:nvPr/>
        </p:nvSpPr>
        <p:spPr>
          <a:xfrm>
            <a:off x="1085000" y="4291202"/>
            <a:ext cx="7447440" cy="1938992"/>
          </a:xfrm>
          <a:prstGeom prst="rect">
            <a:avLst/>
          </a:prstGeom>
        </p:spPr>
        <p:txBody>
          <a:bodyPr wrap="square">
            <a:spAutoFit/>
          </a:bodyPr>
          <a:lstStyle/>
          <a:p>
            <a:r>
              <a:rPr lang="en-US" sz="2000" dirty="0">
                <a:solidFill>
                  <a:srgbClr val="FF0000"/>
                </a:solidFill>
              </a:rPr>
              <a:t>Transported Soils</a:t>
            </a:r>
          </a:p>
          <a:p>
            <a:r>
              <a:rPr lang="en-US" sz="2000" dirty="0"/>
              <a:t>Weathered rock materials can be moved from their original site to new locations by one or more of the transportation agencies to form transported soils. </a:t>
            </a:r>
          </a:p>
          <a:p>
            <a:r>
              <a:rPr lang="en-US" sz="2000" dirty="0" smtClean="0">
                <a:solidFill>
                  <a:srgbClr val="FF0000"/>
                </a:solidFill>
              </a:rPr>
              <a:t>Transported </a:t>
            </a:r>
            <a:r>
              <a:rPr lang="en-US" sz="2000" dirty="0">
                <a:solidFill>
                  <a:srgbClr val="FF0000"/>
                </a:solidFill>
              </a:rPr>
              <a:t>soils are classified based on the mode of transportation and the final deposition environment.</a:t>
            </a:r>
          </a:p>
        </p:txBody>
      </p:sp>
    </p:spTree>
    <p:extLst>
      <p:ext uri="{BB962C8B-B14F-4D97-AF65-F5344CB8AC3E}">
        <p14:creationId xmlns:p14="http://schemas.microsoft.com/office/powerpoint/2010/main" val="42140832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55576" y="764704"/>
            <a:ext cx="7416824" cy="5170646"/>
          </a:xfrm>
          <a:prstGeom prst="rect">
            <a:avLst/>
          </a:prstGeom>
        </p:spPr>
        <p:txBody>
          <a:bodyPr wrap="square">
            <a:spAutoFit/>
          </a:bodyPr>
          <a:lstStyle/>
          <a:p>
            <a:endParaRPr lang="en-US" sz="2200" dirty="0"/>
          </a:p>
          <a:p>
            <a:r>
              <a:rPr lang="en-US" sz="2200" dirty="0"/>
              <a:t>(a) Soils that are carried and deposited by rivers are called </a:t>
            </a:r>
            <a:r>
              <a:rPr lang="en-US" sz="2200" dirty="0">
                <a:solidFill>
                  <a:srgbClr val="FF0000"/>
                </a:solidFill>
              </a:rPr>
              <a:t>alluvial deposits</a:t>
            </a:r>
            <a:r>
              <a:rPr lang="en-US" sz="2200" dirty="0"/>
              <a:t>.</a:t>
            </a:r>
          </a:p>
          <a:p>
            <a:endParaRPr lang="en-US" sz="2200" dirty="0"/>
          </a:p>
          <a:p>
            <a:r>
              <a:rPr lang="en-US" sz="2200" dirty="0"/>
              <a:t>(b) Soils that are deposited by flowing water or surface runoff while entering a lake are called </a:t>
            </a:r>
            <a:r>
              <a:rPr lang="en-US" sz="2200" dirty="0">
                <a:solidFill>
                  <a:srgbClr val="FF0000"/>
                </a:solidFill>
              </a:rPr>
              <a:t>lacustrine deposits</a:t>
            </a:r>
            <a:r>
              <a:rPr lang="en-US" sz="2200" dirty="0"/>
              <a:t>. </a:t>
            </a:r>
          </a:p>
          <a:p>
            <a:endParaRPr lang="en-US" sz="2200" dirty="0"/>
          </a:p>
          <a:p>
            <a:r>
              <a:rPr lang="en-US" sz="2200" dirty="0"/>
              <a:t>(c) If the deposits are made by rivers in sea water, they are called </a:t>
            </a:r>
            <a:r>
              <a:rPr lang="en-US" sz="2200" dirty="0">
                <a:solidFill>
                  <a:srgbClr val="FF0000"/>
                </a:solidFill>
              </a:rPr>
              <a:t>marine deposits</a:t>
            </a:r>
            <a:r>
              <a:rPr lang="en-US" sz="2200" dirty="0"/>
              <a:t>. </a:t>
            </a:r>
            <a:endParaRPr lang="en-US" sz="2200" dirty="0" smtClean="0"/>
          </a:p>
          <a:p>
            <a:endParaRPr lang="en-US" sz="2200" dirty="0"/>
          </a:p>
          <a:p>
            <a:r>
              <a:rPr lang="en-US" sz="2200" dirty="0"/>
              <a:t>(d) Melting of a glacier causes the deposition of all the materials scoured by it leading to formation of </a:t>
            </a:r>
            <a:r>
              <a:rPr lang="en-US" sz="2200" dirty="0">
                <a:solidFill>
                  <a:srgbClr val="FF0000"/>
                </a:solidFill>
              </a:rPr>
              <a:t>glacial deposits</a:t>
            </a:r>
            <a:r>
              <a:rPr lang="en-US" sz="2200" dirty="0"/>
              <a:t>.</a:t>
            </a:r>
          </a:p>
          <a:p>
            <a:endParaRPr lang="en-US" sz="2200" dirty="0"/>
          </a:p>
          <a:p>
            <a:r>
              <a:rPr lang="en-US" sz="2200" dirty="0"/>
              <a:t>(e) Soil particles carried by wind and subsequently deposited are known as </a:t>
            </a:r>
            <a:r>
              <a:rPr lang="en-US" sz="2200" dirty="0" err="1">
                <a:solidFill>
                  <a:srgbClr val="FF0000"/>
                </a:solidFill>
              </a:rPr>
              <a:t>aeolian</a:t>
            </a:r>
            <a:r>
              <a:rPr lang="en-US" sz="2200" dirty="0">
                <a:solidFill>
                  <a:srgbClr val="FF0000"/>
                </a:solidFill>
              </a:rPr>
              <a:t> deposits</a:t>
            </a:r>
            <a:r>
              <a:rPr lang="en-US" sz="2200" dirty="0"/>
              <a:t>.</a:t>
            </a:r>
          </a:p>
        </p:txBody>
      </p:sp>
    </p:spTree>
    <p:extLst>
      <p:ext uri="{BB962C8B-B14F-4D97-AF65-F5344CB8AC3E}">
        <p14:creationId xmlns:p14="http://schemas.microsoft.com/office/powerpoint/2010/main" val="13580715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72566" y="1052736"/>
            <a:ext cx="5946775" cy="1282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13592" y="2492896"/>
            <a:ext cx="4464496" cy="34502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002902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10128" y="764704"/>
            <a:ext cx="5946775" cy="320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1187624" y="1268760"/>
            <a:ext cx="7200800" cy="2769989"/>
          </a:xfrm>
          <a:prstGeom prst="rect">
            <a:avLst/>
          </a:prstGeom>
        </p:spPr>
        <p:txBody>
          <a:bodyPr wrap="square">
            <a:spAutoFit/>
          </a:bodyPr>
          <a:lstStyle/>
          <a:p>
            <a:r>
              <a:rPr lang="en-US" sz="2400" dirty="0" err="1">
                <a:solidFill>
                  <a:srgbClr val="FF0000"/>
                </a:solidFill>
              </a:rPr>
              <a:t>i</a:t>
            </a:r>
            <a:r>
              <a:rPr lang="en-US" sz="2400" dirty="0">
                <a:solidFill>
                  <a:srgbClr val="FF0000"/>
                </a:solidFill>
              </a:rPr>
              <a:t>. Soil texture</a:t>
            </a:r>
          </a:p>
          <a:p>
            <a:endParaRPr lang="en-US" dirty="0"/>
          </a:p>
          <a:p>
            <a:r>
              <a:rPr lang="en-US" sz="2200" dirty="0"/>
              <a:t>One aspect of the physical properties of soil</a:t>
            </a:r>
            <a:r>
              <a:rPr lang="en-US" sz="2200" dirty="0">
                <a:solidFill>
                  <a:srgbClr val="FF0000"/>
                </a:solidFill>
              </a:rPr>
              <a:t>, its texture</a:t>
            </a:r>
            <a:r>
              <a:rPr lang="en-US" sz="2200" dirty="0"/>
              <a:t>, </a:t>
            </a:r>
            <a:r>
              <a:rPr lang="en-US" sz="2200" dirty="0">
                <a:solidFill>
                  <a:srgbClr val="0070C0"/>
                </a:solidFill>
              </a:rPr>
              <a:t>is described by the percent of particles in various size </a:t>
            </a:r>
            <a:r>
              <a:rPr lang="en-US" sz="2200" dirty="0" smtClean="0">
                <a:solidFill>
                  <a:srgbClr val="0070C0"/>
                </a:solidFill>
              </a:rPr>
              <a:t>classes.</a:t>
            </a:r>
          </a:p>
          <a:p>
            <a:endParaRPr lang="en-US" sz="2200" dirty="0"/>
          </a:p>
          <a:p>
            <a:r>
              <a:rPr lang="en-US" sz="2200" dirty="0" smtClean="0"/>
              <a:t>Particle </a:t>
            </a:r>
            <a:r>
              <a:rPr lang="en-US" sz="2200" dirty="0"/>
              <a:t>size is the defining difference between sand, silt, and clay, but of course the size of the particle has much to do with its other properties.</a:t>
            </a:r>
          </a:p>
        </p:txBody>
      </p:sp>
      <p:sp>
        <p:nvSpPr>
          <p:cNvPr id="3" name="Rectangle 2"/>
          <p:cNvSpPr/>
          <p:nvPr/>
        </p:nvSpPr>
        <p:spPr>
          <a:xfrm>
            <a:off x="1153727" y="4221088"/>
            <a:ext cx="6946666" cy="1785104"/>
          </a:xfrm>
          <a:prstGeom prst="rect">
            <a:avLst/>
          </a:prstGeom>
        </p:spPr>
        <p:txBody>
          <a:bodyPr wrap="square">
            <a:spAutoFit/>
          </a:bodyPr>
          <a:lstStyle/>
          <a:p>
            <a:r>
              <a:rPr lang="en-US" sz="2200" dirty="0"/>
              <a:t>Natural soils are nearly always mixtures of sand, silt, and clay particles, as well as organic matter and stones. </a:t>
            </a:r>
            <a:endParaRPr lang="en-US" sz="2200" dirty="0" smtClean="0"/>
          </a:p>
          <a:p>
            <a:endParaRPr lang="en-US" sz="2200" dirty="0" smtClean="0"/>
          </a:p>
          <a:p>
            <a:r>
              <a:rPr lang="en-US" sz="2200" dirty="0" smtClean="0">
                <a:solidFill>
                  <a:srgbClr val="FF0000"/>
                </a:solidFill>
              </a:rPr>
              <a:t>If </a:t>
            </a:r>
            <a:r>
              <a:rPr lang="en-US" sz="2200" dirty="0">
                <a:solidFill>
                  <a:srgbClr val="FF0000"/>
                </a:solidFill>
              </a:rPr>
              <a:t>a soil is composed of 40% sand, 35% silt, and 25% clay, it is called a loam.</a:t>
            </a:r>
          </a:p>
        </p:txBody>
      </p:sp>
    </p:spTree>
    <p:extLst>
      <p:ext uri="{BB962C8B-B14F-4D97-AF65-F5344CB8AC3E}">
        <p14:creationId xmlns:p14="http://schemas.microsoft.com/office/powerpoint/2010/main" val="25552188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Grp="1" noChangeArrowheads="1"/>
          </p:cNvSpPr>
          <p:nvPr>
            <p:ph type="body" idx="1"/>
          </p:nvPr>
        </p:nvSpPr>
        <p:spPr>
          <a:xfrm>
            <a:off x="683568" y="1412776"/>
            <a:ext cx="8229600" cy="4525963"/>
          </a:xfrm>
        </p:spPr>
        <p:txBody>
          <a:bodyPr>
            <a:normAutofit fontScale="92500" lnSpcReduction="10000"/>
          </a:bodyPr>
          <a:lstStyle/>
          <a:p>
            <a:pPr eaLnBrk="1" hangingPunct="1"/>
            <a:r>
              <a:rPr lang="en-US" altLang="en-US" b="1" dirty="0" smtClean="0"/>
              <a:t>Clay</a:t>
            </a:r>
            <a:r>
              <a:rPr lang="en-US" altLang="en-US" dirty="0" smtClean="0"/>
              <a:t>- The smallest soil particle</a:t>
            </a:r>
          </a:p>
          <a:p>
            <a:pPr eaLnBrk="1" hangingPunct="1"/>
            <a:r>
              <a:rPr lang="en-US" altLang="en-US" b="1" dirty="0" smtClean="0"/>
              <a:t>Sand</a:t>
            </a:r>
            <a:r>
              <a:rPr lang="en-US" altLang="en-US" dirty="0" smtClean="0"/>
              <a:t> - The largest soil particle</a:t>
            </a:r>
          </a:p>
          <a:p>
            <a:pPr eaLnBrk="1" hangingPunct="1"/>
            <a:r>
              <a:rPr lang="en-US" altLang="en-US" b="1" dirty="0" smtClean="0"/>
              <a:t>Silt</a:t>
            </a:r>
            <a:r>
              <a:rPr lang="en-US" altLang="en-US" dirty="0" smtClean="0"/>
              <a:t> - An intermediate sized soil particle</a:t>
            </a:r>
          </a:p>
          <a:p>
            <a:pPr eaLnBrk="1" hangingPunct="1"/>
            <a:r>
              <a:rPr lang="en-US" altLang="en-US" b="1" dirty="0" smtClean="0"/>
              <a:t>Structure</a:t>
            </a:r>
            <a:r>
              <a:rPr lang="en-US" altLang="en-US" dirty="0" smtClean="0"/>
              <a:t> - The way individual soil 		particles are grouped together</a:t>
            </a:r>
          </a:p>
          <a:p>
            <a:pPr eaLnBrk="1" hangingPunct="1"/>
            <a:r>
              <a:rPr lang="en-US" altLang="en-US" b="1" dirty="0" smtClean="0"/>
              <a:t>Texture</a:t>
            </a:r>
            <a:r>
              <a:rPr lang="en-US" altLang="en-US" dirty="0" smtClean="0"/>
              <a:t> - A physical property of the soil 	referring to the relative percentages of 	sand, silt, and clay</a:t>
            </a:r>
          </a:p>
          <a:p>
            <a:pPr eaLnBrk="1" hangingPunct="1">
              <a:buFont typeface="Wingdings" pitchFamily="2" charset="2"/>
              <a:buNone/>
            </a:pPr>
            <a:r>
              <a:rPr lang="en-US" altLang="en-US" dirty="0" smtClean="0"/>
              <a:t>		</a:t>
            </a:r>
          </a:p>
        </p:txBody>
      </p:sp>
    </p:spTree>
    <p:extLst>
      <p:ext uri="{BB962C8B-B14F-4D97-AF65-F5344CB8AC3E}">
        <p14:creationId xmlns:p14="http://schemas.microsoft.com/office/powerpoint/2010/main" val="188269801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altLang="en-US" sz="4000" b="1" smtClean="0"/>
              <a:t>Light Soils vs Heavy Soils</a:t>
            </a:r>
          </a:p>
        </p:txBody>
      </p:sp>
      <p:sp>
        <p:nvSpPr>
          <p:cNvPr id="10243" name="Rectangle 3"/>
          <p:cNvSpPr>
            <a:spLocks noGrp="1" noChangeArrowheads="1"/>
          </p:cNvSpPr>
          <p:nvPr>
            <p:ph type="body" idx="1"/>
          </p:nvPr>
        </p:nvSpPr>
        <p:spPr/>
        <p:txBody>
          <a:bodyPr/>
          <a:lstStyle/>
          <a:p>
            <a:pPr eaLnBrk="1" hangingPunct="1"/>
            <a:r>
              <a:rPr lang="en-US" altLang="en-US" b="1" dirty="0" smtClean="0"/>
              <a:t>Light Soils</a:t>
            </a:r>
            <a:r>
              <a:rPr lang="en-US" altLang="en-US" dirty="0" smtClean="0"/>
              <a:t> - sandy or coarse texture  </a:t>
            </a:r>
          </a:p>
          <a:p>
            <a:pPr eaLnBrk="1" hangingPunct="1"/>
            <a:r>
              <a:rPr lang="en-US" altLang="en-US" b="1" dirty="0" smtClean="0"/>
              <a:t>Heavy</a:t>
            </a:r>
            <a:r>
              <a:rPr lang="en-US" altLang="en-US" dirty="0" smtClean="0"/>
              <a:t> </a:t>
            </a:r>
            <a:r>
              <a:rPr lang="en-US" altLang="en-US" b="1" dirty="0" smtClean="0"/>
              <a:t>Soils</a:t>
            </a:r>
            <a:r>
              <a:rPr lang="en-US" altLang="en-US" dirty="0" smtClean="0"/>
              <a:t> - clay or fine texture </a:t>
            </a:r>
          </a:p>
          <a:p>
            <a:pPr eaLnBrk="1" hangingPunct="1"/>
            <a:r>
              <a:rPr lang="en-US" altLang="en-US" b="1" dirty="0" smtClean="0"/>
              <a:t>Loamy</a:t>
            </a:r>
            <a:r>
              <a:rPr lang="en-US" altLang="en-US" dirty="0" smtClean="0"/>
              <a:t> </a:t>
            </a:r>
            <a:r>
              <a:rPr lang="en-US" altLang="en-US" b="1" dirty="0" smtClean="0"/>
              <a:t>Soils</a:t>
            </a:r>
            <a:r>
              <a:rPr lang="en-US" altLang="en-US" dirty="0" smtClean="0"/>
              <a:t> - medium textured</a:t>
            </a:r>
          </a:p>
          <a:p>
            <a:pPr lvl="1" eaLnBrk="1" hangingPunct="1"/>
            <a:r>
              <a:rPr lang="en-US" altLang="en-US" dirty="0" smtClean="0"/>
              <a:t>more desirable characteristics usually associated with highly productive soils that are easier to manage</a:t>
            </a:r>
          </a:p>
          <a:p>
            <a:pPr eaLnBrk="1" hangingPunct="1"/>
            <a:endParaRPr lang="en-US" altLang="en-US" dirty="0" smtClean="0"/>
          </a:p>
        </p:txBody>
      </p:sp>
    </p:spTree>
    <p:extLst>
      <p:ext uri="{BB962C8B-B14F-4D97-AF65-F5344CB8AC3E}">
        <p14:creationId xmlns:p14="http://schemas.microsoft.com/office/powerpoint/2010/main" val="80054537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88</TotalTime>
  <Words>1963</Words>
  <Application>Microsoft Office PowerPoint</Application>
  <PresentationFormat>On-screen Show (4:3)</PresentationFormat>
  <Paragraphs>146</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Light Soils vs Heavy Soils</vt:lpstr>
      <vt:lpstr>Major Forms of Iron and Effect on Soil Color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physics</dc:creator>
  <cp:lastModifiedBy>physics</cp:lastModifiedBy>
  <cp:revision>12</cp:revision>
  <dcterms:created xsi:type="dcterms:W3CDTF">2018-03-28T16:01:58Z</dcterms:created>
  <dcterms:modified xsi:type="dcterms:W3CDTF">2020-04-16T09:44:15Z</dcterms:modified>
</cp:coreProperties>
</file>