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8" r:id="rId3"/>
    <p:sldId id="299" r:id="rId4"/>
    <p:sldId id="285" r:id="rId5"/>
    <p:sldId id="257" r:id="rId6"/>
    <p:sldId id="258" r:id="rId7"/>
    <p:sldId id="294" r:id="rId8"/>
    <p:sldId id="297" r:id="rId9"/>
    <p:sldId id="260" r:id="rId10"/>
    <p:sldId id="261" r:id="rId11"/>
    <p:sldId id="262" r:id="rId12"/>
    <p:sldId id="277" r:id="rId13"/>
    <p:sldId id="259" r:id="rId14"/>
    <p:sldId id="263" r:id="rId15"/>
    <p:sldId id="264" r:id="rId16"/>
    <p:sldId id="265" r:id="rId17"/>
    <p:sldId id="278" r:id="rId18"/>
    <p:sldId id="267" r:id="rId19"/>
    <p:sldId id="268" r:id="rId20"/>
    <p:sldId id="269" r:id="rId21"/>
    <p:sldId id="271" r:id="rId22"/>
    <p:sldId id="270" r:id="rId23"/>
    <p:sldId id="284" r:id="rId24"/>
    <p:sldId id="283" r:id="rId25"/>
    <p:sldId id="273" r:id="rId26"/>
    <p:sldId id="281" r:id="rId27"/>
    <p:sldId id="286" r:id="rId28"/>
    <p:sldId id="287" r:id="rId29"/>
    <p:sldId id="288" r:id="rId30"/>
    <p:sldId id="275" r:id="rId31"/>
    <p:sldId id="279" r:id="rId32"/>
    <p:sldId id="290" r:id="rId33"/>
    <p:sldId id="292" r:id="rId34"/>
    <p:sldId id="291" r:id="rId35"/>
    <p:sldId id="289" r:id="rId36"/>
    <p:sldId id="293" r:id="rId37"/>
    <p:sldId id="295" r:id="rId38"/>
    <p:sldId id="29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5DDC6E4-475A-417C-9C98-C6AF4B5F8F17}" type="slidenum">
              <a:rPr lang="en-US"/>
              <a:pPr>
                <a:defRPr/>
              </a:pPr>
              <a:t>‹#›</a:t>
            </a:fld>
            <a:endParaRPr lang="en-US"/>
          </a:p>
        </p:txBody>
      </p:sp>
    </p:spTree>
    <p:extLst>
      <p:ext uri="{BB962C8B-B14F-4D97-AF65-F5344CB8AC3E}">
        <p14:creationId xmlns:p14="http://schemas.microsoft.com/office/powerpoint/2010/main" val="2799148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DDA5C6-FE2C-411B-B8E5-286604156A9B}" type="slidenum">
              <a:rPr lang="en-US"/>
              <a:pPr eaLnBrk="1" hangingPunct="1"/>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827568-CDDC-4AD1-9F8A-EB103EAF14FD}" type="slidenum">
              <a:rPr lang="en-US"/>
              <a:pPr eaLnBrk="1" hangingPunct="1"/>
              <a:t>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7F930-9DB7-44C2-8BAF-3E872F77F724}" type="slidenum">
              <a:rPr lang="en-US"/>
              <a:pPr>
                <a:defRPr/>
              </a:pPr>
              <a:t>‹#›</a:t>
            </a:fld>
            <a:endParaRPr lang="en-US"/>
          </a:p>
        </p:txBody>
      </p:sp>
    </p:spTree>
    <p:extLst>
      <p:ext uri="{BB962C8B-B14F-4D97-AF65-F5344CB8AC3E}">
        <p14:creationId xmlns:p14="http://schemas.microsoft.com/office/powerpoint/2010/main" val="246576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38544-34BA-4D29-A03E-DDEE2DB07434}" type="slidenum">
              <a:rPr lang="en-US"/>
              <a:pPr>
                <a:defRPr/>
              </a:pPr>
              <a:t>‹#›</a:t>
            </a:fld>
            <a:endParaRPr lang="en-US"/>
          </a:p>
        </p:txBody>
      </p:sp>
    </p:spTree>
    <p:extLst>
      <p:ext uri="{BB962C8B-B14F-4D97-AF65-F5344CB8AC3E}">
        <p14:creationId xmlns:p14="http://schemas.microsoft.com/office/powerpoint/2010/main" val="337270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1EDC5-D568-4167-A99D-775BD5D0B3CF}" type="slidenum">
              <a:rPr lang="en-US"/>
              <a:pPr>
                <a:defRPr/>
              </a:pPr>
              <a:t>‹#›</a:t>
            </a:fld>
            <a:endParaRPr lang="en-US"/>
          </a:p>
        </p:txBody>
      </p:sp>
    </p:spTree>
    <p:extLst>
      <p:ext uri="{BB962C8B-B14F-4D97-AF65-F5344CB8AC3E}">
        <p14:creationId xmlns:p14="http://schemas.microsoft.com/office/powerpoint/2010/main" val="337395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6BFBC4-E8B3-4A86-866C-C439C627DA25}" type="slidenum">
              <a:rPr lang="en-US"/>
              <a:pPr>
                <a:defRPr/>
              </a:pPr>
              <a:t>‹#›</a:t>
            </a:fld>
            <a:endParaRPr lang="en-US"/>
          </a:p>
        </p:txBody>
      </p:sp>
    </p:spTree>
    <p:extLst>
      <p:ext uri="{BB962C8B-B14F-4D97-AF65-F5344CB8AC3E}">
        <p14:creationId xmlns:p14="http://schemas.microsoft.com/office/powerpoint/2010/main" val="38818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B122C-AFA7-4071-B0F3-2747602A5B10}" type="slidenum">
              <a:rPr lang="en-US"/>
              <a:pPr>
                <a:defRPr/>
              </a:pPr>
              <a:t>‹#›</a:t>
            </a:fld>
            <a:endParaRPr lang="en-US"/>
          </a:p>
        </p:txBody>
      </p:sp>
    </p:spTree>
    <p:extLst>
      <p:ext uri="{BB962C8B-B14F-4D97-AF65-F5344CB8AC3E}">
        <p14:creationId xmlns:p14="http://schemas.microsoft.com/office/powerpoint/2010/main" val="171388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136B9-2755-45E2-A023-AA5566E0D9DD}" type="slidenum">
              <a:rPr lang="en-US"/>
              <a:pPr>
                <a:defRPr/>
              </a:pPr>
              <a:t>‹#›</a:t>
            </a:fld>
            <a:endParaRPr lang="en-US"/>
          </a:p>
        </p:txBody>
      </p:sp>
    </p:spTree>
    <p:extLst>
      <p:ext uri="{BB962C8B-B14F-4D97-AF65-F5344CB8AC3E}">
        <p14:creationId xmlns:p14="http://schemas.microsoft.com/office/powerpoint/2010/main" val="17299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B5273-FE3D-41E3-BE48-4A1624A6F32C}" type="slidenum">
              <a:rPr lang="en-US"/>
              <a:pPr>
                <a:defRPr/>
              </a:pPr>
              <a:t>‹#›</a:t>
            </a:fld>
            <a:endParaRPr lang="en-US"/>
          </a:p>
        </p:txBody>
      </p:sp>
    </p:spTree>
    <p:extLst>
      <p:ext uri="{BB962C8B-B14F-4D97-AF65-F5344CB8AC3E}">
        <p14:creationId xmlns:p14="http://schemas.microsoft.com/office/powerpoint/2010/main" val="231387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B56DBE-C309-4132-B1B1-0DB27FAEDBDC}" type="slidenum">
              <a:rPr lang="en-US"/>
              <a:pPr>
                <a:defRPr/>
              </a:pPr>
              <a:t>‹#›</a:t>
            </a:fld>
            <a:endParaRPr lang="en-US"/>
          </a:p>
        </p:txBody>
      </p:sp>
    </p:spTree>
    <p:extLst>
      <p:ext uri="{BB962C8B-B14F-4D97-AF65-F5344CB8AC3E}">
        <p14:creationId xmlns:p14="http://schemas.microsoft.com/office/powerpoint/2010/main" val="13598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A775A3-9DAA-4060-9E98-D8348AF17DFD}" type="slidenum">
              <a:rPr lang="en-US"/>
              <a:pPr>
                <a:defRPr/>
              </a:pPr>
              <a:t>‹#›</a:t>
            </a:fld>
            <a:endParaRPr lang="en-US"/>
          </a:p>
        </p:txBody>
      </p:sp>
    </p:spTree>
    <p:extLst>
      <p:ext uri="{BB962C8B-B14F-4D97-AF65-F5344CB8AC3E}">
        <p14:creationId xmlns:p14="http://schemas.microsoft.com/office/powerpoint/2010/main" val="344778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78386C-2DF3-4C3A-99E9-CA7F0AF7FC81}" type="slidenum">
              <a:rPr lang="en-US"/>
              <a:pPr>
                <a:defRPr/>
              </a:pPr>
              <a:t>‹#›</a:t>
            </a:fld>
            <a:endParaRPr lang="en-US"/>
          </a:p>
        </p:txBody>
      </p:sp>
    </p:spTree>
    <p:extLst>
      <p:ext uri="{BB962C8B-B14F-4D97-AF65-F5344CB8AC3E}">
        <p14:creationId xmlns:p14="http://schemas.microsoft.com/office/powerpoint/2010/main" val="105761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640D0E-D225-49DE-BD3A-AD3F2B3EFC55}" type="slidenum">
              <a:rPr lang="en-US"/>
              <a:pPr>
                <a:defRPr/>
              </a:pPr>
              <a:t>‹#›</a:t>
            </a:fld>
            <a:endParaRPr lang="en-US"/>
          </a:p>
        </p:txBody>
      </p:sp>
    </p:spTree>
    <p:extLst>
      <p:ext uri="{BB962C8B-B14F-4D97-AF65-F5344CB8AC3E}">
        <p14:creationId xmlns:p14="http://schemas.microsoft.com/office/powerpoint/2010/main" val="294821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3EA773-CDE3-48EF-9D06-332B10168F81}" type="slidenum">
              <a:rPr lang="en-US"/>
              <a:pPr>
                <a:defRPr/>
              </a:pPr>
              <a:t>‹#›</a:t>
            </a:fld>
            <a:endParaRPr lang="en-US"/>
          </a:p>
        </p:txBody>
      </p:sp>
    </p:spTree>
    <p:extLst>
      <p:ext uri="{BB962C8B-B14F-4D97-AF65-F5344CB8AC3E}">
        <p14:creationId xmlns:p14="http://schemas.microsoft.com/office/powerpoint/2010/main" val="328399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79BE764-20B1-4C1B-9617-BE66E1DAD1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9.png"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2.xml" /><Relationship Id="rId1" Type="http://schemas.openxmlformats.org/officeDocument/2006/relationships/vmlDrawing" Target="../drawings/vmlDrawing1.vml" /><Relationship Id="rId4" Type="http://schemas.openxmlformats.org/officeDocument/2006/relationships/image" Target="../media/image10.emf" /></Relationships>
</file>

<file path=ppt/slides/_rels/slide1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19.wmf"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6.xml" /><Relationship Id="rId4" Type="http://schemas.openxmlformats.org/officeDocument/2006/relationships/image" Target="../media/image4.pn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7.xml" /><Relationship Id="rId4" Type="http://schemas.openxmlformats.org/officeDocument/2006/relationships/image" Target="../media/image24.png" /></Relationships>
</file>

<file path=ppt/slides/_rels/slide3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34.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7.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30.png" /></Relationships>
</file>

<file path=ppt/slides/_rels/slide35.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7.xml" /><Relationship Id="rId4" Type="http://schemas.openxmlformats.org/officeDocument/2006/relationships/image" Target="../media/image38.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hyperlink" Target="http://en.wikipedia.org/wiki/File:Alfa_beta_gamma_radiation.svg" TargetMode="Externa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57200" y="914400"/>
            <a:ext cx="815340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a:solidFill>
                  <a:schemeClr val="tx1"/>
                </a:solidFill>
                <a:latin typeface="Arial" charset="0"/>
              </a:defRPr>
            </a:lvl1pPr>
            <a:lvl2pPr eaLnBrk="0" hangingPunct="0">
              <a:defRPr>
                <a:solidFill>
                  <a:schemeClr val="tx1"/>
                </a:solidFill>
                <a:latin typeface="Arial" charset="0"/>
              </a:defRPr>
            </a:lvl2pPr>
            <a:lvl3pPr marL="1200150" indent="-28575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1200"/>
              </a:spcBef>
            </a:pPr>
            <a:r>
              <a:rPr lang="en-US" sz="2000" b="1">
                <a:solidFill>
                  <a:srgbClr val="660066"/>
                </a:solidFill>
              </a:rPr>
              <a:t>U, Th, K </a:t>
            </a:r>
            <a:r>
              <a:rPr lang="en-US" sz="2000" b="1">
                <a:solidFill>
                  <a:schemeClr val="hlink"/>
                </a:solidFill>
              </a:rPr>
              <a:t>are unstable elements that continuously emit radioactivity In the form of alpha, Beta and Gamma rays.</a:t>
            </a:r>
            <a:endParaRPr lang="en-US" b="1">
              <a:solidFill>
                <a:schemeClr val="hlink"/>
              </a:solidFill>
            </a:endParaRPr>
          </a:p>
          <a:p>
            <a:pPr eaLnBrk="1" hangingPunct="1">
              <a:spcBef>
                <a:spcPts val="1200"/>
              </a:spcBef>
              <a:buFont typeface="Arial" charset="0"/>
              <a:buChar char="•"/>
            </a:pPr>
            <a:r>
              <a:rPr lang="en-US" b="1">
                <a:solidFill>
                  <a:srgbClr val="660066"/>
                </a:solidFill>
              </a:rPr>
              <a:t>Alpha</a:t>
            </a:r>
            <a:r>
              <a:rPr lang="en-US" b="1"/>
              <a:t> :   </a:t>
            </a:r>
          </a:p>
          <a:p>
            <a:pPr lvl="2" eaLnBrk="1" hangingPunct="1">
              <a:spcBef>
                <a:spcPts val="1200"/>
              </a:spcBef>
              <a:buFont typeface="Arial" charset="0"/>
              <a:buChar char="•"/>
            </a:pPr>
            <a:r>
              <a:rPr lang="en-US" b="1">
                <a:solidFill>
                  <a:schemeClr val="accent2"/>
                </a:solidFill>
              </a:rPr>
              <a:t>Relatively heavy partials with positive charge. </a:t>
            </a:r>
            <a:r>
              <a:rPr lang="en-US" b="1"/>
              <a:t> </a:t>
            </a:r>
          </a:p>
          <a:p>
            <a:pPr lvl="2" eaLnBrk="1" hangingPunct="1">
              <a:spcBef>
                <a:spcPts val="1200"/>
              </a:spcBef>
              <a:buFont typeface="Arial" charset="0"/>
              <a:buChar char="•"/>
            </a:pPr>
            <a:r>
              <a:rPr lang="en-US" b="1">
                <a:solidFill>
                  <a:srgbClr val="333300"/>
                </a:solidFill>
              </a:rPr>
              <a:t>Because of its mass and slow speed, it has little penetrating ability.</a:t>
            </a:r>
          </a:p>
          <a:p>
            <a:pPr lvl="2" eaLnBrk="1" hangingPunct="1">
              <a:spcBef>
                <a:spcPts val="1200"/>
              </a:spcBef>
              <a:buFont typeface="Arial" charset="0"/>
              <a:buChar char="•"/>
            </a:pPr>
            <a:r>
              <a:rPr lang="en-US" b="1">
                <a:solidFill>
                  <a:srgbClr val="FF0000"/>
                </a:solidFill>
              </a:rPr>
              <a:t>They travel only few centimeters in air before they are stopped. </a:t>
            </a:r>
          </a:p>
          <a:p>
            <a:pPr lvl="2" eaLnBrk="1" hangingPunct="1">
              <a:spcBef>
                <a:spcPts val="1200"/>
              </a:spcBef>
              <a:buFont typeface="Arial" charset="0"/>
              <a:buChar char="•"/>
            </a:pPr>
            <a:r>
              <a:rPr lang="en-US" b="1">
                <a:solidFill>
                  <a:srgbClr val="003300"/>
                </a:solidFill>
              </a:rPr>
              <a:t>They are not detected by Gamma ray tool.</a:t>
            </a:r>
          </a:p>
          <a:p>
            <a:pPr eaLnBrk="1" hangingPunct="1">
              <a:spcBef>
                <a:spcPts val="1200"/>
              </a:spcBef>
              <a:buFont typeface="Arial" charset="0"/>
              <a:buChar char="•"/>
            </a:pPr>
            <a:r>
              <a:rPr lang="en-US" b="1">
                <a:solidFill>
                  <a:srgbClr val="660066"/>
                </a:solidFill>
              </a:rPr>
              <a:t>Beta</a:t>
            </a:r>
            <a:r>
              <a:rPr lang="en-US" b="1"/>
              <a:t> :</a:t>
            </a:r>
          </a:p>
          <a:p>
            <a:pPr lvl="2" eaLnBrk="1" hangingPunct="1">
              <a:spcBef>
                <a:spcPts val="1200"/>
              </a:spcBef>
              <a:buFont typeface="Arial" charset="0"/>
              <a:buChar char="•"/>
            </a:pPr>
            <a:r>
              <a:rPr lang="en-US" b="1">
                <a:solidFill>
                  <a:schemeClr val="accent2"/>
                </a:solidFill>
              </a:rPr>
              <a:t>Has mass charge and speed of a high speed electron</a:t>
            </a:r>
            <a:r>
              <a:rPr lang="en-US" b="1"/>
              <a:t>.</a:t>
            </a:r>
          </a:p>
          <a:p>
            <a:pPr lvl="2" eaLnBrk="1" hangingPunct="1">
              <a:spcBef>
                <a:spcPts val="1200"/>
              </a:spcBef>
              <a:buFont typeface="Arial" charset="0"/>
              <a:buChar char="•"/>
            </a:pPr>
            <a:r>
              <a:rPr lang="en-US" b="1">
                <a:solidFill>
                  <a:srgbClr val="FF0000"/>
                </a:solidFill>
              </a:rPr>
              <a:t>A unit of negative charge emitted at high speed but has little penetrating power. </a:t>
            </a:r>
          </a:p>
          <a:p>
            <a:pPr lvl="2" eaLnBrk="1" hangingPunct="1">
              <a:spcBef>
                <a:spcPts val="1200"/>
              </a:spcBef>
              <a:buFont typeface="Arial" charset="0"/>
              <a:buChar char="•"/>
            </a:pPr>
            <a:r>
              <a:rPr lang="en-US" b="1">
                <a:solidFill>
                  <a:srgbClr val="003300"/>
                </a:solidFill>
              </a:rPr>
              <a:t>Gamma ray tool is not influenced by this type of radiation.</a:t>
            </a:r>
          </a:p>
        </p:txBody>
      </p:sp>
      <p:sp>
        <p:nvSpPr>
          <p:cNvPr id="2051" name="TextBox 1"/>
          <p:cNvSpPr txBox="1">
            <a:spLocks noChangeArrowheads="1"/>
          </p:cNvSpPr>
          <p:nvPr/>
        </p:nvSpPr>
        <p:spPr bwMode="auto">
          <a:xfrm>
            <a:off x="2971800" y="241300"/>
            <a:ext cx="273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Radioactivity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57200" y="304800"/>
            <a:ext cx="8153400"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dirty="0">
                <a:solidFill>
                  <a:srgbClr val="0000FF"/>
                </a:solidFill>
              </a:rPr>
              <a:t>GM Counter</a:t>
            </a:r>
          </a:p>
          <a:p>
            <a:pPr marL="342900" indent="-342900">
              <a:buFont typeface="Arial" pitchFamily="34" charset="0"/>
              <a:buChar char="•"/>
              <a:defRPr/>
            </a:pPr>
            <a:endParaRPr lang="en-US" sz="2400" b="1" dirty="0"/>
          </a:p>
          <a:p>
            <a:pPr marL="342900" indent="-342900" algn="just">
              <a:spcBef>
                <a:spcPts val="1200"/>
              </a:spcBef>
              <a:spcAft>
                <a:spcPts val="1200"/>
              </a:spcAft>
              <a:buFont typeface="Arial" pitchFamily="34" charset="0"/>
              <a:buChar char="•"/>
              <a:defRPr/>
            </a:pPr>
            <a:r>
              <a:rPr lang="en-US" sz="2000" b="1" dirty="0"/>
              <a:t>Similar to the ionization chamber. It also contains a positive central rod.</a:t>
            </a:r>
          </a:p>
          <a:p>
            <a:pPr marL="342900" indent="-342900" algn="just">
              <a:spcBef>
                <a:spcPts val="1200"/>
              </a:spcBef>
              <a:spcAft>
                <a:spcPts val="1200"/>
              </a:spcAft>
              <a:buFont typeface="Arial" pitchFamily="34" charset="0"/>
              <a:buChar char="•"/>
              <a:defRPr/>
            </a:pPr>
            <a:r>
              <a:rPr lang="en-US" sz="2000" b="1" dirty="0"/>
              <a:t>Difference: low pressure- central electrode high positive voltage ( 900 to 1000 volts). </a:t>
            </a:r>
          </a:p>
          <a:p>
            <a:pPr marL="342900" indent="-342900" algn="just">
              <a:spcBef>
                <a:spcPts val="1200"/>
              </a:spcBef>
              <a:spcAft>
                <a:spcPts val="1200"/>
              </a:spcAft>
              <a:buFont typeface="Arial" pitchFamily="34" charset="0"/>
              <a:buChar char="•"/>
              <a:defRPr/>
            </a:pPr>
            <a:r>
              <a:rPr lang="en-US" sz="2000" b="1" dirty="0"/>
              <a:t>Incident GR cause ejection of electrons from detector wall into the  gas.</a:t>
            </a:r>
          </a:p>
          <a:p>
            <a:pPr marL="342900" indent="-342900" algn="just">
              <a:spcBef>
                <a:spcPts val="1200"/>
              </a:spcBef>
              <a:spcAft>
                <a:spcPts val="1200"/>
              </a:spcAft>
              <a:buFont typeface="Arial" pitchFamily="34" charset="0"/>
              <a:buChar char="•"/>
              <a:defRPr/>
            </a:pPr>
            <a:r>
              <a:rPr lang="en-US" sz="2000" b="1" dirty="0"/>
              <a:t>As ejected electron is drawn toward the highly Charged central electrode, other collisions occur between each collision and gas atoms, thus producing additional electrons which in turn causes additional ionization by collision.</a:t>
            </a:r>
          </a:p>
          <a:p>
            <a:pPr marL="342900" indent="-342900" algn="just">
              <a:spcBef>
                <a:spcPts val="1200"/>
              </a:spcBef>
              <a:spcAft>
                <a:spcPts val="1200"/>
              </a:spcAft>
              <a:buFont typeface="Arial" pitchFamily="34" charset="0"/>
              <a:buChar char="•"/>
              <a:defRPr/>
            </a:pPr>
            <a:r>
              <a:rPr lang="en-US" sz="2000" b="1" dirty="0"/>
              <a:t>Relatively long  counter</a:t>
            </a:r>
          </a:p>
          <a:p>
            <a:pPr marL="342900" indent="-342900" algn="just">
              <a:spcBef>
                <a:spcPts val="1200"/>
              </a:spcBef>
              <a:spcAft>
                <a:spcPts val="1200"/>
              </a:spcAft>
              <a:buFont typeface="Arial" pitchFamily="34" charset="0"/>
              <a:buChar char="•"/>
              <a:defRPr/>
            </a:pPr>
            <a:r>
              <a:rPr lang="en-US" sz="2000" b="1" dirty="0"/>
              <a:t>Low efficiency 5 to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61938" y="896938"/>
            <a:ext cx="75533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dirty="0"/>
              <a:t>Scintillation Counter</a:t>
            </a:r>
          </a:p>
          <a:p>
            <a:pPr algn="ctr">
              <a:defRPr/>
            </a:pPr>
            <a:endParaRPr lang="en-US" sz="2400" b="1" dirty="0"/>
          </a:p>
          <a:p>
            <a:pPr marL="285750" indent="-285750">
              <a:spcBef>
                <a:spcPts val="1200"/>
              </a:spcBef>
              <a:buFont typeface="Arial" pitchFamily="34" charset="0"/>
              <a:buChar char="•"/>
              <a:defRPr/>
            </a:pPr>
            <a:r>
              <a:rPr lang="en-US" b="1" dirty="0">
                <a:solidFill>
                  <a:schemeClr val="hlink"/>
                </a:solidFill>
              </a:rPr>
              <a:t>Detector is a Thallium doped sodium iodide crystal.</a:t>
            </a:r>
          </a:p>
          <a:p>
            <a:pPr marL="285750" indent="-285750">
              <a:spcBef>
                <a:spcPts val="1200"/>
              </a:spcBef>
              <a:buFont typeface="Arial" pitchFamily="34" charset="0"/>
              <a:buChar char="•"/>
              <a:defRPr/>
            </a:pPr>
            <a:r>
              <a:rPr lang="en-US" b="1" dirty="0">
                <a:solidFill>
                  <a:schemeClr val="accent2"/>
                </a:solidFill>
              </a:rPr>
              <a:t>Crystal emits light when it absorbs a Gamma ray</a:t>
            </a:r>
          </a:p>
          <a:p>
            <a:pPr marL="285750" indent="-285750">
              <a:spcBef>
                <a:spcPts val="1200"/>
              </a:spcBef>
              <a:buFont typeface="Arial" pitchFamily="34" charset="0"/>
              <a:buChar char="•"/>
              <a:defRPr/>
            </a:pPr>
            <a:r>
              <a:rPr lang="en-US" b="1" dirty="0">
                <a:solidFill>
                  <a:schemeClr val="accent2"/>
                </a:solidFill>
              </a:rPr>
              <a:t>Light emits,</a:t>
            </a:r>
            <a:r>
              <a:rPr lang="en-US" b="1" dirty="0"/>
              <a:t> </a:t>
            </a:r>
            <a:r>
              <a:rPr lang="en-US" b="1" dirty="0">
                <a:solidFill>
                  <a:srgbClr val="660033"/>
                </a:solidFill>
              </a:rPr>
              <a:t>and the light is multiplied with the help of</a:t>
            </a:r>
          </a:p>
          <a:p>
            <a:pPr marL="285750" indent="-285750">
              <a:spcBef>
                <a:spcPts val="1200"/>
              </a:spcBef>
              <a:buFont typeface="Arial" pitchFamily="34" charset="0"/>
              <a:buChar char="•"/>
              <a:defRPr/>
            </a:pPr>
            <a:r>
              <a:rPr lang="en-US" b="1" dirty="0">
                <a:solidFill>
                  <a:srgbClr val="660033"/>
                </a:solidFill>
              </a:rPr>
              <a:t>Photomultiplier tube. These are displayed as counts per second.</a:t>
            </a:r>
          </a:p>
        </p:txBody>
      </p:sp>
      <p:pic>
        <p:nvPicPr>
          <p:cNvPr id="9219" name="Picture 5" descr="Photoelectric Ab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09600" y="661988"/>
            <a:ext cx="7924800"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lgn="just">
              <a:spcBef>
                <a:spcPts val="1200"/>
              </a:spcBef>
              <a:buFont typeface="Wingdings" pitchFamily="2" charset="2"/>
              <a:buChar char="v"/>
            </a:pPr>
            <a:r>
              <a:rPr lang="en-US" sz="2000" b="1">
                <a:solidFill>
                  <a:srgbClr val="C00000"/>
                </a:solidFill>
              </a:rPr>
              <a:t>A scintillation detector uses a scintillation crystal made of a material like thallium sodium Iodide. </a:t>
            </a:r>
          </a:p>
          <a:p>
            <a:pPr marL="457200" indent="-457200" algn="just">
              <a:spcBef>
                <a:spcPts val="1200"/>
              </a:spcBef>
              <a:buFont typeface="Wingdings" pitchFamily="2" charset="2"/>
              <a:buChar char="v"/>
            </a:pPr>
            <a:r>
              <a:rPr lang="en-US" sz="2000" b="1">
                <a:solidFill>
                  <a:srgbClr val="003300"/>
                </a:solidFill>
              </a:rPr>
              <a:t>The crystal converts incoming gamma rays into photons of light using a process called “scintillation”. </a:t>
            </a:r>
          </a:p>
          <a:p>
            <a:pPr marL="457200" indent="-457200" algn="just">
              <a:spcBef>
                <a:spcPts val="1200"/>
              </a:spcBef>
              <a:buFont typeface="Wingdings" pitchFamily="2" charset="2"/>
              <a:buChar char="v"/>
            </a:pPr>
            <a:r>
              <a:rPr lang="en-US" sz="2000" b="1">
                <a:solidFill>
                  <a:srgbClr val="C00000"/>
                </a:solidFill>
              </a:rPr>
              <a:t>The photons of light emitted by the scintillation crystal are detected by a photo-multiplier tube.</a:t>
            </a:r>
          </a:p>
          <a:p>
            <a:pPr marL="457200" indent="-457200" algn="just">
              <a:spcBef>
                <a:spcPts val="1200"/>
              </a:spcBef>
              <a:buFont typeface="Wingdings" pitchFamily="2" charset="2"/>
              <a:buChar char="v"/>
            </a:pPr>
            <a:r>
              <a:rPr lang="en-US" sz="2000" b="1">
                <a:solidFill>
                  <a:srgbClr val="003300"/>
                </a:solidFill>
              </a:rPr>
              <a:t>The photo-multiplier tube converts photons into millions of electrons thru a “photo-electric process”.</a:t>
            </a:r>
          </a:p>
          <a:p>
            <a:pPr marL="457200" indent="-457200" algn="just">
              <a:spcBef>
                <a:spcPts val="1200"/>
              </a:spcBef>
              <a:buFont typeface="Wingdings" pitchFamily="2" charset="2"/>
              <a:buChar char="v"/>
            </a:pPr>
            <a:r>
              <a:rPr lang="en-US" sz="2000" b="1">
                <a:solidFill>
                  <a:srgbClr val="C00000"/>
                </a:solidFill>
              </a:rPr>
              <a:t>Gamma ray photons remove electrons from a photo sensitive surface within the tube. </a:t>
            </a:r>
          </a:p>
          <a:p>
            <a:pPr marL="457200" indent="-457200" algn="just">
              <a:spcBef>
                <a:spcPts val="1200"/>
              </a:spcBef>
              <a:buFont typeface="Wingdings" pitchFamily="2" charset="2"/>
              <a:buChar char="v"/>
            </a:pPr>
            <a:r>
              <a:rPr lang="en-US" sz="2000" b="1">
                <a:solidFill>
                  <a:srgbClr val="003300"/>
                </a:solidFill>
              </a:rPr>
              <a:t>Electron multiplication occurs as electrons are produced and successive stages of “dynode” electrodes within the photo-multiplier tube further amplify the photon “pulses”.</a:t>
            </a:r>
          </a:p>
          <a:p>
            <a:pPr marL="457200" indent="-457200" algn="just">
              <a:spcBef>
                <a:spcPts val="1200"/>
              </a:spcBef>
              <a:buFont typeface="Wingdings" pitchFamily="2" charset="2"/>
              <a:buChar char="v"/>
            </a:pPr>
            <a:r>
              <a:rPr lang="en-US" sz="2000" b="1">
                <a:solidFill>
                  <a:srgbClr val="C00000"/>
                </a:solidFill>
              </a:rPr>
              <a:t>The resulting output is in the form of electrical pulses representing the detected back-scattered gamma rays.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838200" y="533400"/>
            <a:ext cx="77724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t>Gamma Ray Log</a:t>
            </a:r>
          </a:p>
          <a:p>
            <a:pPr>
              <a:defRPr/>
            </a:pPr>
            <a:endParaRPr lang="en-US" sz="2400" b="1" dirty="0"/>
          </a:p>
          <a:p>
            <a:pPr marL="342900" indent="-342900">
              <a:spcBef>
                <a:spcPts val="1200"/>
              </a:spcBef>
              <a:spcAft>
                <a:spcPts val="600"/>
              </a:spcAft>
              <a:buFont typeface="Wingdings" pitchFamily="2" charset="2"/>
              <a:buChar char="ü"/>
              <a:defRPr/>
            </a:pPr>
            <a:r>
              <a:rPr lang="en-US" sz="2400" b="1" dirty="0">
                <a:solidFill>
                  <a:schemeClr val="hlink"/>
                </a:solidFill>
              </a:rPr>
              <a:t>Introduced in 1930. - First radioactive log.</a:t>
            </a:r>
          </a:p>
          <a:p>
            <a:pPr marL="342900" indent="-342900">
              <a:spcBef>
                <a:spcPts val="1200"/>
              </a:spcBef>
              <a:spcAft>
                <a:spcPts val="600"/>
              </a:spcAft>
              <a:buFont typeface="Wingdings" pitchFamily="2" charset="2"/>
              <a:buChar char="ü"/>
              <a:defRPr/>
            </a:pPr>
            <a:r>
              <a:rPr lang="en-US" sz="2400" b="1" dirty="0">
                <a:solidFill>
                  <a:srgbClr val="660066"/>
                </a:solidFill>
              </a:rPr>
              <a:t>Can be used both in open hole and cased hole.</a:t>
            </a:r>
          </a:p>
          <a:p>
            <a:pPr marL="342900" indent="-342900">
              <a:spcBef>
                <a:spcPts val="1200"/>
              </a:spcBef>
              <a:spcAft>
                <a:spcPts val="600"/>
              </a:spcAft>
              <a:buFont typeface="Wingdings" pitchFamily="2" charset="2"/>
              <a:buChar char="ü"/>
              <a:defRPr/>
            </a:pPr>
            <a:r>
              <a:rPr lang="en-US" sz="2400" b="1" dirty="0">
                <a:solidFill>
                  <a:srgbClr val="660066"/>
                </a:solidFill>
              </a:rPr>
              <a:t>Empty hole, oil, gas and water in bore hole.</a:t>
            </a:r>
          </a:p>
          <a:p>
            <a:pPr marL="342900" indent="-342900">
              <a:spcBef>
                <a:spcPts val="1200"/>
              </a:spcBef>
              <a:spcAft>
                <a:spcPts val="600"/>
              </a:spcAft>
              <a:buFont typeface="Wingdings" pitchFamily="2" charset="2"/>
              <a:buChar char="ü"/>
              <a:defRPr/>
            </a:pPr>
            <a:r>
              <a:rPr lang="en-US" sz="2400" b="1" dirty="0" err="1">
                <a:solidFill>
                  <a:schemeClr val="accent2"/>
                </a:solidFill>
              </a:rPr>
              <a:t>Shales</a:t>
            </a:r>
            <a:r>
              <a:rPr lang="en-US" sz="2400" b="1" dirty="0">
                <a:solidFill>
                  <a:schemeClr val="accent2"/>
                </a:solidFill>
              </a:rPr>
              <a:t> &amp;Clays are responsible for most natural radioactivity.</a:t>
            </a:r>
          </a:p>
          <a:p>
            <a:pPr marL="342900" indent="-342900">
              <a:spcBef>
                <a:spcPts val="1200"/>
              </a:spcBef>
              <a:spcAft>
                <a:spcPts val="600"/>
              </a:spcAft>
              <a:buFont typeface="Wingdings" pitchFamily="2" charset="2"/>
              <a:buChar char="ü"/>
              <a:defRPr/>
            </a:pPr>
            <a:r>
              <a:rPr lang="en-US" sz="2400" b="1" dirty="0">
                <a:solidFill>
                  <a:schemeClr val="accent2"/>
                </a:solidFill>
              </a:rPr>
              <a:t> GR is good indicator of such rocks.</a:t>
            </a:r>
          </a:p>
          <a:p>
            <a:pPr marL="342900" indent="-342900">
              <a:spcBef>
                <a:spcPts val="1200"/>
              </a:spcBef>
              <a:spcAft>
                <a:spcPts val="600"/>
              </a:spcAft>
              <a:buFont typeface="Wingdings" pitchFamily="2" charset="2"/>
              <a:buChar char="ü"/>
              <a:defRPr/>
            </a:pPr>
            <a:r>
              <a:rPr lang="en-US" sz="2400" b="1" dirty="0">
                <a:solidFill>
                  <a:srgbClr val="660066"/>
                </a:solidFill>
              </a:rPr>
              <a:t>The larger GR cps lager clay content.</a:t>
            </a:r>
          </a:p>
          <a:p>
            <a:pPr marL="342900" indent="-342900">
              <a:spcBef>
                <a:spcPts val="1200"/>
              </a:spcBef>
              <a:spcAft>
                <a:spcPts val="600"/>
              </a:spcAft>
              <a:buFont typeface="Wingdings" pitchFamily="2" charset="2"/>
              <a:buChar char="ü"/>
              <a:defRPr/>
            </a:pPr>
            <a:r>
              <a:rPr lang="en-US" sz="2400" b="1" dirty="0">
                <a:solidFill>
                  <a:srgbClr val="660066"/>
                </a:solidFill>
              </a:rPr>
              <a:t>The smaller cps, the smaller clay contents.</a:t>
            </a:r>
          </a:p>
          <a:p>
            <a:pPr marL="342900" indent="-342900">
              <a:spcBef>
                <a:spcPts val="1200"/>
              </a:spcBef>
              <a:spcAft>
                <a:spcPts val="600"/>
              </a:spcAft>
              <a:buFont typeface="Wingdings" pitchFamily="2" charset="2"/>
              <a:buChar char="ü"/>
              <a:defRPr/>
            </a:pPr>
            <a:r>
              <a:rPr lang="en-US" sz="2400" b="1" dirty="0">
                <a:solidFill>
                  <a:schemeClr val="hlink"/>
                </a:solidFill>
              </a:rPr>
              <a:t>Units: API counts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09600" y="646113"/>
            <a:ext cx="7620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sz="2400" b="1" dirty="0">
                <a:solidFill>
                  <a:srgbClr val="0000FF"/>
                </a:solidFill>
              </a:rPr>
              <a:t>Principle of Measurement </a:t>
            </a:r>
          </a:p>
          <a:p>
            <a:pPr algn="just">
              <a:defRPr/>
            </a:pPr>
            <a:endParaRPr lang="en-US" sz="2000" b="1" dirty="0">
              <a:solidFill>
                <a:srgbClr val="0000FF"/>
              </a:solidFill>
            </a:endParaRPr>
          </a:p>
          <a:p>
            <a:pPr marL="342900" indent="-342900">
              <a:spcBef>
                <a:spcPts val="1200"/>
              </a:spcBef>
              <a:buFont typeface="Wingdings" pitchFamily="2" charset="2"/>
              <a:buChar char="Ø"/>
              <a:defRPr/>
            </a:pPr>
            <a:r>
              <a:rPr lang="en-US" b="1" dirty="0">
                <a:solidFill>
                  <a:srgbClr val="C00000"/>
                </a:solidFill>
              </a:rPr>
              <a:t>Today, most gamma ray tools use a scintillation detector and photomultiplier tube (PM) as the detection system. </a:t>
            </a:r>
          </a:p>
          <a:p>
            <a:pPr marL="342900" indent="-342900">
              <a:spcBef>
                <a:spcPts val="1200"/>
              </a:spcBef>
              <a:buFont typeface="Wingdings" pitchFamily="2" charset="2"/>
              <a:buChar char="Ø"/>
              <a:defRPr/>
            </a:pPr>
            <a:r>
              <a:rPr lang="en-US" b="1" dirty="0">
                <a:solidFill>
                  <a:srgbClr val="0000FF"/>
                </a:solidFill>
              </a:rPr>
              <a:t>The sensor is a sodium-iodide crystal that emits  a burst of light when struck by a gamma ray. </a:t>
            </a:r>
          </a:p>
          <a:p>
            <a:pPr marL="342900" indent="-342900">
              <a:spcBef>
                <a:spcPts val="1200"/>
              </a:spcBef>
              <a:buFont typeface="Wingdings" pitchFamily="2" charset="2"/>
              <a:buChar char="Ø"/>
              <a:defRPr/>
            </a:pPr>
            <a:r>
              <a:rPr lang="en-US" b="1" dirty="0">
                <a:solidFill>
                  <a:srgbClr val="C00000"/>
                </a:solidFill>
              </a:rPr>
              <a:t>Within the PM tube is a photosensitive surface that gives off electrons when exposed to light. </a:t>
            </a:r>
          </a:p>
          <a:p>
            <a:pPr marL="342900" indent="-342900">
              <a:spcBef>
                <a:spcPts val="1200"/>
              </a:spcBef>
              <a:buFont typeface="Wingdings" pitchFamily="2" charset="2"/>
              <a:buChar char="Ø"/>
              <a:defRPr/>
            </a:pPr>
            <a:r>
              <a:rPr lang="en-US" b="1" dirty="0">
                <a:solidFill>
                  <a:srgbClr val="0000FF"/>
                </a:solidFill>
              </a:rPr>
              <a:t>The crystal is optically coupled  to the PM tube and as the crystal absorbs  a gamma ray, electrons exit the photosensitive surface. </a:t>
            </a:r>
          </a:p>
          <a:p>
            <a:pPr marL="342900" indent="-342900">
              <a:spcBef>
                <a:spcPts val="1200"/>
              </a:spcBef>
              <a:buFont typeface="Wingdings" pitchFamily="2" charset="2"/>
              <a:buChar char="Ø"/>
              <a:defRPr/>
            </a:pPr>
            <a:r>
              <a:rPr lang="en-US" b="1" dirty="0">
                <a:solidFill>
                  <a:srgbClr val="C00000"/>
                </a:solidFill>
              </a:rPr>
              <a:t>The PM anodes, each at a progressively more positive potential,  attract electrons and give off about 3 electrons for each electron striking the anode. </a:t>
            </a:r>
          </a:p>
          <a:p>
            <a:pPr marL="342900" indent="-342900">
              <a:spcBef>
                <a:spcPts val="1200"/>
              </a:spcBef>
              <a:buFont typeface="Wingdings" pitchFamily="2" charset="2"/>
              <a:buChar char="Ø"/>
              <a:defRPr/>
            </a:pPr>
            <a:r>
              <a:rPr lang="en-US" b="1" dirty="0">
                <a:solidFill>
                  <a:srgbClr val="0000FF"/>
                </a:solidFill>
              </a:rPr>
              <a:t>The pulse generated is amplified, shaped, and sent to the instrumentation that scales and statistically averages the data.</a:t>
            </a:r>
          </a:p>
          <a:p>
            <a:pPr algn="just" eaLnBrk="0" hangingPunct="0">
              <a:defRPr/>
            </a:pP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hotoelectric Ab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90513"/>
            <a:ext cx="66516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322388" y="3929063"/>
            <a:ext cx="6651625"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solidFill>
                  <a:srgbClr val="0000FF"/>
                </a:solidFill>
              </a:rPr>
              <a:t>Advantages </a:t>
            </a:r>
          </a:p>
          <a:p>
            <a:pPr marL="285750" indent="-285750">
              <a:spcBef>
                <a:spcPts val="600"/>
              </a:spcBef>
              <a:spcAft>
                <a:spcPts val="0"/>
              </a:spcAft>
              <a:buFont typeface="Wingdings" pitchFamily="2" charset="2"/>
              <a:buChar char="ü"/>
              <a:defRPr/>
            </a:pPr>
            <a:r>
              <a:rPr lang="en-US" b="1" dirty="0">
                <a:solidFill>
                  <a:srgbClr val="003300"/>
                </a:solidFill>
              </a:rPr>
              <a:t>High efficiency 50-60% GR detection</a:t>
            </a:r>
          </a:p>
          <a:p>
            <a:pPr marL="285750" indent="-285750">
              <a:spcBef>
                <a:spcPts val="600"/>
              </a:spcBef>
              <a:spcAft>
                <a:spcPts val="0"/>
              </a:spcAft>
              <a:buFont typeface="Wingdings" pitchFamily="2" charset="2"/>
              <a:buChar char="ü"/>
              <a:defRPr/>
            </a:pPr>
            <a:r>
              <a:rPr lang="en-US" b="1" dirty="0">
                <a:solidFill>
                  <a:srgbClr val="003300"/>
                </a:solidFill>
              </a:rPr>
              <a:t>Short detector length( 4”)- good formation delineation</a:t>
            </a:r>
          </a:p>
          <a:p>
            <a:pPr marL="285750" indent="-285750">
              <a:spcBef>
                <a:spcPts val="600"/>
              </a:spcBef>
              <a:spcAft>
                <a:spcPts val="0"/>
              </a:spcAft>
              <a:buFont typeface="Wingdings" pitchFamily="2" charset="2"/>
              <a:buChar char="ü"/>
              <a:defRPr/>
            </a:pPr>
            <a:r>
              <a:rPr lang="en-US" b="1" dirty="0">
                <a:solidFill>
                  <a:srgbClr val="003300"/>
                </a:solidFill>
              </a:rPr>
              <a:t>selectivity- narrow range of GR energy can be measured</a:t>
            </a:r>
          </a:p>
          <a:p>
            <a:pPr>
              <a:defRPr/>
            </a:pPr>
            <a:endParaRPr lang="en-US" b="1" dirty="0"/>
          </a:p>
          <a:p>
            <a:pPr>
              <a:defRPr/>
            </a:pPr>
            <a:r>
              <a:rPr lang="en-US" b="1" dirty="0">
                <a:solidFill>
                  <a:srgbClr val="C00000"/>
                </a:solidFill>
              </a:rPr>
              <a:t>Disadvantage</a:t>
            </a:r>
          </a:p>
          <a:p>
            <a:pPr marL="285750" indent="-285750">
              <a:spcBef>
                <a:spcPts val="600"/>
              </a:spcBef>
              <a:buFont typeface="Wingdings" pitchFamily="2" charset="2"/>
              <a:buChar char="Ø"/>
              <a:defRPr/>
            </a:pPr>
            <a:r>
              <a:rPr lang="en-US" b="1" dirty="0">
                <a:solidFill>
                  <a:srgbClr val="800080"/>
                </a:solidFill>
              </a:rPr>
              <a:t>Temp of the tube must be closely controlled</a:t>
            </a:r>
          </a:p>
          <a:p>
            <a:pPr marL="285750" indent="-285750">
              <a:spcBef>
                <a:spcPts val="600"/>
              </a:spcBef>
              <a:buFont typeface="Wingdings" pitchFamily="2" charset="2"/>
              <a:buChar char="Ø"/>
              <a:defRPr/>
            </a:pPr>
            <a:r>
              <a:rPr lang="en-US" b="1" dirty="0">
                <a:solidFill>
                  <a:srgbClr val="800080"/>
                </a:solidFill>
              </a:rPr>
              <a:t>High temp can cause random counts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5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152400" y="304800"/>
            <a:ext cx="884594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838200" y="838200"/>
            <a:ext cx="74676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sz="2800" b="1" dirty="0">
                <a:solidFill>
                  <a:srgbClr val="0000FF"/>
                </a:solidFill>
              </a:rPr>
              <a:t>Cased Holes</a:t>
            </a:r>
            <a:r>
              <a:rPr lang="en-US" sz="2800" dirty="0">
                <a:solidFill>
                  <a:srgbClr val="0000FF"/>
                </a:solidFill>
              </a:rPr>
              <a:t> </a:t>
            </a:r>
          </a:p>
          <a:p>
            <a:pPr algn="ctr">
              <a:defRPr/>
            </a:pPr>
            <a:endParaRPr lang="en-US" sz="2800" dirty="0"/>
          </a:p>
          <a:p>
            <a:pPr marL="457200" indent="-457200" algn="just">
              <a:buFont typeface="Wingdings" pitchFamily="2" charset="2"/>
              <a:buChar char="ü"/>
              <a:defRPr/>
            </a:pPr>
            <a:r>
              <a:rPr lang="en-US" sz="2800" dirty="0">
                <a:solidFill>
                  <a:srgbClr val="002060"/>
                </a:solidFill>
              </a:rPr>
              <a:t>Most of the gamma rays emitted by the formation can penetrate casing, so that a gamma ray curve can be obtained in cased holes, although the amplitudes of the curve are somewhat reduced. </a:t>
            </a:r>
          </a:p>
          <a:p>
            <a:pPr marL="457200" indent="-457200" algn="just">
              <a:buFont typeface="Wingdings" pitchFamily="2" charset="2"/>
              <a:buChar char="ü"/>
              <a:defRPr/>
            </a:pPr>
            <a:endParaRPr lang="en-US" sz="2800" dirty="0">
              <a:solidFill>
                <a:srgbClr val="002060"/>
              </a:solidFill>
            </a:endParaRPr>
          </a:p>
          <a:p>
            <a:pPr marL="457200" indent="-457200" algn="just">
              <a:buFont typeface="Wingdings" pitchFamily="2" charset="2"/>
              <a:buChar char="ü"/>
              <a:defRPr/>
            </a:pPr>
            <a:r>
              <a:rPr lang="en-US" sz="2800" dirty="0">
                <a:solidFill>
                  <a:srgbClr val="002060"/>
                </a:solidFill>
              </a:rPr>
              <a:t>For example, a 5/16 inch thickness of steel reduces the gamma ray intensity about one fourth.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Grp="1" noChangeAspect="1"/>
          </p:cNvGraphicFramePr>
          <p:nvPr>
            <p:ph/>
            <p:extLst>
              <p:ext uri="{D42A27DB-BD31-4B8C-83A1-F6EECF244321}">
                <p14:modId xmlns:p14="http://schemas.microsoft.com/office/powerpoint/2010/main" val="1822730776"/>
              </p:ext>
            </p:extLst>
          </p:nvPr>
        </p:nvGraphicFramePr>
        <p:xfrm>
          <a:off x="457200" y="914400"/>
          <a:ext cx="7086600" cy="5314950"/>
        </p:xfrm>
        <a:graphic>
          <a:graphicData uri="http://schemas.openxmlformats.org/presentationml/2006/ole">
            <mc:AlternateContent xmlns:mc="http://schemas.openxmlformats.org/markup-compatibility/2006">
              <mc:Choice xmlns:v="urn:schemas-microsoft-com:vml" Requires="v">
                <p:oleObj spid="_x0000_s1025" name="Presentation" r:id="rId3" imgW="4151557" imgH="3113384" progId="PowerPoint.Show.8">
                  <p:embed/>
                </p:oleObj>
              </mc:Choice>
              <mc:Fallback>
                <p:oleObj name="Presentation" r:id="rId3" imgW="4151557" imgH="3113384" progId="PowerPoint.Show.8">
                  <p:embed/>
                  <p:pic>
                    <p:nvPicPr>
                      <p:cNvPr id="17410" name="Object 4"/>
                      <p:cNvPicPr>
                        <a:picLocks noChangeAspect="1" noChangeArrowheads="1"/>
                      </p:cNvPicPr>
                      <p:nvPr/>
                    </p:nvPicPr>
                    <p:blipFill>
                      <a:blip r:embed="rId4"/>
                      <a:srcRect/>
                      <a:stretch>
                        <a:fillRect/>
                      </a:stretch>
                    </p:blipFill>
                    <p:spPr bwMode="auto">
                      <a:xfrm>
                        <a:off x="457200" y="914400"/>
                        <a:ext cx="70866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Text Box 6"/>
          <p:cNvSpPr txBox="1">
            <a:spLocks noChangeArrowheads="1"/>
          </p:cNvSpPr>
          <p:nvPr/>
        </p:nvSpPr>
        <p:spPr bwMode="auto">
          <a:xfrm>
            <a:off x="6248401" y="3039070"/>
            <a:ext cx="2666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Comparison of </a:t>
            </a:r>
          </a:p>
          <a:p>
            <a:pPr eaLnBrk="1" hangingPunct="1"/>
            <a:r>
              <a:rPr lang="en-US" dirty="0"/>
              <a:t>Open hole &amp; cased hole GR log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 y="685800"/>
            <a:ext cx="90234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218008"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762000"/>
            <a:ext cx="7924800" cy="830997"/>
          </a:xfrm>
          <a:prstGeom prst="rect">
            <a:avLst/>
          </a:prstGeom>
          <a:noFill/>
        </p:spPr>
        <p:txBody>
          <a:bodyPr wrap="square" rtlCol="0">
            <a:spAutoFit/>
          </a:bodyPr>
          <a:lstStyle/>
          <a:p>
            <a:pPr algn="just"/>
            <a:r>
              <a:rPr lang="en-US" sz="2400" b="1" dirty="0"/>
              <a:t>The most common nuclear radiation  logging tool falls under the following categories: </a:t>
            </a:r>
          </a:p>
        </p:txBody>
      </p:sp>
    </p:spTree>
    <p:extLst>
      <p:ext uri="{BB962C8B-B14F-4D97-AF65-F5344CB8AC3E}">
        <p14:creationId xmlns:p14="http://schemas.microsoft.com/office/powerpoint/2010/main" val="1469543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8" y="226385"/>
            <a:ext cx="2538412" cy="6403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092200"/>
            <a:ext cx="8448675"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5"/>
          <p:cNvSpPr txBox="1">
            <a:spLocks noChangeArrowheads="1"/>
          </p:cNvSpPr>
          <p:nvPr/>
        </p:nvSpPr>
        <p:spPr bwMode="auto">
          <a:xfrm>
            <a:off x="2905125" y="5943600"/>
            <a:ext cx="333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Recorded with different speeds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457200" y="274638"/>
            <a:ext cx="3200400"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4000" dirty="0"/>
              <a:t>Natural Gamma Ray Log</a:t>
            </a:r>
          </a:p>
        </p:txBody>
      </p:sp>
      <p:pic>
        <p:nvPicPr>
          <p:cNvPr id="2150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84332"/>
            <a:ext cx="4572000" cy="6532479"/>
          </a:xfrm>
          <a:noFill/>
        </p:spPr>
      </p:pic>
      <p:sp>
        <p:nvSpPr>
          <p:cNvPr id="21508" name="Text Box 4"/>
          <p:cNvSpPr txBox="1">
            <a:spLocks noChangeArrowheads="1"/>
          </p:cNvSpPr>
          <p:nvPr/>
        </p:nvSpPr>
        <p:spPr bwMode="auto">
          <a:xfrm>
            <a:off x="533400" y="5555673"/>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J.T. </a:t>
            </a:r>
            <a:r>
              <a:rPr lang="en-US" sz="1600" dirty="0" err="1"/>
              <a:t>Dewan</a:t>
            </a:r>
            <a:r>
              <a:rPr lang="en-US" sz="1600" dirty="0"/>
              <a:t> </a:t>
            </a:r>
          </a:p>
          <a:p>
            <a:pPr eaLnBrk="1" hangingPunct="1"/>
            <a:r>
              <a:rPr lang="en-US" sz="1600" dirty="0"/>
              <a:t>“Modern Open-Hole Log Interpretation”, p52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creen shot 2011-06-08 a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1000"/>
            <a:ext cx="55768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6858000" y="6324600"/>
            <a:ext cx="211931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sz="1600">
                <a:solidFill>
                  <a:srgbClr val="B1B1B1"/>
                </a:solidFill>
                <a:latin typeface="Times New Roman" pitchFamily="18" charset="0"/>
                <a:ea typeface="ＭＳ Ｐゴシック" pitchFamily="1" charset="-128"/>
              </a:rPr>
              <a:t>Glover’s </a:t>
            </a:r>
            <a:r>
              <a:rPr lang="en-US" sz="1600" i="1">
                <a:solidFill>
                  <a:srgbClr val="B1B1B1"/>
                </a:solidFill>
                <a:latin typeface="Times New Roman" pitchFamily="18" charset="0"/>
                <a:ea typeface="ＭＳ Ｐゴシック" pitchFamily="1" charset="-128"/>
              </a:rPr>
              <a:t>Petrophysique</a:t>
            </a:r>
            <a:endParaRPr lang="en-US" sz="2000">
              <a:solidFill>
                <a:srgbClr val="B1B1B1"/>
              </a:solidFill>
              <a:latin typeface="Times New Roman" pitchFamily="18" charset="0"/>
              <a:ea typeface="ＭＳ Ｐゴシック" pitchFamily="1"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creen shot 2011-06-08 a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685800"/>
            <a:ext cx="58689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6858000" y="6324600"/>
            <a:ext cx="211931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sz="1600">
                <a:solidFill>
                  <a:srgbClr val="B1B1B1"/>
                </a:solidFill>
                <a:latin typeface="Times New Roman" pitchFamily="18" charset="0"/>
                <a:ea typeface="ＭＳ Ｐゴシック" pitchFamily="1" charset="-128"/>
              </a:rPr>
              <a:t>Glover’s </a:t>
            </a:r>
            <a:r>
              <a:rPr lang="en-US" sz="1600" i="1">
                <a:solidFill>
                  <a:srgbClr val="B1B1B1"/>
                </a:solidFill>
                <a:latin typeface="Times New Roman" pitchFamily="18" charset="0"/>
                <a:ea typeface="ＭＳ Ｐゴシック" pitchFamily="1" charset="-128"/>
              </a:rPr>
              <a:t>Petrophysique</a:t>
            </a:r>
            <a:endParaRPr lang="en-US" sz="2000">
              <a:solidFill>
                <a:srgbClr val="B1B1B1"/>
              </a:solidFill>
              <a:latin typeface="Times New Roman" pitchFamily="18" charset="0"/>
              <a:ea typeface="ＭＳ Ｐゴシック" pitchFamily="1"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575" y="242888"/>
            <a:ext cx="502285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9875" y="750377"/>
            <a:ext cx="8645525" cy="5959476"/>
            <a:chOff x="138792" y="868361"/>
            <a:chExt cx="8645525" cy="5959476"/>
          </a:xfrm>
        </p:grpSpPr>
        <p:pic>
          <p:nvPicPr>
            <p:cNvPr id="27650" name="Picture 2" descr="J:\SPEM Shared\SPEM\Suzanne\scans\wk7p16fig7.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2" y="868361"/>
              <a:ext cx="8645525" cy="595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1052" y="6339348"/>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51" name="Text Box 3"/>
          <p:cNvSpPr txBox="1">
            <a:spLocks noChangeArrowheads="1"/>
          </p:cNvSpPr>
          <p:nvPr/>
        </p:nvSpPr>
        <p:spPr bwMode="auto">
          <a:xfrm>
            <a:off x="1143000" y="397308"/>
            <a:ext cx="768030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ts val="600"/>
              </a:spcBef>
              <a:spcAft>
                <a:spcPts val="600"/>
              </a:spcAft>
              <a:buFont typeface="Arial" pitchFamily="34" charset="0"/>
              <a:buChar char="•"/>
            </a:pPr>
            <a:r>
              <a:rPr lang="en-AU" sz="2000" b="1" dirty="0">
                <a:solidFill>
                  <a:srgbClr val="FF0000"/>
                </a:solidFill>
              </a:rPr>
              <a:t>Qualitative + semi-quantitative uses of the spectral gamma</a:t>
            </a:r>
          </a:p>
          <a:p>
            <a:pPr marL="285750" indent="-285750" eaLnBrk="1" hangingPunct="1">
              <a:spcBef>
                <a:spcPts val="600"/>
              </a:spcBef>
              <a:spcAft>
                <a:spcPts val="600"/>
              </a:spcAft>
              <a:buFont typeface="Arial" pitchFamily="34" charset="0"/>
              <a:buChar char="•"/>
            </a:pPr>
            <a:r>
              <a:rPr lang="en-AU" b="1" dirty="0">
                <a:solidFill>
                  <a:srgbClr val="0000FF"/>
                </a:solidFill>
              </a:rPr>
              <a:t>dominant clay mineral + detrital mineral content</a:t>
            </a:r>
          </a:p>
          <a:p>
            <a:pPr marL="285750" indent="-285750" eaLnBrk="1" hangingPunct="1">
              <a:spcBef>
                <a:spcPts val="600"/>
              </a:spcBef>
              <a:spcAft>
                <a:spcPts val="600"/>
              </a:spcAft>
              <a:buFont typeface="Arial" pitchFamily="34" charset="0"/>
              <a:buChar char="•"/>
            </a:pPr>
            <a:r>
              <a:rPr lang="en-AU" b="1" dirty="0">
                <a:solidFill>
                  <a:srgbClr val="FF6600"/>
                </a:solidFill>
              </a:rPr>
              <a:t>Use of the </a:t>
            </a:r>
            <a:r>
              <a:rPr lang="en-AU" b="1" dirty="0" err="1">
                <a:solidFill>
                  <a:srgbClr val="FF6600"/>
                </a:solidFill>
              </a:rPr>
              <a:t>Th</a:t>
            </a:r>
            <a:r>
              <a:rPr lang="en-AU" b="1" dirty="0">
                <a:solidFill>
                  <a:srgbClr val="FF6600"/>
                </a:solidFill>
              </a:rPr>
              <a:t>/K ratio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 y="838200"/>
            <a:ext cx="8107390" cy="5211763"/>
          </a:xfrm>
          <a:prstGeom prst="rect">
            <a:avLst/>
          </a:prstGeom>
          <a:noFill/>
          <a:ln/>
        </p:spPr>
      </p:pic>
      <p:sp>
        <p:nvSpPr>
          <p:cNvPr id="3" name="Rectangle 2"/>
          <p:cNvSpPr/>
          <p:nvPr/>
        </p:nvSpPr>
        <p:spPr>
          <a:xfrm>
            <a:off x="533400" y="5626512"/>
            <a:ext cx="685800" cy="40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696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creen shot 2011-05-31 a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756650" cy="53784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800600" y="1044474"/>
            <a:ext cx="3700622" cy="4164013"/>
            <a:chOff x="4800600" y="609600"/>
            <a:chExt cx="4343400" cy="4621213"/>
          </a:xfrm>
        </p:grpSpPr>
        <p:pic>
          <p:nvPicPr>
            <p:cNvPr id="4" name="Picture 9" descr="PptBlue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4343400" cy="46212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p:nvSpPr>
          <p:spPr bwMode="auto">
            <a:xfrm>
              <a:off x="5562600" y="3200400"/>
              <a:ext cx="30527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solidFill>
                    <a:schemeClr val="bg1"/>
                  </a:solidFill>
                  <a:latin typeface="Helvetica" pitchFamily="96" charset="0"/>
                  <a:ea typeface="ＭＳ Ｐゴシック" pitchFamily="1" charset="-128"/>
                </a:rPr>
                <a:t>Note that a deflection to the left </a:t>
              </a:r>
            </a:p>
            <a:p>
              <a:pPr eaLnBrk="0" hangingPunct="0"/>
              <a:r>
                <a:rPr lang="en-US" sz="1600" dirty="0">
                  <a:solidFill>
                    <a:schemeClr val="bg1"/>
                  </a:solidFill>
                  <a:latin typeface="Helvetica" pitchFamily="96" charset="0"/>
                  <a:ea typeface="ＭＳ Ｐゴシック" pitchFamily="1" charset="-128"/>
                </a:rPr>
                <a:t>(little radioactivity)  only means </a:t>
              </a:r>
            </a:p>
            <a:p>
              <a:pPr eaLnBrk="0" hangingPunct="0"/>
              <a:r>
                <a:rPr lang="en-US" sz="1600" dirty="0">
                  <a:solidFill>
                    <a:schemeClr val="bg1"/>
                  </a:solidFill>
                  <a:latin typeface="Helvetica" pitchFamily="96" charset="0"/>
                  <a:ea typeface="ＭＳ Ｐゴシック" pitchFamily="1" charset="-128"/>
                </a:rPr>
                <a:t>“not shale”, not permeability.</a:t>
              </a:r>
            </a:p>
          </p:txBody>
        </p:sp>
        <p:sp>
          <p:nvSpPr>
            <p:cNvPr id="6" name="Line 11"/>
            <p:cNvSpPr>
              <a:spLocks noChangeShapeType="1"/>
            </p:cNvSpPr>
            <p:nvPr/>
          </p:nvSpPr>
          <p:spPr bwMode="auto">
            <a:xfrm flipV="1">
              <a:off x="4876800" y="3733800"/>
              <a:ext cx="609600" cy="381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12"/>
            <p:cNvSpPr>
              <a:spLocks noChangeArrowheads="1"/>
            </p:cNvSpPr>
            <p:nvPr/>
          </p:nvSpPr>
          <p:spPr bwMode="auto">
            <a:xfrm>
              <a:off x="6553200" y="2133600"/>
              <a:ext cx="23907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dirty="0">
                  <a:solidFill>
                    <a:srgbClr val="B1B1B1"/>
                  </a:solidFill>
                  <a:latin typeface="Times New Roman" pitchFamily="18" charset="0"/>
                  <a:ea typeface="ＭＳ Ｐゴシック" pitchFamily="1" charset="-128"/>
                </a:rPr>
                <a:t>Note the use of “sand” in</a:t>
              </a:r>
            </a:p>
            <a:p>
              <a:pPr eaLnBrk="0" hangingPunct="0"/>
              <a:r>
                <a:rPr lang="en-US" sz="1400" dirty="0">
                  <a:solidFill>
                    <a:srgbClr val="B1B1B1"/>
                  </a:solidFill>
                  <a:latin typeface="Times New Roman" pitchFamily="18" charset="0"/>
                  <a:ea typeface="ＭＳ Ｐゴシック" pitchFamily="1" charset="-128"/>
                </a:rPr>
                <a:t>petroleospeak for what most </a:t>
              </a:r>
            </a:p>
            <a:p>
              <a:pPr eaLnBrk="0" hangingPunct="0"/>
              <a:r>
                <a:rPr lang="en-US" sz="1400" dirty="0">
                  <a:solidFill>
                    <a:srgbClr val="B1B1B1"/>
                  </a:solidFill>
                  <a:latin typeface="Times New Roman" pitchFamily="18" charset="0"/>
                  <a:ea typeface="ＭＳ Ｐゴシック" pitchFamily="1" charset="-128"/>
                </a:rPr>
                <a:t>of us would probably consider </a:t>
              </a:r>
            </a:p>
            <a:p>
              <a:pPr eaLnBrk="0" hangingPunct="0"/>
              <a:r>
                <a:rPr lang="en-US" sz="1400" dirty="0">
                  <a:solidFill>
                    <a:srgbClr val="B1B1B1"/>
                  </a:solidFill>
                  <a:latin typeface="Times New Roman" pitchFamily="18" charset="0"/>
                  <a:ea typeface="ＭＳ Ｐゴシック" pitchFamily="1" charset="-128"/>
                </a:rPr>
                <a:t>a sandstone.</a:t>
              </a:r>
              <a:endParaRPr lang="en-US" sz="1600" dirty="0">
                <a:solidFill>
                  <a:schemeClr val="bg1"/>
                </a:solidFill>
                <a:latin typeface="Times" pitchFamily="96" charset="0"/>
                <a:ea typeface="ＭＳ Ｐゴシック" pitchFamily="1" charset="-128"/>
              </a:endParaRPr>
            </a:p>
          </p:txBody>
        </p:sp>
      </p:grpSp>
      <p:sp>
        <p:nvSpPr>
          <p:cNvPr id="8" name="Rectangle 7"/>
          <p:cNvSpPr/>
          <p:nvPr/>
        </p:nvSpPr>
        <p:spPr>
          <a:xfrm>
            <a:off x="181896" y="5378244"/>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4600" y="1295400"/>
            <a:ext cx="1371600" cy="391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591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creen shot 2011-05-31 a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756650" cy="5378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1896" y="5378244"/>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4600" y="1371600"/>
            <a:ext cx="13716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43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4145"/>
            <a:ext cx="7696200" cy="1143000"/>
          </a:xfrm>
        </p:spPr>
        <p:txBody>
          <a:bodyPr/>
          <a:lstStyle/>
          <a:p>
            <a:r>
              <a:rPr lang="en-US" sz="3200" b="1" dirty="0">
                <a:effectLst>
                  <a:outerShdw blurRad="38100" dist="38100" dir="2700000" algn="tl">
                    <a:srgbClr val="000000">
                      <a:alpha val="43137"/>
                    </a:srgbClr>
                  </a:outerShdw>
                </a:effectLst>
              </a:rPr>
              <a:t>Characteristics of Nuclear Radiation</a:t>
            </a:r>
            <a:r>
              <a:rPr lang="en-US" sz="3200" dirty="0"/>
              <a:t>:</a:t>
            </a:r>
          </a:p>
        </p:txBody>
      </p:sp>
      <p:sp>
        <p:nvSpPr>
          <p:cNvPr id="3" name="TextBox 2"/>
          <p:cNvSpPr txBox="1"/>
          <p:nvPr/>
        </p:nvSpPr>
        <p:spPr>
          <a:xfrm>
            <a:off x="1143000" y="2395405"/>
            <a:ext cx="3324949" cy="523220"/>
          </a:xfrm>
          <a:prstGeom prst="rect">
            <a:avLst/>
          </a:prstGeom>
          <a:noFill/>
        </p:spPr>
        <p:txBody>
          <a:bodyPr wrap="none" rtlCol="0">
            <a:spAutoFit/>
          </a:bodyPr>
          <a:lstStyle/>
          <a:p>
            <a:r>
              <a:rPr lang="en-US" sz="2800" b="1" i="1" dirty="0"/>
              <a:t>Radioactive decay</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80307"/>
            <a:ext cx="2724471" cy="5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12903"/>
            <a:ext cx="4701905" cy="61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101196"/>
            <a:ext cx="5317120" cy="46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87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33400"/>
            <a:ext cx="7848600" cy="5170488"/>
          </a:xfrm>
          <a:prstGeom prst="rect">
            <a:avLst/>
          </a:prstGeom>
        </p:spPr>
        <p:txBody>
          <a:bodyPr>
            <a:spAutoFit/>
          </a:bodyPr>
          <a:lstStyle/>
          <a:p>
            <a:pPr algn="ctr">
              <a:defRPr/>
            </a:pPr>
            <a:r>
              <a:rPr lang="en-US" sz="2200" b="1" u="sng" dirty="0">
                <a:solidFill>
                  <a:srgbClr val="0000FF"/>
                </a:solidFill>
              </a:rPr>
              <a:t>Uses of Gamma Ray Log</a:t>
            </a:r>
          </a:p>
          <a:p>
            <a:pPr>
              <a:defRPr/>
            </a:pPr>
            <a:endParaRPr lang="en-US" sz="2200" b="1" dirty="0">
              <a:solidFill>
                <a:schemeClr val="accent2"/>
              </a:solidFill>
            </a:endParaRPr>
          </a:p>
          <a:p>
            <a:pPr marL="285750" indent="-285750">
              <a:buFont typeface="Wingdings" pitchFamily="2" charset="2"/>
              <a:buChar char="ü"/>
              <a:defRPr/>
            </a:pPr>
            <a:r>
              <a:rPr lang="en-US" sz="2200" b="1" dirty="0">
                <a:solidFill>
                  <a:schemeClr val="accent2"/>
                </a:solidFill>
              </a:rPr>
              <a:t>Lithology identification</a:t>
            </a:r>
          </a:p>
          <a:p>
            <a:pPr marL="285750" indent="-285750">
              <a:buFont typeface="Wingdings" pitchFamily="2" charset="2"/>
              <a:buChar char="ü"/>
              <a:defRPr/>
            </a:pPr>
            <a:endParaRPr lang="en-US" sz="2200" b="1" dirty="0">
              <a:solidFill>
                <a:schemeClr val="accent2"/>
              </a:solidFill>
            </a:endParaRPr>
          </a:p>
          <a:p>
            <a:pPr marL="285750" indent="-285750">
              <a:buFont typeface="Wingdings" pitchFamily="2" charset="2"/>
              <a:buChar char="ü"/>
              <a:defRPr/>
            </a:pPr>
            <a:r>
              <a:rPr lang="en-US" sz="2200" b="1" dirty="0">
                <a:solidFill>
                  <a:srgbClr val="660066"/>
                </a:solidFill>
              </a:rPr>
              <a:t>Estimation of </a:t>
            </a:r>
            <a:r>
              <a:rPr lang="en-US" sz="2200" b="1" dirty="0" err="1">
                <a:solidFill>
                  <a:srgbClr val="660066"/>
                </a:solidFill>
              </a:rPr>
              <a:t>Shalyness</a:t>
            </a:r>
            <a:endParaRPr lang="en-US" sz="2200" b="1" dirty="0">
              <a:solidFill>
                <a:srgbClr val="660066"/>
              </a:solidFill>
            </a:endParaRPr>
          </a:p>
          <a:p>
            <a:pPr marL="285750" indent="-285750">
              <a:buFont typeface="Wingdings" pitchFamily="2" charset="2"/>
              <a:buChar char="ü"/>
              <a:defRPr/>
            </a:pPr>
            <a:endParaRPr lang="en-US" sz="2200" b="1" dirty="0">
              <a:solidFill>
                <a:srgbClr val="660066"/>
              </a:solidFill>
            </a:endParaRPr>
          </a:p>
          <a:p>
            <a:pPr marL="285750" indent="-285750">
              <a:buFont typeface="Wingdings" pitchFamily="2" charset="2"/>
              <a:buChar char="ü"/>
              <a:defRPr/>
            </a:pPr>
            <a:r>
              <a:rPr lang="en-US" sz="2200" b="1" dirty="0">
                <a:solidFill>
                  <a:schemeClr val="hlink"/>
                </a:solidFill>
              </a:rPr>
              <a:t>Identification of mineral deposited  K, U ,Th and coal</a:t>
            </a:r>
          </a:p>
          <a:p>
            <a:pPr marL="285750" indent="-285750">
              <a:buFont typeface="Wingdings" pitchFamily="2" charset="2"/>
              <a:buChar char="ü"/>
              <a:defRPr/>
            </a:pPr>
            <a:endParaRPr lang="en-US" sz="2200" b="1" dirty="0">
              <a:solidFill>
                <a:schemeClr val="hlink"/>
              </a:solidFill>
            </a:endParaRPr>
          </a:p>
          <a:p>
            <a:pPr marL="285750" indent="-285750">
              <a:buFont typeface="Wingdings" pitchFamily="2" charset="2"/>
              <a:buChar char="ü"/>
              <a:defRPr/>
            </a:pPr>
            <a:r>
              <a:rPr lang="en-US" sz="2200" b="1" dirty="0">
                <a:solidFill>
                  <a:srgbClr val="660066"/>
                </a:solidFill>
              </a:rPr>
              <a:t>Radioactive monitoring</a:t>
            </a:r>
          </a:p>
          <a:p>
            <a:pPr marL="285750" indent="-285750">
              <a:buFont typeface="Wingdings" pitchFamily="2" charset="2"/>
              <a:buChar char="ü"/>
              <a:defRPr/>
            </a:pPr>
            <a:endParaRPr lang="en-US" sz="2200" b="1" dirty="0">
              <a:solidFill>
                <a:srgbClr val="660066"/>
              </a:solidFill>
            </a:endParaRPr>
          </a:p>
          <a:p>
            <a:pPr marL="285750" indent="-285750">
              <a:buFont typeface="Wingdings" pitchFamily="2" charset="2"/>
              <a:buChar char="ü"/>
              <a:defRPr/>
            </a:pPr>
            <a:r>
              <a:rPr lang="en-US" sz="2200" b="1" dirty="0">
                <a:solidFill>
                  <a:schemeClr val="accent2"/>
                </a:solidFill>
              </a:rPr>
              <a:t>For accurate perforation, placing packers etc</a:t>
            </a:r>
            <a:r>
              <a:rPr lang="en-US" sz="2200" b="1" dirty="0"/>
              <a:t>.</a:t>
            </a:r>
          </a:p>
          <a:p>
            <a:pPr marL="285750" indent="-285750">
              <a:buFont typeface="Wingdings" pitchFamily="2" charset="2"/>
              <a:buChar char="ü"/>
              <a:defRPr/>
            </a:pPr>
            <a:endParaRPr lang="en-US" sz="2200" b="1" dirty="0"/>
          </a:p>
          <a:p>
            <a:pPr marL="285750" indent="-285750">
              <a:buFont typeface="Wingdings" pitchFamily="2" charset="2"/>
              <a:buChar char="ü"/>
              <a:defRPr/>
            </a:pPr>
            <a:r>
              <a:rPr lang="en-US" sz="2200" b="1" dirty="0">
                <a:solidFill>
                  <a:srgbClr val="660066"/>
                </a:solidFill>
              </a:rPr>
              <a:t>Identification of bed boundary</a:t>
            </a:r>
          </a:p>
          <a:p>
            <a:pPr marL="285750" indent="-285750">
              <a:buFont typeface="Wingdings" pitchFamily="2" charset="2"/>
              <a:buChar char="ü"/>
              <a:defRPr/>
            </a:pPr>
            <a:endParaRPr lang="en-US" sz="2200" b="1" dirty="0">
              <a:solidFill>
                <a:srgbClr val="660066"/>
              </a:solidFill>
            </a:endParaRPr>
          </a:p>
          <a:p>
            <a:pPr marL="285750" indent="-285750">
              <a:buFont typeface="Wingdings" pitchFamily="2" charset="2"/>
              <a:buChar char="ü"/>
              <a:defRPr/>
            </a:pPr>
            <a:r>
              <a:rPr lang="en-US" sz="2200" b="1" dirty="0">
                <a:solidFill>
                  <a:schemeClr val="hlink"/>
                </a:solidFill>
              </a:rPr>
              <a:t>Stratigraphic correlation  in open hole &amp; incased hole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09600" y="479425"/>
            <a:ext cx="83058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sz="2800" b="1" dirty="0">
                <a:solidFill>
                  <a:srgbClr val="002060"/>
                </a:solidFill>
              </a:rPr>
              <a:t>Application of Gamma Ray Logs</a:t>
            </a:r>
            <a:r>
              <a:rPr lang="en-US" sz="2800" dirty="0">
                <a:solidFill>
                  <a:srgbClr val="002060"/>
                </a:solidFill>
              </a:rPr>
              <a:t> </a:t>
            </a:r>
          </a:p>
          <a:p>
            <a:pPr marL="457200" indent="-457200">
              <a:buFont typeface="+mj-lt"/>
              <a:buAutoNum type="arabicPeriod"/>
              <a:defRPr/>
            </a:pPr>
            <a:endParaRPr lang="en-US" sz="2400" dirty="0"/>
          </a:p>
          <a:p>
            <a:pPr marL="457200" indent="-457200">
              <a:spcBef>
                <a:spcPts val="600"/>
              </a:spcBef>
              <a:spcAft>
                <a:spcPts val="600"/>
              </a:spcAft>
              <a:buFont typeface="+mj-lt"/>
              <a:buAutoNum type="arabicPeriod"/>
              <a:defRPr/>
            </a:pPr>
            <a:r>
              <a:rPr lang="en-US" sz="2400" dirty="0">
                <a:solidFill>
                  <a:srgbClr val="0000FF"/>
                </a:solidFill>
              </a:rPr>
              <a:t>Gamma ray logs are also used in the following instances. </a:t>
            </a:r>
          </a:p>
          <a:p>
            <a:pPr marL="457200" indent="-457200">
              <a:spcBef>
                <a:spcPts val="600"/>
              </a:spcBef>
              <a:spcAft>
                <a:spcPts val="600"/>
              </a:spcAft>
              <a:buFont typeface="+mj-lt"/>
              <a:buAutoNum type="arabicPeriod"/>
              <a:defRPr/>
            </a:pPr>
            <a:r>
              <a:rPr lang="en-US" sz="2400" dirty="0">
                <a:solidFill>
                  <a:srgbClr val="FF0000"/>
                </a:solidFill>
              </a:rPr>
              <a:t>To log cased holes (no electric log can be obtained in cased holes). </a:t>
            </a:r>
          </a:p>
          <a:p>
            <a:pPr marL="457200" indent="-457200">
              <a:spcBef>
                <a:spcPts val="600"/>
              </a:spcBef>
              <a:spcAft>
                <a:spcPts val="600"/>
              </a:spcAft>
              <a:buFont typeface="+mj-lt"/>
              <a:buAutoNum type="arabicPeriod"/>
              <a:defRPr/>
            </a:pPr>
            <a:r>
              <a:rPr lang="en-US" sz="2400" dirty="0">
                <a:solidFill>
                  <a:srgbClr val="0000FF"/>
                </a:solidFill>
              </a:rPr>
              <a:t>To log dry holes (no electric log can be obtained in holes that do not contain water or mud). </a:t>
            </a:r>
          </a:p>
          <a:p>
            <a:pPr marL="457200" indent="-457200">
              <a:spcBef>
                <a:spcPts val="600"/>
              </a:spcBef>
              <a:spcAft>
                <a:spcPts val="600"/>
              </a:spcAft>
              <a:buFont typeface="+mj-lt"/>
              <a:buAutoNum type="arabicPeriod"/>
              <a:defRPr/>
            </a:pPr>
            <a:r>
              <a:rPr lang="en-US" sz="2400" dirty="0">
                <a:solidFill>
                  <a:srgbClr val="FF0000"/>
                </a:solidFill>
              </a:rPr>
              <a:t>To log holes containing salt water or salty mud (the electric logs obtained in such holes are generally poor). </a:t>
            </a:r>
          </a:p>
          <a:p>
            <a:pPr marL="457200" indent="-457200">
              <a:spcBef>
                <a:spcPts val="600"/>
              </a:spcBef>
              <a:spcAft>
                <a:spcPts val="600"/>
              </a:spcAft>
              <a:buFont typeface="+mj-lt"/>
              <a:buAutoNum type="arabicPeriod"/>
              <a:defRPr/>
            </a:pPr>
            <a:r>
              <a:rPr lang="en-US" sz="2400" dirty="0">
                <a:solidFill>
                  <a:srgbClr val="0000FF"/>
                </a:solidFill>
              </a:rPr>
              <a:t>To supplement the information given by the electric log (identification of formations,</a:t>
            </a:r>
          </a:p>
          <a:p>
            <a:pPr marL="457200" indent="-457200">
              <a:spcBef>
                <a:spcPts val="600"/>
              </a:spcBef>
              <a:spcAft>
                <a:spcPts val="600"/>
              </a:spcAft>
              <a:buFont typeface="+mj-lt"/>
              <a:buAutoNum type="arabicPeriod"/>
              <a:defRPr/>
            </a:pPr>
            <a:r>
              <a:rPr lang="en-US" sz="2400" dirty="0">
                <a:solidFill>
                  <a:srgbClr val="FF0000"/>
                </a:solidFill>
              </a:rPr>
              <a:t>To help locate lignite and coal beds.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3879588" cy="461665"/>
          </a:xfrm>
          <a:prstGeom prst="rect">
            <a:avLst/>
          </a:prstGeom>
          <a:noFill/>
        </p:spPr>
        <p:txBody>
          <a:bodyPr wrap="none" rtlCol="0">
            <a:spAutoFit/>
          </a:bodyPr>
          <a:lstStyle/>
          <a:p>
            <a:r>
              <a:rPr lang="en-US" sz="2400" b="1" dirty="0"/>
              <a:t>Spectral Gamma ray logs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33463"/>
            <a:ext cx="43053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877" y="5824538"/>
            <a:ext cx="34480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877" y="6062663"/>
            <a:ext cx="47625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459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871" y="1219200"/>
            <a:ext cx="5101130" cy="320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344448" y="4648200"/>
            <a:ext cx="4371975" cy="666750"/>
            <a:chOff x="1952161" y="4724400"/>
            <a:chExt cx="4371975" cy="66675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016" y="4724400"/>
              <a:ext cx="36099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161" y="4953000"/>
              <a:ext cx="43719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2368812" y="381000"/>
            <a:ext cx="3879588" cy="461665"/>
          </a:xfrm>
          <a:prstGeom prst="rect">
            <a:avLst/>
          </a:prstGeom>
          <a:noFill/>
        </p:spPr>
        <p:txBody>
          <a:bodyPr wrap="none" rtlCol="0">
            <a:spAutoFit/>
          </a:bodyPr>
          <a:lstStyle/>
          <a:p>
            <a:r>
              <a:rPr lang="en-US" sz="2400" b="1" dirty="0"/>
              <a:t>Spectral Gamma ray logs</a:t>
            </a:r>
          </a:p>
        </p:txBody>
      </p:sp>
    </p:spTree>
    <p:extLst>
      <p:ext uri="{BB962C8B-B14F-4D97-AF65-F5344CB8AC3E}">
        <p14:creationId xmlns:p14="http://schemas.microsoft.com/office/powerpoint/2010/main" val="2625720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074" y="533400"/>
            <a:ext cx="6158561" cy="561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0"/>
            <a:ext cx="55530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36" y="6322868"/>
            <a:ext cx="31432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6284767"/>
            <a:ext cx="393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436" y="6522893"/>
            <a:ext cx="20478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35412" y="76200"/>
            <a:ext cx="3879588" cy="461665"/>
          </a:xfrm>
          <a:prstGeom prst="rect">
            <a:avLst/>
          </a:prstGeom>
          <a:noFill/>
        </p:spPr>
        <p:txBody>
          <a:bodyPr wrap="none" rtlCol="0">
            <a:spAutoFit/>
          </a:bodyPr>
          <a:lstStyle/>
          <a:p>
            <a:r>
              <a:rPr lang="en-US" sz="2400" b="1" dirty="0"/>
              <a:t>Spectral Gamma ray logs</a:t>
            </a:r>
          </a:p>
        </p:txBody>
      </p:sp>
    </p:spTree>
    <p:extLst>
      <p:ext uri="{BB962C8B-B14F-4D97-AF65-F5344CB8AC3E}">
        <p14:creationId xmlns:p14="http://schemas.microsoft.com/office/powerpoint/2010/main" val="150192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88" y="918440"/>
            <a:ext cx="8334598" cy="532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381000"/>
            <a:ext cx="6050054" cy="461665"/>
          </a:xfrm>
          <a:prstGeom prst="rect">
            <a:avLst/>
          </a:prstGeom>
          <a:noFill/>
        </p:spPr>
        <p:txBody>
          <a:bodyPr wrap="none" rtlCol="0">
            <a:spAutoFit/>
          </a:bodyPr>
          <a:lstStyle/>
          <a:p>
            <a:r>
              <a:rPr lang="en-US" sz="2400" b="1" dirty="0"/>
              <a:t>Spectral Gamma ray logs and their uses</a:t>
            </a:r>
          </a:p>
        </p:txBody>
      </p:sp>
    </p:spTree>
    <p:extLst>
      <p:ext uri="{BB962C8B-B14F-4D97-AF65-F5344CB8AC3E}">
        <p14:creationId xmlns:p14="http://schemas.microsoft.com/office/powerpoint/2010/main" val="2612870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514" y="1612101"/>
            <a:ext cx="6612973" cy="36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23628" y="746519"/>
            <a:ext cx="4496744" cy="523220"/>
          </a:xfrm>
          <a:prstGeom prst="rect">
            <a:avLst/>
          </a:prstGeom>
          <a:noFill/>
        </p:spPr>
        <p:txBody>
          <a:bodyPr wrap="none" rtlCol="0">
            <a:spAutoFit/>
          </a:bodyPr>
          <a:lstStyle/>
          <a:p>
            <a:r>
              <a:rPr lang="en-US" sz="2800" b="1" dirty="0">
                <a:solidFill>
                  <a:srgbClr val="0000FF"/>
                </a:solidFill>
              </a:rPr>
              <a:t>Gamma ray logging tools</a:t>
            </a:r>
          </a:p>
        </p:txBody>
      </p:sp>
    </p:spTree>
    <p:extLst>
      <p:ext uri="{BB962C8B-B14F-4D97-AF65-F5344CB8AC3E}">
        <p14:creationId xmlns:p14="http://schemas.microsoft.com/office/powerpoint/2010/main" val="4082117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26" y="1837695"/>
            <a:ext cx="7404549" cy="38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1469" y="1115181"/>
            <a:ext cx="7327840" cy="400110"/>
          </a:xfrm>
          <a:prstGeom prst="rect">
            <a:avLst/>
          </a:prstGeom>
          <a:noFill/>
        </p:spPr>
        <p:txBody>
          <a:bodyPr wrap="none" rtlCol="0">
            <a:spAutoFit/>
          </a:bodyPr>
          <a:lstStyle/>
          <a:p>
            <a:r>
              <a:rPr lang="en-US" sz="2000" b="1" dirty="0">
                <a:solidFill>
                  <a:srgbClr val="0000FF"/>
                </a:solidFill>
              </a:rPr>
              <a:t>Logging speed Vs. Time constant –Simple Gamma ray tool</a:t>
            </a:r>
          </a:p>
        </p:txBody>
      </p:sp>
    </p:spTree>
    <p:extLst>
      <p:ext uri="{BB962C8B-B14F-4D97-AF65-F5344CB8AC3E}">
        <p14:creationId xmlns:p14="http://schemas.microsoft.com/office/powerpoint/2010/main" val="1346749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4989443" cy="523220"/>
          </a:xfrm>
          <a:prstGeom prst="rect">
            <a:avLst/>
          </a:prstGeom>
          <a:noFill/>
        </p:spPr>
        <p:txBody>
          <a:bodyPr wrap="none" rtlCol="0">
            <a:spAutoFit/>
          </a:bodyPr>
          <a:lstStyle/>
          <a:p>
            <a:r>
              <a:rPr lang="en-US" sz="2800" b="1" u="sng" dirty="0"/>
              <a:t>Calculation of Shale Volume</a:t>
            </a:r>
          </a:p>
        </p:txBody>
      </p:sp>
      <p:grpSp>
        <p:nvGrpSpPr>
          <p:cNvPr id="7" name="Group 6"/>
          <p:cNvGrpSpPr/>
          <p:nvPr/>
        </p:nvGrpSpPr>
        <p:grpSpPr>
          <a:xfrm>
            <a:off x="457200" y="1421329"/>
            <a:ext cx="8422698" cy="4598471"/>
            <a:chOff x="457200" y="1421329"/>
            <a:chExt cx="8422698" cy="4598471"/>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1329"/>
              <a:ext cx="5726192" cy="459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802330"/>
              <a:ext cx="24193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748" y="2242209"/>
              <a:ext cx="31051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514600" y="1949967"/>
              <a:ext cx="1905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23321" y="3048000"/>
              <a:ext cx="1905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8673" y="4191000"/>
              <a:ext cx="1905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5410200"/>
              <a:ext cx="1905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153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85800" y="1676400"/>
            <a:ext cx="76200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b="1" dirty="0">
                <a:solidFill>
                  <a:srgbClr val="C00000"/>
                </a:solidFill>
              </a:rPr>
              <a:t>Gamma  ray(s): </a:t>
            </a:r>
          </a:p>
          <a:p>
            <a:pPr marL="1200150" lvl="2" indent="-285750" algn="just">
              <a:spcBef>
                <a:spcPts val="1200"/>
              </a:spcBef>
              <a:buFont typeface="Arial" charset="0"/>
              <a:buChar char="•"/>
            </a:pPr>
            <a:r>
              <a:rPr lang="en-US" b="1" dirty="0">
                <a:solidFill>
                  <a:schemeClr val="accent2"/>
                </a:solidFill>
              </a:rPr>
              <a:t>Gamma radiations are electromagnetic waves of energy, similar to the of light and radio waves, having no mass . </a:t>
            </a:r>
          </a:p>
          <a:p>
            <a:pPr marL="1200150" lvl="2" indent="-285750" algn="just">
              <a:spcBef>
                <a:spcPts val="1200"/>
              </a:spcBef>
              <a:buFont typeface="Arial" charset="0"/>
              <a:buChar char="•"/>
            </a:pPr>
            <a:r>
              <a:rPr lang="en-US" b="1" dirty="0">
                <a:solidFill>
                  <a:srgbClr val="FF0000"/>
                </a:solidFill>
              </a:rPr>
              <a:t>They have energy span of approximately 0.04 to  3.2 MeV and  are very high Penetration. The average burst of gamma rays is around 1.0 MeV </a:t>
            </a:r>
          </a:p>
          <a:p>
            <a:pPr marL="1200150" lvl="2" indent="-285750" algn="just">
              <a:spcBef>
                <a:spcPts val="1200"/>
              </a:spcBef>
              <a:buFont typeface="Arial" charset="0"/>
              <a:buChar char="•"/>
            </a:pPr>
            <a:r>
              <a:rPr lang="en-US" b="1" dirty="0">
                <a:solidFill>
                  <a:srgbClr val="003300"/>
                </a:solidFill>
              </a:rPr>
              <a:t>Gamma rays can be detected even after passing through several inches of steel</a:t>
            </a:r>
            <a:r>
              <a:rPr lang="en-US" b="1" dirty="0">
                <a:solidFill>
                  <a:schemeClr val="folHlink"/>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300px-Alfa_beta_gamma_radiation">
            <a:hlinkClick r:id="rId2" tooltip="Alpha particles may be completely stopped by a sheet of paper, beta particles by aluminum shielding. Gamma rays can only be reduced by much more substantial barriers, such as a very thick layer of lea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1258888"/>
            <a:ext cx="31432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6"/>
          <p:cNvSpPr txBox="1">
            <a:spLocks noChangeArrowheads="1"/>
          </p:cNvSpPr>
          <p:nvPr/>
        </p:nvSpPr>
        <p:spPr bwMode="auto">
          <a:xfrm>
            <a:off x="5375275" y="1846263"/>
            <a:ext cx="240982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Paper</a:t>
            </a:r>
          </a:p>
          <a:p>
            <a:pPr eaLnBrk="1" hangingPunct="1"/>
            <a:endParaRPr lang="en-US" sz="2400"/>
          </a:p>
          <a:p>
            <a:pPr eaLnBrk="1" hangingPunct="1"/>
            <a:endParaRPr lang="en-US" sz="2400"/>
          </a:p>
          <a:p>
            <a:pPr eaLnBrk="1" hangingPunct="1"/>
            <a:r>
              <a:rPr lang="en-US" sz="2400"/>
              <a:t>Thin steel plate</a:t>
            </a:r>
          </a:p>
          <a:p>
            <a:pPr eaLnBrk="1" hangingPunct="1"/>
            <a:endParaRPr lang="en-US" sz="2400"/>
          </a:p>
          <a:p>
            <a:pPr eaLnBrk="1" hangingPunct="1"/>
            <a:endParaRPr lang="en-US" sz="2400"/>
          </a:p>
          <a:p>
            <a:pPr eaLnBrk="1" hangingPunct="1"/>
            <a:endParaRPr lang="en-US" sz="2400"/>
          </a:p>
          <a:p>
            <a:pPr eaLnBrk="1" hangingPunct="1"/>
            <a:r>
              <a:rPr lang="en-US" sz="2400"/>
              <a:t>Thick steel 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06563" y="1447800"/>
            <a:ext cx="5761037"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b="1" dirty="0"/>
              <a:t>K, U, Th where these elements found?</a:t>
            </a:r>
          </a:p>
          <a:p>
            <a:pPr>
              <a:defRPr/>
            </a:pPr>
            <a:endParaRPr lang="en-US" sz="2000" b="1" dirty="0"/>
          </a:p>
          <a:p>
            <a:pPr marL="342900" indent="-342900">
              <a:buFont typeface="Wingdings" pitchFamily="2" charset="2"/>
              <a:buChar char="ü"/>
              <a:defRPr/>
            </a:pPr>
            <a:r>
              <a:rPr lang="en-US" sz="2000" b="1" dirty="0">
                <a:solidFill>
                  <a:schemeClr val="hlink"/>
                </a:solidFill>
                <a:cs typeface="Arial" charset="0"/>
              </a:rPr>
              <a:t>Zones containing  potassium feldspar</a:t>
            </a:r>
          </a:p>
          <a:p>
            <a:pPr>
              <a:defRPr/>
            </a:pPr>
            <a:r>
              <a:rPr lang="en-US" sz="2000" b="1" dirty="0">
                <a:solidFill>
                  <a:srgbClr val="FF0000"/>
                </a:solidFill>
                <a:cs typeface="Arial" charset="0"/>
              </a:rPr>
              <a:t>     (i.e., Granites, Felsptic sands)</a:t>
            </a:r>
          </a:p>
          <a:p>
            <a:pPr marL="342900" indent="-342900">
              <a:buFont typeface="Wingdings" pitchFamily="2" charset="2"/>
              <a:buChar char="ü"/>
              <a:defRPr/>
            </a:pPr>
            <a:endParaRPr lang="en-US" sz="2000" b="1" dirty="0">
              <a:cs typeface="Arial" charset="0"/>
            </a:endParaRPr>
          </a:p>
          <a:p>
            <a:pPr marL="342900" indent="-342900">
              <a:buFont typeface="Wingdings" pitchFamily="2" charset="2"/>
              <a:buChar char="ü"/>
              <a:defRPr/>
            </a:pPr>
            <a:r>
              <a:rPr lang="en-US" sz="2000" b="1" dirty="0">
                <a:solidFill>
                  <a:srgbClr val="990099"/>
                </a:solidFill>
                <a:cs typeface="Arial" charset="0"/>
              </a:rPr>
              <a:t>Volcanic and igneous rocks</a:t>
            </a:r>
          </a:p>
          <a:p>
            <a:pPr marL="342900" indent="-342900">
              <a:buFont typeface="Wingdings" pitchFamily="2" charset="2"/>
              <a:buChar char="ü"/>
              <a:defRPr/>
            </a:pPr>
            <a:endParaRPr lang="en-US" sz="2000" b="1" dirty="0">
              <a:cs typeface="Arial" charset="0"/>
            </a:endParaRPr>
          </a:p>
          <a:p>
            <a:pPr marL="342900" indent="-342900">
              <a:buFont typeface="Wingdings" pitchFamily="2" charset="2"/>
              <a:buChar char="ü"/>
              <a:defRPr/>
            </a:pPr>
            <a:endParaRPr lang="en-US" sz="2000" b="1" dirty="0">
              <a:cs typeface="Arial" charset="0"/>
            </a:endParaRPr>
          </a:p>
          <a:p>
            <a:pPr marL="342900" indent="-342900">
              <a:buFont typeface="Wingdings" pitchFamily="2" charset="2"/>
              <a:buChar char="ü"/>
              <a:defRPr/>
            </a:pPr>
            <a:r>
              <a:rPr lang="en-US" sz="2000" b="1" dirty="0">
                <a:solidFill>
                  <a:schemeClr val="accent2"/>
                </a:solidFill>
                <a:cs typeface="Arial" charset="0"/>
              </a:rPr>
              <a:t>Sands containing volcanic ash</a:t>
            </a:r>
          </a:p>
          <a:p>
            <a:pPr marL="342900" indent="-342900">
              <a:buFont typeface="Wingdings" pitchFamily="2" charset="2"/>
              <a:buChar char="ü"/>
              <a:defRPr/>
            </a:pPr>
            <a:endParaRPr lang="en-US" sz="2000" b="1" dirty="0">
              <a:solidFill>
                <a:schemeClr val="accent2"/>
              </a:solidFill>
              <a:cs typeface="Arial" charset="0"/>
            </a:endParaRPr>
          </a:p>
          <a:p>
            <a:pPr marL="342900" indent="-342900">
              <a:buFont typeface="Wingdings" pitchFamily="2" charset="2"/>
              <a:buChar char="ü"/>
              <a:defRPr/>
            </a:pPr>
            <a:r>
              <a:rPr lang="en-US" sz="2000" b="1" dirty="0">
                <a:solidFill>
                  <a:srgbClr val="003300"/>
                </a:solidFill>
                <a:cs typeface="Arial" charset="0"/>
              </a:rPr>
              <a:t>Clays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28" y="1780003"/>
            <a:ext cx="6868545" cy="329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977581"/>
            <a:ext cx="7920886" cy="400110"/>
          </a:xfrm>
          <a:prstGeom prst="rect">
            <a:avLst/>
          </a:prstGeom>
          <a:noFill/>
        </p:spPr>
        <p:txBody>
          <a:bodyPr wrap="none" rtlCol="0">
            <a:spAutoFit/>
          </a:bodyPr>
          <a:lstStyle/>
          <a:p>
            <a:r>
              <a:rPr lang="en-US" sz="2000" b="1" dirty="0">
                <a:solidFill>
                  <a:srgbClr val="0000FF"/>
                </a:solidFill>
              </a:rPr>
              <a:t>Relative Abundance of radio active minerals in the Earths Crust</a:t>
            </a:r>
          </a:p>
        </p:txBody>
      </p:sp>
      <p:sp>
        <p:nvSpPr>
          <p:cNvPr id="4" name="Rectangle 3"/>
          <p:cNvSpPr/>
          <p:nvPr/>
        </p:nvSpPr>
        <p:spPr>
          <a:xfrm>
            <a:off x="1219200" y="2438400"/>
            <a:ext cx="6787073" cy="8382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53836" y="3377045"/>
            <a:ext cx="6787073" cy="838200"/>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1905000"/>
            <a:ext cx="990600" cy="2310245"/>
          </a:xfrm>
          <a:prstGeom prst="rect">
            <a:avLst/>
          </a:prstGeom>
          <a:solidFill>
            <a:schemeClr val="accent2">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1870364"/>
            <a:ext cx="1295400" cy="2310245"/>
          </a:xfrm>
          <a:prstGeom prst="rect">
            <a:avLst/>
          </a:prstGeom>
          <a:solidFill>
            <a:schemeClr val="accent2">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5673" y="1870364"/>
            <a:ext cx="990600" cy="2310245"/>
          </a:xfrm>
          <a:prstGeom prst="rect">
            <a:avLst/>
          </a:prstGeom>
          <a:solidFill>
            <a:schemeClr val="accent2">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20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6" y="44244"/>
            <a:ext cx="8686800" cy="675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91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88925"/>
            <a:ext cx="7467600" cy="5910263"/>
          </a:xfrm>
          <a:prstGeom prst="rect">
            <a:avLst/>
          </a:prstGeom>
        </p:spPr>
        <p:txBody>
          <a:bodyPr>
            <a:spAutoFit/>
          </a:bodyPr>
          <a:lstStyle/>
          <a:p>
            <a:pPr algn="ctr">
              <a:defRPr/>
            </a:pPr>
            <a:r>
              <a:rPr lang="en-US" sz="3200" b="1" dirty="0">
                <a:solidFill>
                  <a:srgbClr val="0000FF"/>
                </a:solidFill>
              </a:rPr>
              <a:t>Ionization chamber</a:t>
            </a:r>
          </a:p>
          <a:p>
            <a:pPr>
              <a:defRPr/>
            </a:pPr>
            <a:endParaRPr lang="en-US" sz="2400" b="1" dirty="0"/>
          </a:p>
          <a:p>
            <a:pPr marL="285750" indent="-285750">
              <a:spcBef>
                <a:spcPts val="1200"/>
              </a:spcBef>
              <a:spcAft>
                <a:spcPts val="600"/>
              </a:spcAft>
              <a:buFont typeface="Arial" pitchFamily="34" charset="0"/>
              <a:buChar char="•"/>
              <a:defRPr/>
            </a:pPr>
            <a:r>
              <a:rPr lang="en-US" b="1" dirty="0">
                <a:solidFill>
                  <a:srgbClr val="FF0000"/>
                </a:solidFill>
              </a:rPr>
              <a:t>It consists of a gas filled cylindrical metal shell containing a central rod maintained at 100 volt positive to the cylindrical wall.</a:t>
            </a:r>
          </a:p>
          <a:p>
            <a:pPr marL="285750" indent="-285750">
              <a:spcBef>
                <a:spcPts val="1200"/>
              </a:spcBef>
              <a:spcAft>
                <a:spcPts val="600"/>
              </a:spcAft>
              <a:buFont typeface="Arial" pitchFamily="34" charset="0"/>
              <a:buChar char="•"/>
              <a:defRPr/>
            </a:pPr>
            <a:r>
              <a:rPr lang="en-US" b="1" dirty="0">
                <a:solidFill>
                  <a:srgbClr val="003300"/>
                </a:solidFill>
              </a:rPr>
              <a:t>The incident GR Interact with the cylinder material or gas maintained at high pressure in order to  produce a high speed electron.</a:t>
            </a:r>
          </a:p>
          <a:p>
            <a:pPr marL="285750" indent="-285750">
              <a:spcBef>
                <a:spcPts val="1200"/>
              </a:spcBef>
              <a:spcAft>
                <a:spcPts val="600"/>
              </a:spcAft>
              <a:buFont typeface="Arial" pitchFamily="34" charset="0"/>
              <a:buChar char="•"/>
              <a:defRPr/>
            </a:pPr>
            <a:r>
              <a:rPr lang="en-US" b="1" dirty="0">
                <a:solidFill>
                  <a:srgbClr val="FF0000"/>
                </a:solidFill>
              </a:rPr>
              <a:t>The high electron drawn to the positively charged Center rod, provides additional electrons and ions in the collision with the atoms.</a:t>
            </a:r>
          </a:p>
          <a:p>
            <a:pPr marL="285750" indent="-285750">
              <a:spcBef>
                <a:spcPts val="1200"/>
              </a:spcBef>
              <a:spcAft>
                <a:spcPts val="600"/>
              </a:spcAft>
              <a:buFont typeface="Arial" pitchFamily="34" charset="0"/>
              <a:buChar char="•"/>
              <a:defRPr/>
            </a:pPr>
            <a:r>
              <a:rPr lang="en-US" b="1" dirty="0">
                <a:solidFill>
                  <a:srgbClr val="003300"/>
                </a:solidFill>
              </a:rPr>
              <a:t>The electrons and ions in the collision with the atoms. The electrons moving to  the center electrode constitute a minute flow of electric current, The size  of Which is proportional to the number of gamma ray in Long chamber length –vertical resolution suffer with chamber length.</a:t>
            </a:r>
          </a:p>
          <a:p>
            <a:pPr marL="285750" indent="-285750">
              <a:spcBef>
                <a:spcPts val="1200"/>
              </a:spcBef>
              <a:spcAft>
                <a:spcPts val="600"/>
              </a:spcAft>
              <a:buFont typeface="Arial" pitchFamily="34" charset="0"/>
              <a:buChar char="•"/>
              <a:defRPr/>
            </a:pPr>
            <a:r>
              <a:rPr lang="en-US" b="1" dirty="0">
                <a:solidFill>
                  <a:srgbClr val="FF0000"/>
                </a:solidFill>
              </a:rPr>
              <a:t>High gas pressure  Low efficiency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1103</Words>
  <Application>Microsoft Office PowerPoint</Application>
  <PresentationFormat>On-screen Show (4:3)</PresentationFormat>
  <Paragraphs>147</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PowerPoint Presentation</vt:lpstr>
      <vt:lpstr>PowerPoint Presentation</vt:lpstr>
      <vt:lpstr>Characteristics of Nuclear Radiation: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dc:creator>
  <cp:lastModifiedBy>Salman Khan</cp:lastModifiedBy>
  <cp:revision>47</cp:revision>
  <dcterms:created xsi:type="dcterms:W3CDTF">2009-02-25T03:46:11Z</dcterms:created>
  <dcterms:modified xsi:type="dcterms:W3CDTF">2021-07-21T11:18:31Z</dcterms:modified>
</cp:coreProperties>
</file>