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chemeClr val="dk1"/>
              </a:buClr>
              <a:buSzPts val="3200"/>
              <a:buFont typeface="Arial"/>
              <a:buNone/>
              <a:defRPr/>
            </a:lvl1pPr>
            <a:lvl2pPr lvl="1" rtl="0" algn="ctr">
              <a:spcBef>
                <a:spcPts val="560"/>
              </a:spcBef>
              <a:spcAft>
                <a:spcPts val="0"/>
              </a:spcAft>
              <a:buClr>
                <a:schemeClr val="dk1"/>
              </a:buClr>
              <a:buSzPts val="2800"/>
              <a:buFont typeface="Arial"/>
              <a:buNone/>
              <a:defRPr/>
            </a:lvl2pPr>
            <a:lvl3pPr lvl="2" rtl="0" algn="ctr">
              <a:spcBef>
                <a:spcPts val="480"/>
              </a:spcBef>
              <a:spcAft>
                <a:spcPts val="0"/>
              </a:spcAft>
              <a:buClr>
                <a:schemeClr val="dk1"/>
              </a:buClr>
              <a:buSzPts val="2400"/>
              <a:buFont typeface="Arial"/>
              <a:buNone/>
              <a:defRPr/>
            </a:lvl3pPr>
            <a:lvl4pPr lvl="3" rtl="0" algn="ctr">
              <a:spcBef>
                <a:spcPts val="400"/>
              </a:spcBef>
              <a:spcAft>
                <a:spcPts val="0"/>
              </a:spcAft>
              <a:buClr>
                <a:schemeClr val="dk1"/>
              </a:buClr>
              <a:buSzPts val="2000"/>
              <a:buFont typeface="Arial"/>
              <a:buNone/>
              <a:defRPr/>
            </a:lvl4pPr>
            <a:lvl5pPr lvl="4" rtl="0" algn="ctr">
              <a:spcBef>
                <a:spcPts val="400"/>
              </a:spcBef>
              <a:spcAft>
                <a:spcPts val="0"/>
              </a:spcAft>
              <a:buClr>
                <a:schemeClr val="dk1"/>
              </a:buClr>
              <a:buSzPts val="2000"/>
              <a:buFont typeface="Arial"/>
              <a:buNone/>
              <a:defRPr/>
            </a:lvl5pPr>
            <a:lvl6pPr lvl="5" rtl="0" algn="ctr">
              <a:spcBef>
                <a:spcPts val="400"/>
              </a:spcBef>
              <a:spcAft>
                <a:spcPts val="0"/>
              </a:spcAft>
              <a:buClr>
                <a:schemeClr val="dk1"/>
              </a:buClr>
              <a:buSzPts val="2000"/>
              <a:buFont typeface="Arial"/>
              <a:buNone/>
              <a:defRPr/>
            </a:lvl6pPr>
            <a:lvl7pPr lvl="6" rtl="0" algn="ctr">
              <a:spcBef>
                <a:spcPts val="400"/>
              </a:spcBef>
              <a:spcAft>
                <a:spcPts val="0"/>
              </a:spcAft>
              <a:buClr>
                <a:schemeClr val="dk1"/>
              </a:buClr>
              <a:buSzPts val="2000"/>
              <a:buFont typeface="Arial"/>
              <a:buNone/>
              <a:defRPr/>
            </a:lvl7pPr>
            <a:lvl8pPr lvl="7" rtl="0" algn="ctr">
              <a:spcBef>
                <a:spcPts val="400"/>
              </a:spcBef>
              <a:spcAft>
                <a:spcPts val="0"/>
              </a:spcAft>
              <a:buClr>
                <a:schemeClr val="dk1"/>
              </a:buClr>
              <a:buSzPts val="2000"/>
              <a:buFont typeface="Arial"/>
              <a:buNone/>
              <a:defRPr/>
            </a:lvl8pPr>
            <a:lvl9pPr lvl="8" rtl="0" algn="ctr">
              <a:spcBef>
                <a:spcPts val="400"/>
              </a:spcBef>
              <a:spcAft>
                <a:spcPts val="0"/>
              </a:spcAft>
              <a:buClr>
                <a:schemeClr val="dk1"/>
              </a:buClr>
              <a:buSzPts val="2000"/>
              <a:buFont typeface="Arial"/>
              <a:buNone/>
              <a:defRPr/>
            </a:lvl9pPr>
          </a:lstStyle>
          <a:p/>
        </p:txBody>
      </p:sp>
      <p:sp>
        <p:nvSpPr>
          <p:cNvPr id="14" name="Google Shape;14;p2"/>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0" name="Google Shape;70;p11"/>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Arial"/>
              <a:buNone/>
              <a:defRPr sz="2000"/>
            </a:lvl1pPr>
            <a:lvl2pPr indent="-228600" lvl="1" marL="914400" rtl="0" algn="l">
              <a:spcBef>
                <a:spcPts val="360"/>
              </a:spcBef>
              <a:spcAft>
                <a:spcPts val="0"/>
              </a:spcAft>
              <a:buClr>
                <a:schemeClr val="dk1"/>
              </a:buClr>
              <a:buSzPts val="1800"/>
              <a:buFont typeface="Arial"/>
              <a:buNone/>
              <a:defRPr sz="18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280"/>
              </a:spcBef>
              <a:spcAft>
                <a:spcPts val="0"/>
              </a:spcAft>
              <a:buClr>
                <a:schemeClr val="dk1"/>
              </a:buClr>
              <a:buSzPts val="1400"/>
              <a:buFont typeface="Arial"/>
              <a:buNone/>
              <a:defRPr sz="1400"/>
            </a:lvl4pPr>
            <a:lvl5pPr indent="-228600" lvl="4" marL="2286000" rtl="0" algn="l">
              <a:spcBef>
                <a:spcPts val="280"/>
              </a:spcBef>
              <a:spcAft>
                <a:spcPts val="0"/>
              </a:spcAft>
              <a:buClr>
                <a:schemeClr val="dk1"/>
              </a:buClr>
              <a:buSzPts val="1400"/>
              <a:buFont typeface="Arial"/>
              <a:buNone/>
              <a:defRPr sz="1400"/>
            </a:lvl5pPr>
            <a:lvl6pPr indent="-228600" lvl="5" marL="2743200" rtl="0" algn="l">
              <a:spcBef>
                <a:spcPts val="280"/>
              </a:spcBef>
              <a:spcAft>
                <a:spcPts val="0"/>
              </a:spcAft>
              <a:buClr>
                <a:schemeClr val="dk1"/>
              </a:buClr>
              <a:buSzPts val="1400"/>
              <a:buFont typeface="Arial"/>
              <a:buNone/>
              <a:defRPr sz="1400"/>
            </a:lvl6pPr>
            <a:lvl7pPr indent="-228600" lvl="6" marL="3200400" rtl="0" algn="l">
              <a:spcBef>
                <a:spcPts val="280"/>
              </a:spcBef>
              <a:spcAft>
                <a:spcPts val="0"/>
              </a:spcAft>
              <a:buClr>
                <a:schemeClr val="dk1"/>
              </a:buClr>
              <a:buSzPts val="1400"/>
              <a:buFont typeface="Arial"/>
              <a:buNone/>
              <a:defRPr sz="1400"/>
            </a:lvl7pPr>
            <a:lvl8pPr indent="-228600" lvl="7" marL="3657600" rtl="0" algn="l">
              <a:spcBef>
                <a:spcPts val="280"/>
              </a:spcBef>
              <a:spcAft>
                <a:spcPts val="0"/>
              </a:spcAft>
              <a:buClr>
                <a:schemeClr val="dk1"/>
              </a:buClr>
              <a:buSzPts val="1400"/>
              <a:buFont typeface="Arial"/>
              <a:buNone/>
              <a:defRPr sz="1400"/>
            </a:lvl8pPr>
            <a:lvl9pPr indent="-228600" lvl="8" marL="4114800" rtl="0" algn="l">
              <a:spcBef>
                <a:spcPts val="280"/>
              </a:spcBef>
              <a:spcAft>
                <a:spcPts val="0"/>
              </a:spcAft>
              <a:buClr>
                <a:schemeClr val="dk1"/>
              </a:buClr>
              <a:buSzPts val="1400"/>
              <a:buFont typeface="Arial"/>
              <a:buNone/>
              <a:defRPr sz="1400"/>
            </a:lvl9pPr>
          </a:lstStyle>
          <a:p/>
        </p:txBody>
      </p:sp>
      <p:sp>
        <p:nvSpPr>
          <p:cNvPr id="71" name="Google Shape;71;p11"/>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6" name="Google Shape;76;p1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 name="Google Shape;23;p4"/>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 name="Shape 27"/>
        <p:cNvGrpSpPr/>
        <p:nvPr/>
      </p:nvGrpSpPr>
      <p:grpSpPr>
        <a:xfrm>
          <a:off x="0" y="0"/>
          <a:ext cx="0" cy="0"/>
          <a:chOff x="0" y="0"/>
          <a:chExt cx="0" cy="0"/>
        </a:xfrm>
      </p:grpSpPr>
      <p:sp>
        <p:nvSpPr>
          <p:cNvPr id="28" name="Google Shape;28;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 name="Google Shape;29;p5"/>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0" name="Google Shape;30;p5"/>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6"/>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5" name="Google Shape;35;p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6" name="Google Shape;36;p6"/>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Arial"/>
              <a:buNone/>
              <a:defRPr sz="1400"/>
            </a:lvl1pPr>
            <a:lvl2pPr indent="-228600" lvl="1" marL="914400" rtl="0" algn="l">
              <a:spcBef>
                <a:spcPts val="240"/>
              </a:spcBef>
              <a:spcAft>
                <a:spcPts val="0"/>
              </a:spcAft>
              <a:buClr>
                <a:schemeClr val="dk1"/>
              </a:buClr>
              <a:buSzPts val="1200"/>
              <a:buFont typeface="Arial"/>
              <a:buNone/>
              <a:defRPr sz="1200"/>
            </a:lvl2pPr>
            <a:lvl3pPr indent="-228600" lvl="2" marL="1371600" rtl="0" algn="l">
              <a:spcBef>
                <a:spcPts val="200"/>
              </a:spcBef>
              <a:spcAft>
                <a:spcPts val="0"/>
              </a:spcAft>
              <a:buClr>
                <a:schemeClr val="dk1"/>
              </a:buClr>
              <a:buSzPts val="1000"/>
              <a:buFont typeface="Arial"/>
              <a:buNone/>
              <a:defRPr sz="1000"/>
            </a:lvl3pPr>
            <a:lvl4pPr indent="-228600" lvl="3" marL="1828800" rtl="0" algn="l">
              <a:spcBef>
                <a:spcPts val="180"/>
              </a:spcBef>
              <a:spcAft>
                <a:spcPts val="0"/>
              </a:spcAft>
              <a:buClr>
                <a:schemeClr val="dk1"/>
              </a:buClr>
              <a:buSzPts val="900"/>
              <a:buFont typeface="Arial"/>
              <a:buNone/>
              <a:defRPr sz="900"/>
            </a:lvl4pPr>
            <a:lvl5pPr indent="-228600" lvl="4" marL="2286000" rtl="0" algn="l">
              <a:spcBef>
                <a:spcPts val="180"/>
              </a:spcBef>
              <a:spcAft>
                <a:spcPts val="0"/>
              </a:spcAft>
              <a:buClr>
                <a:schemeClr val="dk1"/>
              </a:buClr>
              <a:buSzPts val="900"/>
              <a:buFont typeface="Arial"/>
              <a:buNone/>
              <a:defRPr sz="900"/>
            </a:lvl5pPr>
            <a:lvl6pPr indent="-228600" lvl="5" marL="2743200" rtl="0" algn="l">
              <a:spcBef>
                <a:spcPts val="180"/>
              </a:spcBef>
              <a:spcAft>
                <a:spcPts val="0"/>
              </a:spcAft>
              <a:buClr>
                <a:schemeClr val="dk1"/>
              </a:buClr>
              <a:buSzPts val="900"/>
              <a:buFont typeface="Arial"/>
              <a:buNone/>
              <a:defRPr sz="900"/>
            </a:lvl6pPr>
            <a:lvl7pPr indent="-228600" lvl="6" marL="3200400" rtl="0" algn="l">
              <a:spcBef>
                <a:spcPts val="180"/>
              </a:spcBef>
              <a:spcAft>
                <a:spcPts val="0"/>
              </a:spcAft>
              <a:buClr>
                <a:schemeClr val="dk1"/>
              </a:buClr>
              <a:buSzPts val="900"/>
              <a:buFont typeface="Arial"/>
              <a:buNone/>
              <a:defRPr sz="900"/>
            </a:lvl7pPr>
            <a:lvl8pPr indent="-228600" lvl="7" marL="3657600" rtl="0" algn="l">
              <a:spcBef>
                <a:spcPts val="180"/>
              </a:spcBef>
              <a:spcAft>
                <a:spcPts val="0"/>
              </a:spcAft>
              <a:buClr>
                <a:schemeClr val="dk1"/>
              </a:buClr>
              <a:buSzPts val="900"/>
              <a:buFont typeface="Arial"/>
              <a:buNone/>
              <a:defRPr sz="900"/>
            </a:lvl8pPr>
            <a:lvl9pPr indent="-228600" lvl="8" marL="4114800" rtl="0" algn="l">
              <a:spcBef>
                <a:spcPts val="180"/>
              </a:spcBef>
              <a:spcAft>
                <a:spcPts val="0"/>
              </a:spcAft>
              <a:buClr>
                <a:schemeClr val="dk1"/>
              </a:buClr>
              <a:buSzPts val="900"/>
              <a:buFont typeface="Arial"/>
              <a:buNone/>
              <a:defRPr sz="900"/>
            </a:lvl9pPr>
          </a:lstStyle>
          <a:p/>
        </p:txBody>
      </p:sp>
      <p:sp>
        <p:nvSpPr>
          <p:cNvPr id="37" name="Google Shape;37;p6"/>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2" name="Google Shape;42;p7"/>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Font typeface="Arial"/>
              <a:buChar char="•"/>
              <a:defRPr sz="3200"/>
            </a:lvl1pPr>
            <a:lvl2pPr indent="-406400" lvl="1" marL="914400" rtl="0" algn="l">
              <a:spcBef>
                <a:spcPts val="560"/>
              </a:spcBef>
              <a:spcAft>
                <a:spcPts val="0"/>
              </a:spcAft>
              <a:buClr>
                <a:schemeClr val="dk1"/>
              </a:buClr>
              <a:buSzPts val="2800"/>
              <a:buFont typeface="Arial"/>
              <a:buChar char="–"/>
              <a:defRPr sz="2800"/>
            </a:lvl2pPr>
            <a:lvl3pPr indent="-381000" lvl="2" marL="1371600" rtl="0" algn="l">
              <a:spcBef>
                <a:spcPts val="480"/>
              </a:spcBef>
              <a:spcAft>
                <a:spcPts val="0"/>
              </a:spcAft>
              <a:buClr>
                <a:schemeClr val="dk1"/>
              </a:buClr>
              <a:buSzPts val="2400"/>
              <a:buFont typeface="Arial"/>
              <a:buChar char="•"/>
              <a:defRPr sz="2400"/>
            </a:lvl3pPr>
            <a:lvl4pPr indent="-355600" lvl="3" marL="1828800" rtl="0" algn="l">
              <a:spcBef>
                <a:spcPts val="400"/>
              </a:spcBef>
              <a:spcAft>
                <a:spcPts val="0"/>
              </a:spcAft>
              <a:buClr>
                <a:schemeClr val="dk1"/>
              </a:buClr>
              <a:buSzPts val="2000"/>
              <a:buFont typeface="Arial"/>
              <a:buChar char="–"/>
              <a:defRPr sz="2000"/>
            </a:lvl4pPr>
            <a:lvl5pPr indent="-355600" lvl="4" marL="2286000" rtl="0" algn="l">
              <a:spcBef>
                <a:spcPts val="400"/>
              </a:spcBef>
              <a:spcAft>
                <a:spcPts val="0"/>
              </a:spcAft>
              <a:buClr>
                <a:schemeClr val="dk1"/>
              </a:buClr>
              <a:buSzPts val="2000"/>
              <a:buFont typeface="Arial"/>
              <a:buChar char="»"/>
              <a:defRPr sz="2000"/>
            </a:lvl5pPr>
            <a:lvl6pPr indent="-355600" lvl="5" marL="2743200" rtl="0" algn="l">
              <a:spcBef>
                <a:spcPts val="400"/>
              </a:spcBef>
              <a:spcAft>
                <a:spcPts val="0"/>
              </a:spcAft>
              <a:buClr>
                <a:schemeClr val="dk1"/>
              </a:buClr>
              <a:buSzPts val="2000"/>
              <a:buFont typeface="Arial"/>
              <a:buChar char="»"/>
              <a:defRPr sz="2000"/>
            </a:lvl6pPr>
            <a:lvl7pPr indent="-355600" lvl="6" marL="3200400" rtl="0" algn="l">
              <a:spcBef>
                <a:spcPts val="400"/>
              </a:spcBef>
              <a:spcAft>
                <a:spcPts val="0"/>
              </a:spcAft>
              <a:buClr>
                <a:schemeClr val="dk1"/>
              </a:buClr>
              <a:buSzPts val="2000"/>
              <a:buFont typeface="Arial"/>
              <a:buChar char="»"/>
              <a:defRPr sz="2000"/>
            </a:lvl7pPr>
            <a:lvl8pPr indent="-355600" lvl="7" marL="3657600" rtl="0" algn="l">
              <a:spcBef>
                <a:spcPts val="400"/>
              </a:spcBef>
              <a:spcAft>
                <a:spcPts val="0"/>
              </a:spcAft>
              <a:buClr>
                <a:schemeClr val="dk1"/>
              </a:buClr>
              <a:buSzPts val="2000"/>
              <a:buFont typeface="Arial"/>
              <a:buChar char="»"/>
              <a:defRPr sz="2000"/>
            </a:lvl8pPr>
            <a:lvl9pPr indent="-355600" lvl="8" marL="4114800" rtl="0" algn="l">
              <a:spcBef>
                <a:spcPts val="400"/>
              </a:spcBef>
              <a:spcAft>
                <a:spcPts val="0"/>
              </a:spcAft>
              <a:buClr>
                <a:schemeClr val="dk1"/>
              </a:buClr>
              <a:buSzPts val="2000"/>
              <a:buFont typeface="Arial"/>
              <a:buChar char="»"/>
              <a:defRPr sz="2000"/>
            </a:lvl9pPr>
          </a:lstStyle>
          <a:p/>
        </p:txBody>
      </p:sp>
      <p:sp>
        <p:nvSpPr>
          <p:cNvPr id="43" name="Google Shape;43;p7"/>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Arial"/>
              <a:buNone/>
              <a:defRPr sz="1400"/>
            </a:lvl1pPr>
            <a:lvl2pPr indent="-228600" lvl="1" marL="914400" rtl="0" algn="l">
              <a:spcBef>
                <a:spcPts val="240"/>
              </a:spcBef>
              <a:spcAft>
                <a:spcPts val="0"/>
              </a:spcAft>
              <a:buClr>
                <a:schemeClr val="dk1"/>
              </a:buClr>
              <a:buSzPts val="1200"/>
              <a:buFont typeface="Arial"/>
              <a:buNone/>
              <a:defRPr sz="1200"/>
            </a:lvl2pPr>
            <a:lvl3pPr indent="-228600" lvl="2" marL="1371600" rtl="0" algn="l">
              <a:spcBef>
                <a:spcPts val="200"/>
              </a:spcBef>
              <a:spcAft>
                <a:spcPts val="0"/>
              </a:spcAft>
              <a:buClr>
                <a:schemeClr val="dk1"/>
              </a:buClr>
              <a:buSzPts val="1000"/>
              <a:buFont typeface="Arial"/>
              <a:buNone/>
              <a:defRPr sz="1000"/>
            </a:lvl3pPr>
            <a:lvl4pPr indent="-228600" lvl="3" marL="1828800" rtl="0" algn="l">
              <a:spcBef>
                <a:spcPts val="180"/>
              </a:spcBef>
              <a:spcAft>
                <a:spcPts val="0"/>
              </a:spcAft>
              <a:buClr>
                <a:schemeClr val="dk1"/>
              </a:buClr>
              <a:buSzPts val="900"/>
              <a:buFont typeface="Arial"/>
              <a:buNone/>
              <a:defRPr sz="900"/>
            </a:lvl4pPr>
            <a:lvl5pPr indent="-228600" lvl="4" marL="2286000" rtl="0" algn="l">
              <a:spcBef>
                <a:spcPts val="180"/>
              </a:spcBef>
              <a:spcAft>
                <a:spcPts val="0"/>
              </a:spcAft>
              <a:buClr>
                <a:schemeClr val="dk1"/>
              </a:buClr>
              <a:buSzPts val="900"/>
              <a:buFont typeface="Arial"/>
              <a:buNone/>
              <a:defRPr sz="900"/>
            </a:lvl5pPr>
            <a:lvl6pPr indent="-228600" lvl="5" marL="2743200" rtl="0" algn="l">
              <a:spcBef>
                <a:spcPts val="180"/>
              </a:spcBef>
              <a:spcAft>
                <a:spcPts val="0"/>
              </a:spcAft>
              <a:buClr>
                <a:schemeClr val="dk1"/>
              </a:buClr>
              <a:buSzPts val="900"/>
              <a:buFont typeface="Arial"/>
              <a:buNone/>
              <a:defRPr sz="900"/>
            </a:lvl6pPr>
            <a:lvl7pPr indent="-228600" lvl="6" marL="3200400" rtl="0" algn="l">
              <a:spcBef>
                <a:spcPts val="180"/>
              </a:spcBef>
              <a:spcAft>
                <a:spcPts val="0"/>
              </a:spcAft>
              <a:buClr>
                <a:schemeClr val="dk1"/>
              </a:buClr>
              <a:buSzPts val="900"/>
              <a:buFont typeface="Arial"/>
              <a:buNone/>
              <a:defRPr sz="900"/>
            </a:lvl7pPr>
            <a:lvl8pPr indent="-228600" lvl="7" marL="3657600" rtl="0" algn="l">
              <a:spcBef>
                <a:spcPts val="180"/>
              </a:spcBef>
              <a:spcAft>
                <a:spcPts val="0"/>
              </a:spcAft>
              <a:buClr>
                <a:schemeClr val="dk1"/>
              </a:buClr>
              <a:buSzPts val="900"/>
              <a:buFont typeface="Arial"/>
              <a:buNone/>
              <a:defRPr sz="900"/>
            </a:lvl8pPr>
            <a:lvl9pPr indent="-228600" lvl="8" marL="4114800" rtl="0" algn="l">
              <a:spcBef>
                <a:spcPts val="180"/>
              </a:spcBef>
              <a:spcAft>
                <a:spcPts val="0"/>
              </a:spcAft>
              <a:buClr>
                <a:schemeClr val="dk1"/>
              </a:buClr>
              <a:buSzPts val="900"/>
              <a:buFont typeface="Arial"/>
              <a:buNone/>
              <a:defRPr sz="900"/>
            </a:lvl9pPr>
          </a:lstStyle>
          <a:p/>
        </p:txBody>
      </p:sp>
      <p:sp>
        <p:nvSpPr>
          <p:cNvPr id="44" name="Google Shape;44;p7"/>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 name="Google Shape;45;p7"/>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6" name="Google Shape;46;p7"/>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9" name="Google Shape;49;p8"/>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4" name="Google Shape;54;p9"/>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b="1" sz="2400"/>
            </a:lvl1pPr>
            <a:lvl2pPr indent="-228600" lvl="1" marL="914400" rtl="0" algn="l">
              <a:spcBef>
                <a:spcPts val="400"/>
              </a:spcBef>
              <a:spcAft>
                <a:spcPts val="0"/>
              </a:spcAft>
              <a:buClr>
                <a:schemeClr val="dk1"/>
              </a:buClr>
              <a:buSzPts val="2000"/>
              <a:buFont typeface="Arial"/>
              <a:buNone/>
              <a:defRPr b="1" sz="2000"/>
            </a:lvl2pPr>
            <a:lvl3pPr indent="-228600" lvl="2" marL="1371600" rtl="0" algn="l">
              <a:spcBef>
                <a:spcPts val="360"/>
              </a:spcBef>
              <a:spcAft>
                <a:spcPts val="0"/>
              </a:spcAft>
              <a:buClr>
                <a:schemeClr val="dk1"/>
              </a:buClr>
              <a:buSzPts val="1800"/>
              <a:buFont typeface="Arial"/>
              <a:buNone/>
              <a:defRPr b="1" sz="1800"/>
            </a:lvl3pPr>
            <a:lvl4pPr indent="-228600" lvl="3" marL="1828800" rtl="0" algn="l">
              <a:spcBef>
                <a:spcPts val="320"/>
              </a:spcBef>
              <a:spcAft>
                <a:spcPts val="0"/>
              </a:spcAft>
              <a:buClr>
                <a:schemeClr val="dk1"/>
              </a:buClr>
              <a:buSzPts val="1600"/>
              <a:buFont typeface="Arial"/>
              <a:buNone/>
              <a:defRPr b="1" sz="1600"/>
            </a:lvl4pPr>
            <a:lvl5pPr indent="-228600" lvl="4" marL="2286000" rtl="0" algn="l">
              <a:spcBef>
                <a:spcPts val="320"/>
              </a:spcBef>
              <a:spcAft>
                <a:spcPts val="0"/>
              </a:spcAft>
              <a:buClr>
                <a:schemeClr val="dk1"/>
              </a:buClr>
              <a:buSzPts val="1600"/>
              <a:buFont typeface="Arial"/>
              <a:buNone/>
              <a:defRPr b="1" sz="1600"/>
            </a:lvl5pPr>
            <a:lvl6pPr indent="-228600" lvl="5" marL="2743200" rtl="0" algn="l">
              <a:spcBef>
                <a:spcPts val="320"/>
              </a:spcBef>
              <a:spcAft>
                <a:spcPts val="0"/>
              </a:spcAft>
              <a:buClr>
                <a:schemeClr val="dk1"/>
              </a:buClr>
              <a:buSzPts val="1600"/>
              <a:buFont typeface="Arial"/>
              <a:buNone/>
              <a:defRPr b="1" sz="1600"/>
            </a:lvl6pPr>
            <a:lvl7pPr indent="-228600" lvl="6" marL="3200400" rtl="0" algn="l">
              <a:spcBef>
                <a:spcPts val="320"/>
              </a:spcBef>
              <a:spcAft>
                <a:spcPts val="0"/>
              </a:spcAft>
              <a:buClr>
                <a:schemeClr val="dk1"/>
              </a:buClr>
              <a:buSzPts val="1600"/>
              <a:buFont typeface="Arial"/>
              <a:buNone/>
              <a:defRPr b="1" sz="1600"/>
            </a:lvl7pPr>
            <a:lvl8pPr indent="-228600" lvl="7" marL="3657600" rtl="0" algn="l">
              <a:spcBef>
                <a:spcPts val="320"/>
              </a:spcBef>
              <a:spcAft>
                <a:spcPts val="0"/>
              </a:spcAft>
              <a:buClr>
                <a:schemeClr val="dk1"/>
              </a:buClr>
              <a:buSzPts val="1600"/>
              <a:buFont typeface="Arial"/>
              <a:buNone/>
              <a:defRPr b="1" sz="1600"/>
            </a:lvl8pPr>
            <a:lvl9pPr indent="-228600" lvl="8" marL="4114800" rtl="0" algn="l">
              <a:spcBef>
                <a:spcPts val="320"/>
              </a:spcBef>
              <a:spcAft>
                <a:spcPts val="0"/>
              </a:spcAft>
              <a:buClr>
                <a:schemeClr val="dk1"/>
              </a:buClr>
              <a:buSzPts val="1600"/>
              <a:buFont typeface="Arial"/>
              <a:buNone/>
              <a:defRPr b="1" sz="1600"/>
            </a:lvl9pPr>
          </a:lstStyle>
          <a:p/>
        </p:txBody>
      </p:sp>
      <p:sp>
        <p:nvSpPr>
          <p:cNvPr id="55" name="Google Shape;55;p9"/>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Arial"/>
              <a:buChar char="•"/>
              <a:defRPr sz="2400"/>
            </a:lvl1pPr>
            <a:lvl2pPr indent="-355600" lvl="1" marL="914400" rtl="0" algn="l">
              <a:spcBef>
                <a:spcPts val="400"/>
              </a:spcBef>
              <a:spcAft>
                <a:spcPts val="0"/>
              </a:spcAft>
              <a:buClr>
                <a:schemeClr val="dk1"/>
              </a:buClr>
              <a:buSzPts val="2000"/>
              <a:buFont typeface="Arial"/>
              <a:buChar char="–"/>
              <a:defRPr sz="2000"/>
            </a:lvl2pPr>
            <a:lvl3pPr indent="-342900" lvl="2" marL="1371600" rtl="0" algn="l">
              <a:spcBef>
                <a:spcPts val="360"/>
              </a:spcBef>
              <a:spcAft>
                <a:spcPts val="0"/>
              </a:spcAft>
              <a:buClr>
                <a:schemeClr val="dk1"/>
              </a:buClr>
              <a:buSzPts val="1800"/>
              <a:buFont typeface="Arial"/>
              <a:buChar char="•"/>
              <a:defRPr sz="1800"/>
            </a:lvl3pPr>
            <a:lvl4pPr indent="-330200" lvl="3" marL="1828800" rtl="0" algn="l">
              <a:spcBef>
                <a:spcPts val="320"/>
              </a:spcBef>
              <a:spcAft>
                <a:spcPts val="0"/>
              </a:spcAft>
              <a:buClr>
                <a:schemeClr val="dk1"/>
              </a:buClr>
              <a:buSzPts val="1600"/>
              <a:buFont typeface="Arial"/>
              <a:buChar char="–"/>
              <a:defRPr sz="1600"/>
            </a:lvl4pPr>
            <a:lvl5pPr indent="-330200" lvl="4" marL="2286000" rtl="0" algn="l">
              <a:spcBef>
                <a:spcPts val="320"/>
              </a:spcBef>
              <a:spcAft>
                <a:spcPts val="0"/>
              </a:spcAft>
              <a:buClr>
                <a:schemeClr val="dk1"/>
              </a:buClr>
              <a:buSzPts val="1600"/>
              <a:buFont typeface="Arial"/>
              <a:buChar char="»"/>
              <a:defRPr sz="1600"/>
            </a:lvl5pPr>
            <a:lvl6pPr indent="-330200" lvl="5" marL="2743200" rtl="0" algn="l">
              <a:spcBef>
                <a:spcPts val="320"/>
              </a:spcBef>
              <a:spcAft>
                <a:spcPts val="0"/>
              </a:spcAft>
              <a:buClr>
                <a:schemeClr val="dk1"/>
              </a:buClr>
              <a:buSzPts val="1600"/>
              <a:buFont typeface="Arial"/>
              <a:buChar char="»"/>
              <a:defRPr sz="1600"/>
            </a:lvl6pPr>
            <a:lvl7pPr indent="-330200" lvl="6" marL="3200400" rtl="0" algn="l">
              <a:spcBef>
                <a:spcPts val="320"/>
              </a:spcBef>
              <a:spcAft>
                <a:spcPts val="0"/>
              </a:spcAft>
              <a:buClr>
                <a:schemeClr val="dk1"/>
              </a:buClr>
              <a:buSzPts val="1600"/>
              <a:buFont typeface="Arial"/>
              <a:buChar char="»"/>
              <a:defRPr sz="1600"/>
            </a:lvl7pPr>
            <a:lvl8pPr indent="-330200" lvl="7" marL="3657600" rtl="0" algn="l">
              <a:spcBef>
                <a:spcPts val="320"/>
              </a:spcBef>
              <a:spcAft>
                <a:spcPts val="0"/>
              </a:spcAft>
              <a:buClr>
                <a:schemeClr val="dk1"/>
              </a:buClr>
              <a:buSzPts val="1600"/>
              <a:buFont typeface="Arial"/>
              <a:buChar char="»"/>
              <a:defRPr sz="1600"/>
            </a:lvl8pPr>
            <a:lvl9pPr indent="-330200" lvl="8" marL="4114800" rtl="0" algn="l">
              <a:spcBef>
                <a:spcPts val="320"/>
              </a:spcBef>
              <a:spcAft>
                <a:spcPts val="0"/>
              </a:spcAft>
              <a:buClr>
                <a:schemeClr val="dk1"/>
              </a:buClr>
              <a:buSzPts val="1600"/>
              <a:buFont typeface="Arial"/>
              <a:buChar char="»"/>
              <a:defRPr sz="1600"/>
            </a:lvl9pPr>
          </a:lstStyle>
          <a:p/>
        </p:txBody>
      </p:sp>
      <p:sp>
        <p:nvSpPr>
          <p:cNvPr id="56" name="Google Shape;56;p9"/>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b="1" sz="2400"/>
            </a:lvl1pPr>
            <a:lvl2pPr indent="-228600" lvl="1" marL="914400" rtl="0" algn="l">
              <a:spcBef>
                <a:spcPts val="400"/>
              </a:spcBef>
              <a:spcAft>
                <a:spcPts val="0"/>
              </a:spcAft>
              <a:buClr>
                <a:schemeClr val="dk1"/>
              </a:buClr>
              <a:buSzPts val="2000"/>
              <a:buFont typeface="Arial"/>
              <a:buNone/>
              <a:defRPr b="1" sz="2000"/>
            </a:lvl2pPr>
            <a:lvl3pPr indent="-228600" lvl="2" marL="1371600" rtl="0" algn="l">
              <a:spcBef>
                <a:spcPts val="360"/>
              </a:spcBef>
              <a:spcAft>
                <a:spcPts val="0"/>
              </a:spcAft>
              <a:buClr>
                <a:schemeClr val="dk1"/>
              </a:buClr>
              <a:buSzPts val="1800"/>
              <a:buFont typeface="Arial"/>
              <a:buNone/>
              <a:defRPr b="1" sz="1800"/>
            </a:lvl3pPr>
            <a:lvl4pPr indent="-228600" lvl="3" marL="1828800" rtl="0" algn="l">
              <a:spcBef>
                <a:spcPts val="320"/>
              </a:spcBef>
              <a:spcAft>
                <a:spcPts val="0"/>
              </a:spcAft>
              <a:buClr>
                <a:schemeClr val="dk1"/>
              </a:buClr>
              <a:buSzPts val="1600"/>
              <a:buFont typeface="Arial"/>
              <a:buNone/>
              <a:defRPr b="1" sz="1600"/>
            </a:lvl4pPr>
            <a:lvl5pPr indent="-228600" lvl="4" marL="2286000" rtl="0" algn="l">
              <a:spcBef>
                <a:spcPts val="320"/>
              </a:spcBef>
              <a:spcAft>
                <a:spcPts val="0"/>
              </a:spcAft>
              <a:buClr>
                <a:schemeClr val="dk1"/>
              </a:buClr>
              <a:buSzPts val="1600"/>
              <a:buFont typeface="Arial"/>
              <a:buNone/>
              <a:defRPr b="1" sz="1600"/>
            </a:lvl5pPr>
            <a:lvl6pPr indent="-228600" lvl="5" marL="2743200" rtl="0" algn="l">
              <a:spcBef>
                <a:spcPts val="320"/>
              </a:spcBef>
              <a:spcAft>
                <a:spcPts val="0"/>
              </a:spcAft>
              <a:buClr>
                <a:schemeClr val="dk1"/>
              </a:buClr>
              <a:buSzPts val="1600"/>
              <a:buFont typeface="Arial"/>
              <a:buNone/>
              <a:defRPr b="1" sz="1600"/>
            </a:lvl6pPr>
            <a:lvl7pPr indent="-228600" lvl="6" marL="3200400" rtl="0" algn="l">
              <a:spcBef>
                <a:spcPts val="320"/>
              </a:spcBef>
              <a:spcAft>
                <a:spcPts val="0"/>
              </a:spcAft>
              <a:buClr>
                <a:schemeClr val="dk1"/>
              </a:buClr>
              <a:buSzPts val="1600"/>
              <a:buFont typeface="Arial"/>
              <a:buNone/>
              <a:defRPr b="1" sz="1600"/>
            </a:lvl7pPr>
            <a:lvl8pPr indent="-228600" lvl="7" marL="3657600" rtl="0" algn="l">
              <a:spcBef>
                <a:spcPts val="320"/>
              </a:spcBef>
              <a:spcAft>
                <a:spcPts val="0"/>
              </a:spcAft>
              <a:buClr>
                <a:schemeClr val="dk1"/>
              </a:buClr>
              <a:buSzPts val="1600"/>
              <a:buFont typeface="Arial"/>
              <a:buNone/>
              <a:defRPr b="1" sz="1600"/>
            </a:lvl8pPr>
            <a:lvl9pPr indent="-228600" lvl="8" marL="4114800" rtl="0" algn="l">
              <a:spcBef>
                <a:spcPts val="320"/>
              </a:spcBef>
              <a:spcAft>
                <a:spcPts val="0"/>
              </a:spcAft>
              <a:buClr>
                <a:schemeClr val="dk1"/>
              </a:buClr>
              <a:buSzPts val="1600"/>
              <a:buFont typeface="Arial"/>
              <a:buNone/>
              <a:defRPr b="1" sz="1600"/>
            </a:lvl9pPr>
          </a:lstStyle>
          <a:p/>
        </p:txBody>
      </p:sp>
      <p:sp>
        <p:nvSpPr>
          <p:cNvPr id="57" name="Google Shape;57;p9"/>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Arial"/>
              <a:buChar char="•"/>
              <a:defRPr sz="2400"/>
            </a:lvl1pPr>
            <a:lvl2pPr indent="-355600" lvl="1" marL="914400" rtl="0" algn="l">
              <a:spcBef>
                <a:spcPts val="400"/>
              </a:spcBef>
              <a:spcAft>
                <a:spcPts val="0"/>
              </a:spcAft>
              <a:buClr>
                <a:schemeClr val="dk1"/>
              </a:buClr>
              <a:buSzPts val="2000"/>
              <a:buFont typeface="Arial"/>
              <a:buChar char="–"/>
              <a:defRPr sz="2000"/>
            </a:lvl2pPr>
            <a:lvl3pPr indent="-342900" lvl="2" marL="1371600" rtl="0" algn="l">
              <a:spcBef>
                <a:spcPts val="360"/>
              </a:spcBef>
              <a:spcAft>
                <a:spcPts val="0"/>
              </a:spcAft>
              <a:buClr>
                <a:schemeClr val="dk1"/>
              </a:buClr>
              <a:buSzPts val="1800"/>
              <a:buFont typeface="Arial"/>
              <a:buChar char="•"/>
              <a:defRPr sz="1800"/>
            </a:lvl3pPr>
            <a:lvl4pPr indent="-330200" lvl="3" marL="1828800" rtl="0" algn="l">
              <a:spcBef>
                <a:spcPts val="320"/>
              </a:spcBef>
              <a:spcAft>
                <a:spcPts val="0"/>
              </a:spcAft>
              <a:buClr>
                <a:schemeClr val="dk1"/>
              </a:buClr>
              <a:buSzPts val="1600"/>
              <a:buFont typeface="Arial"/>
              <a:buChar char="–"/>
              <a:defRPr sz="1600"/>
            </a:lvl4pPr>
            <a:lvl5pPr indent="-330200" lvl="4" marL="2286000" rtl="0" algn="l">
              <a:spcBef>
                <a:spcPts val="320"/>
              </a:spcBef>
              <a:spcAft>
                <a:spcPts val="0"/>
              </a:spcAft>
              <a:buClr>
                <a:schemeClr val="dk1"/>
              </a:buClr>
              <a:buSzPts val="1600"/>
              <a:buFont typeface="Arial"/>
              <a:buChar char="»"/>
              <a:defRPr sz="1600"/>
            </a:lvl5pPr>
            <a:lvl6pPr indent="-330200" lvl="5" marL="2743200" rtl="0" algn="l">
              <a:spcBef>
                <a:spcPts val="320"/>
              </a:spcBef>
              <a:spcAft>
                <a:spcPts val="0"/>
              </a:spcAft>
              <a:buClr>
                <a:schemeClr val="dk1"/>
              </a:buClr>
              <a:buSzPts val="1600"/>
              <a:buFont typeface="Arial"/>
              <a:buChar char="»"/>
              <a:defRPr sz="1600"/>
            </a:lvl6pPr>
            <a:lvl7pPr indent="-330200" lvl="6" marL="3200400" rtl="0" algn="l">
              <a:spcBef>
                <a:spcPts val="320"/>
              </a:spcBef>
              <a:spcAft>
                <a:spcPts val="0"/>
              </a:spcAft>
              <a:buClr>
                <a:schemeClr val="dk1"/>
              </a:buClr>
              <a:buSzPts val="1600"/>
              <a:buFont typeface="Arial"/>
              <a:buChar char="»"/>
              <a:defRPr sz="1600"/>
            </a:lvl7pPr>
            <a:lvl8pPr indent="-330200" lvl="7" marL="3657600" rtl="0" algn="l">
              <a:spcBef>
                <a:spcPts val="320"/>
              </a:spcBef>
              <a:spcAft>
                <a:spcPts val="0"/>
              </a:spcAft>
              <a:buClr>
                <a:schemeClr val="dk1"/>
              </a:buClr>
              <a:buSzPts val="1600"/>
              <a:buFont typeface="Arial"/>
              <a:buChar char="»"/>
              <a:defRPr sz="1600"/>
            </a:lvl8pPr>
            <a:lvl9pPr indent="-330200" lvl="8" marL="4114800" rtl="0" algn="l">
              <a:spcBef>
                <a:spcPts val="320"/>
              </a:spcBef>
              <a:spcAft>
                <a:spcPts val="0"/>
              </a:spcAft>
              <a:buClr>
                <a:schemeClr val="dk1"/>
              </a:buClr>
              <a:buSzPts val="1600"/>
              <a:buFont typeface="Arial"/>
              <a:buChar char="»"/>
              <a:defRPr sz="1600"/>
            </a:lvl9pPr>
          </a:lstStyle>
          <a:p/>
        </p:txBody>
      </p:sp>
      <p:sp>
        <p:nvSpPr>
          <p:cNvPr id="58" name="Google Shape;58;p9"/>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3" name="Google Shape;63;p10"/>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Arial"/>
              <a:buChar char="•"/>
              <a:defRPr sz="2800"/>
            </a:lvl1pPr>
            <a:lvl2pPr indent="-381000" lvl="1" marL="914400" rtl="0" algn="l">
              <a:spcBef>
                <a:spcPts val="480"/>
              </a:spcBef>
              <a:spcAft>
                <a:spcPts val="0"/>
              </a:spcAft>
              <a:buClr>
                <a:schemeClr val="dk1"/>
              </a:buClr>
              <a:buSzPts val="2400"/>
              <a:buFont typeface="Arial"/>
              <a:buChar char="–"/>
              <a:defRPr sz="2400"/>
            </a:lvl2pPr>
            <a:lvl3pPr indent="-355600" lvl="2" marL="1371600" rtl="0" algn="l">
              <a:spcBef>
                <a:spcPts val="400"/>
              </a:spcBef>
              <a:spcAft>
                <a:spcPts val="0"/>
              </a:spcAft>
              <a:buClr>
                <a:schemeClr val="dk1"/>
              </a:buClr>
              <a:buSzPts val="2000"/>
              <a:buFont typeface="Arial"/>
              <a:buChar char="•"/>
              <a:defRPr sz="2000"/>
            </a:lvl3pPr>
            <a:lvl4pPr indent="-342900" lvl="3" marL="1828800" rtl="0" algn="l">
              <a:spcBef>
                <a:spcPts val="360"/>
              </a:spcBef>
              <a:spcAft>
                <a:spcPts val="0"/>
              </a:spcAft>
              <a:buClr>
                <a:schemeClr val="dk1"/>
              </a:buClr>
              <a:buSzPts val="1800"/>
              <a:buFont typeface="Arial"/>
              <a:buChar char="–"/>
              <a:defRPr sz="1800"/>
            </a:lvl4pPr>
            <a:lvl5pPr indent="-342900" lvl="4" marL="2286000" rtl="0" algn="l">
              <a:spcBef>
                <a:spcPts val="360"/>
              </a:spcBef>
              <a:spcAft>
                <a:spcPts val="0"/>
              </a:spcAft>
              <a:buClr>
                <a:schemeClr val="dk1"/>
              </a:buClr>
              <a:buSzPts val="1800"/>
              <a:buFont typeface="Arial"/>
              <a:buChar char="»"/>
              <a:defRPr sz="1800"/>
            </a:lvl5pPr>
            <a:lvl6pPr indent="-342900" lvl="5" marL="2743200" rtl="0" algn="l">
              <a:spcBef>
                <a:spcPts val="360"/>
              </a:spcBef>
              <a:spcAft>
                <a:spcPts val="0"/>
              </a:spcAft>
              <a:buClr>
                <a:schemeClr val="dk1"/>
              </a:buClr>
              <a:buSzPts val="1800"/>
              <a:buFont typeface="Arial"/>
              <a:buChar char="»"/>
              <a:defRPr sz="1800"/>
            </a:lvl6pPr>
            <a:lvl7pPr indent="-342900" lvl="6" marL="3200400" rtl="0" algn="l">
              <a:spcBef>
                <a:spcPts val="360"/>
              </a:spcBef>
              <a:spcAft>
                <a:spcPts val="0"/>
              </a:spcAft>
              <a:buClr>
                <a:schemeClr val="dk1"/>
              </a:buClr>
              <a:buSzPts val="1800"/>
              <a:buFont typeface="Arial"/>
              <a:buChar char="»"/>
              <a:defRPr sz="1800"/>
            </a:lvl7pPr>
            <a:lvl8pPr indent="-342900" lvl="7" marL="3657600" rtl="0" algn="l">
              <a:spcBef>
                <a:spcPts val="360"/>
              </a:spcBef>
              <a:spcAft>
                <a:spcPts val="0"/>
              </a:spcAft>
              <a:buClr>
                <a:schemeClr val="dk1"/>
              </a:buClr>
              <a:buSzPts val="1800"/>
              <a:buFont typeface="Arial"/>
              <a:buChar char="»"/>
              <a:defRPr sz="1800"/>
            </a:lvl8pPr>
            <a:lvl9pPr indent="-342900" lvl="8" marL="4114800" rtl="0" algn="l">
              <a:spcBef>
                <a:spcPts val="360"/>
              </a:spcBef>
              <a:spcAft>
                <a:spcPts val="0"/>
              </a:spcAft>
              <a:buClr>
                <a:schemeClr val="dk1"/>
              </a:buClr>
              <a:buSzPts val="1800"/>
              <a:buFont typeface="Arial"/>
              <a:buChar char="»"/>
              <a:defRPr sz="1800"/>
            </a:lvl9pPr>
          </a:lstStyle>
          <a:p/>
        </p:txBody>
      </p:sp>
      <p:sp>
        <p:nvSpPr>
          <p:cNvPr id="64" name="Google Shape;64;p10"/>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Arial"/>
              <a:buChar char="•"/>
              <a:defRPr sz="2800"/>
            </a:lvl1pPr>
            <a:lvl2pPr indent="-381000" lvl="1" marL="914400" rtl="0" algn="l">
              <a:spcBef>
                <a:spcPts val="480"/>
              </a:spcBef>
              <a:spcAft>
                <a:spcPts val="0"/>
              </a:spcAft>
              <a:buClr>
                <a:schemeClr val="dk1"/>
              </a:buClr>
              <a:buSzPts val="2400"/>
              <a:buFont typeface="Arial"/>
              <a:buChar char="–"/>
              <a:defRPr sz="2400"/>
            </a:lvl2pPr>
            <a:lvl3pPr indent="-355600" lvl="2" marL="1371600" rtl="0" algn="l">
              <a:spcBef>
                <a:spcPts val="400"/>
              </a:spcBef>
              <a:spcAft>
                <a:spcPts val="0"/>
              </a:spcAft>
              <a:buClr>
                <a:schemeClr val="dk1"/>
              </a:buClr>
              <a:buSzPts val="2000"/>
              <a:buFont typeface="Arial"/>
              <a:buChar char="•"/>
              <a:defRPr sz="2000"/>
            </a:lvl3pPr>
            <a:lvl4pPr indent="-342900" lvl="3" marL="1828800" rtl="0" algn="l">
              <a:spcBef>
                <a:spcPts val="360"/>
              </a:spcBef>
              <a:spcAft>
                <a:spcPts val="0"/>
              </a:spcAft>
              <a:buClr>
                <a:schemeClr val="dk1"/>
              </a:buClr>
              <a:buSzPts val="1800"/>
              <a:buFont typeface="Arial"/>
              <a:buChar char="–"/>
              <a:defRPr sz="1800"/>
            </a:lvl4pPr>
            <a:lvl5pPr indent="-342900" lvl="4" marL="2286000" rtl="0" algn="l">
              <a:spcBef>
                <a:spcPts val="360"/>
              </a:spcBef>
              <a:spcAft>
                <a:spcPts val="0"/>
              </a:spcAft>
              <a:buClr>
                <a:schemeClr val="dk1"/>
              </a:buClr>
              <a:buSzPts val="1800"/>
              <a:buFont typeface="Arial"/>
              <a:buChar char="»"/>
              <a:defRPr sz="1800"/>
            </a:lvl5pPr>
            <a:lvl6pPr indent="-342900" lvl="5" marL="2743200" rtl="0" algn="l">
              <a:spcBef>
                <a:spcPts val="360"/>
              </a:spcBef>
              <a:spcAft>
                <a:spcPts val="0"/>
              </a:spcAft>
              <a:buClr>
                <a:schemeClr val="dk1"/>
              </a:buClr>
              <a:buSzPts val="1800"/>
              <a:buFont typeface="Arial"/>
              <a:buChar char="»"/>
              <a:defRPr sz="1800"/>
            </a:lvl6pPr>
            <a:lvl7pPr indent="-342900" lvl="6" marL="3200400" rtl="0" algn="l">
              <a:spcBef>
                <a:spcPts val="360"/>
              </a:spcBef>
              <a:spcAft>
                <a:spcPts val="0"/>
              </a:spcAft>
              <a:buClr>
                <a:schemeClr val="dk1"/>
              </a:buClr>
              <a:buSzPts val="1800"/>
              <a:buFont typeface="Arial"/>
              <a:buChar char="»"/>
              <a:defRPr sz="1800"/>
            </a:lvl7pPr>
            <a:lvl8pPr indent="-342900" lvl="7" marL="3657600" rtl="0" algn="l">
              <a:spcBef>
                <a:spcPts val="360"/>
              </a:spcBef>
              <a:spcAft>
                <a:spcPts val="0"/>
              </a:spcAft>
              <a:buClr>
                <a:schemeClr val="dk1"/>
              </a:buClr>
              <a:buSzPts val="1800"/>
              <a:buFont typeface="Arial"/>
              <a:buChar char="»"/>
              <a:defRPr sz="1800"/>
            </a:lvl8pPr>
            <a:lvl9pPr indent="-342900" lvl="8" marL="4114800" rtl="0" algn="l">
              <a:spcBef>
                <a:spcPts val="360"/>
              </a:spcBef>
              <a:spcAft>
                <a:spcPts val="0"/>
              </a:spcAft>
              <a:buClr>
                <a:schemeClr val="dk1"/>
              </a:buClr>
              <a:buSzPts val="1800"/>
              <a:buFont typeface="Arial"/>
              <a:buChar char="»"/>
              <a:defRPr sz="1800"/>
            </a:lvl9pPr>
          </a:lstStyle>
          <a:p/>
        </p:txBody>
      </p:sp>
      <p:sp>
        <p:nvSpPr>
          <p:cNvPr id="65" name="Google Shape;65;p10"/>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FF66"/>
            </a:gs>
            <a:gs pos="100000">
              <a:schemeClr val="accent2"/>
            </a:gs>
          </a:gsLst>
          <a:lin ang="5400012" scaled="0"/>
        </a:grad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609600" y="762000"/>
            <a:ext cx="7848600" cy="1771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66"/>
              </a:buClr>
              <a:buSzPts val="4000"/>
              <a:buFont typeface="Arial"/>
              <a:buNone/>
            </a:pPr>
            <a:r>
              <a:rPr b="0" i="0" lang="en-US" sz="4000" u="none">
                <a:solidFill>
                  <a:srgbClr val="FF0066"/>
                </a:solidFill>
                <a:latin typeface="Arial"/>
                <a:ea typeface="Arial"/>
                <a:cs typeface="Arial"/>
                <a:sym typeface="Arial"/>
              </a:rPr>
              <a:t>Stratigraphic Concepts</a:t>
            </a:r>
            <a:br>
              <a:rPr b="0" i="0" lang="en-US" sz="4000" u="none">
                <a:solidFill>
                  <a:srgbClr val="FF0066"/>
                </a:solidFill>
                <a:latin typeface="Arial"/>
                <a:ea typeface="Arial"/>
                <a:cs typeface="Arial"/>
                <a:sym typeface="Arial"/>
              </a:rPr>
            </a:br>
            <a:r>
              <a:rPr b="0" i="0" lang="en-US" sz="4000" u="none">
                <a:solidFill>
                  <a:srgbClr val="FF0066"/>
                </a:solidFill>
                <a:latin typeface="Arial"/>
                <a:ea typeface="Arial"/>
                <a:cs typeface="Arial"/>
                <a:sym typeface="Arial"/>
              </a:rPr>
              <a:t> and</a:t>
            </a:r>
            <a:br>
              <a:rPr b="0" i="0" lang="en-US" sz="4000" u="none">
                <a:solidFill>
                  <a:srgbClr val="FF0066"/>
                </a:solidFill>
                <a:latin typeface="Arial"/>
                <a:ea typeface="Arial"/>
                <a:cs typeface="Arial"/>
                <a:sym typeface="Arial"/>
              </a:rPr>
            </a:br>
            <a:r>
              <a:rPr b="0" i="0" lang="en-US" sz="4000" u="none">
                <a:solidFill>
                  <a:srgbClr val="FF0066"/>
                </a:solidFill>
                <a:latin typeface="Arial"/>
                <a:ea typeface="Arial"/>
                <a:cs typeface="Arial"/>
                <a:sym typeface="Arial"/>
              </a:rPr>
              <a:t> Nomenclature</a:t>
            </a:r>
            <a:endParaRPr/>
          </a:p>
        </p:txBody>
      </p:sp>
      <p:sp>
        <p:nvSpPr>
          <p:cNvPr id="85" name="Google Shape;85;p13"/>
          <p:cNvSpPr txBox="1"/>
          <p:nvPr>
            <p:ph idx="1" type="subTitle"/>
          </p:nvPr>
        </p:nvSpPr>
        <p:spPr>
          <a:xfrm>
            <a:off x="3429000" y="4724400"/>
            <a:ext cx="5334000" cy="10668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FFFFFF"/>
              </a:buClr>
              <a:buSzPts val="2000"/>
              <a:buFont typeface="Arial"/>
              <a:buNone/>
            </a:pPr>
            <a:r>
              <a:rPr b="0" i="0" lang="en-US" sz="2000" u="none">
                <a:solidFill>
                  <a:srgbClr val="FFFFFF"/>
                </a:solidFill>
                <a:latin typeface="Arial"/>
                <a:ea typeface="Arial"/>
                <a:cs typeface="Arial"/>
                <a:sym typeface="Arial"/>
              </a:rPr>
              <a:t>Rabindranath Sar</a:t>
            </a:r>
            <a:endParaRPr/>
          </a:p>
          <a:p>
            <a:pPr indent="0" lvl="0" marL="0" rtl="0" algn="ctr">
              <a:lnSpc>
                <a:spcPct val="80000"/>
              </a:lnSpc>
              <a:spcBef>
                <a:spcPts val="400"/>
              </a:spcBef>
              <a:spcAft>
                <a:spcPts val="0"/>
              </a:spcAft>
              <a:buClr>
                <a:srgbClr val="FFFFFF"/>
              </a:buClr>
              <a:buSzPts val="2000"/>
              <a:buFont typeface="Arial"/>
              <a:buNone/>
            </a:pPr>
            <a:r>
              <a:rPr b="0" i="0" lang="en-US" sz="2000" u="none">
                <a:solidFill>
                  <a:srgbClr val="FFFFFF"/>
                </a:solidFill>
                <a:latin typeface="Arial"/>
                <a:ea typeface="Arial"/>
                <a:cs typeface="Arial"/>
                <a:sym typeface="Arial"/>
              </a:rPr>
              <a:t>Faculty</a:t>
            </a:r>
            <a:endParaRPr/>
          </a:p>
          <a:p>
            <a:pPr indent="0" lvl="0" marL="0" rtl="0" algn="ctr">
              <a:lnSpc>
                <a:spcPct val="80000"/>
              </a:lnSpc>
              <a:spcBef>
                <a:spcPts val="400"/>
              </a:spcBef>
              <a:spcAft>
                <a:spcPts val="0"/>
              </a:spcAft>
              <a:buClr>
                <a:srgbClr val="FFFFFF"/>
              </a:buClr>
              <a:buSzPts val="2000"/>
              <a:buFont typeface="Arial"/>
              <a:buNone/>
            </a:pPr>
            <a:r>
              <a:rPr b="0" i="0" lang="en-US" sz="2000" u="none">
                <a:solidFill>
                  <a:srgbClr val="FFFFFF"/>
                </a:solidFill>
                <a:latin typeface="Arial"/>
                <a:ea typeface="Arial"/>
                <a:cs typeface="Arial"/>
                <a:sym typeface="Arial"/>
              </a:rPr>
              <a:t>GSI Training Institute</a:t>
            </a:r>
            <a:endParaRPr/>
          </a:p>
          <a:p>
            <a:pPr indent="0" lvl="0" marL="0" rtl="0" algn="ctr">
              <a:spcBef>
                <a:spcPts val="400"/>
              </a:spcBef>
              <a:spcAft>
                <a:spcPts val="0"/>
              </a:spcAft>
              <a:buClr>
                <a:schemeClr val="dk1"/>
              </a:buClr>
              <a:buSzPts val="2000"/>
              <a:buFont typeface="Arial"/>
              <a:buNone/>
            </a:pPr>
            <a:r>
              <a:t/>
            </a:r>
            <a:endParaRPr b="0" i="0" sz="2000" u="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nvSpPr>
        <p:spPr>
          <a:xfrm>
            <a:off x="152400" y="228600"/>
            <a:ext cx="8991600" cy="6332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3200"/>
              <a:buFont typeface="Arial"/>
              <a:buNone/>
            </a:pPr>
            <a:r>
              <a:rPr b="1" i="0" lang="en-US" sz="3200" u="none">
                <a:solidFill>
                  <a:srgbClr val="FF0066"/>
                </a:solidFill>
                <a:latin typeface="Arial"/>
                <a:ea typeface="Arial"/>
                <a:cs typeface="Arial"/>
                <a:sym typeface="Arial"/>
              </a:rPr>
              <a:t>Stratigraphic principles</a:t>
            </a:r>
            <a:endParaRPr b="0" i="0" sz="4000" u="none">
              <a:solidFill>
                <a:srgbClr val="FF0066"/>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There are few basic </a:t>
            </a:r>
            <a:r>
              <a:rPr b="0" i="0" lang="en-US" sz="2400" u="none">
                <a:solidFill>
                  <a:schemeClr val="accent2"/>
                </a:solidFill>
                <a:latin typeface="Arial"/>
                <a:ea typeface="Arial"/>
                <a:cs typeface="Arial"/>
                <a:sym typeface="Arial"/>
              </a:rPr>
              <a:t>“Principles, or Laws”,</a:t>
            </a:r>
            <a:r>
              <a:rPr b="0" i="0" lang="en-US" sz="2400" u="none">
                <a:solidFill>
                  <a:schemeClr val="dk1"/>
                </a:solidFill>
                <a:latin typeface="Arial"/>
                <a:ea typeface="Arial"/>
                <a:cs typeface="Arial"/>
                <a:sym typeface="Arial"/>
              </a:rPr>
              <a:t> in geology used to study field geology and to understand geological history/stratigraphy of the area, country or continent.</a:t>
            </a:r>
            <a:endParaRPr/>
          </a:p>
          <a:p>
            <a:pPr indent="0" lvl="0" marL="0" marR="0" rtl="0" algn="l">
              <a:lnSpc>
                <a:spcPct val="100000"/>
              </a:lnSpc>
              <a:spcBef>
                <a:spcPts val="120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These laws govern or guide to know the relative timing of events.</a:t>
            </a:r>
            <a:endParaRPr/>
          </a:p>
          <a:p>
            <a:pPr indent="0" lvl="0" marL="0" marR="0" rtl="0" algn="l">
              <a:lnSpc>
                <a:spcPct val="100000"/>
              </a:lnSpc>
              <a:spcBef>
                <a:spcPts val="0"/>
              </a:spcBef>
              <a:spcAft>
                <a:spcPts val="0"/>
              </a:spcAft>
              <a:buClr>
                <a:schemeClr val="dk1"/>
              </a:buClr>
              <a:buSzPts val="2400"/>
              <a:buFont typeface="Arial"/>
              <a:buNone/>
            </a:pPr>
            <a:r>
              <a:t/>
            </a:r>
            <a:endParaRPr b="1" i="0" sz="2400" u="none">
              <a:solidFill>
                <a:srgbClr val="FF0066"/>
              </a:solidFill>
              <a:latin typeface="Arial"/>
              <a:ea typeface="Arial"/>
              <a:cs typeface="Arial"/>
              <a:sym typeface="Arial"/>
            </a:endParaRPr>
          </a:p>
          <a:p>
            <a:pPr indent="0" lvl="0" marL="0" marR="0" rtl="0" algn="l">
              <a:lnSpc>
                <a:spcPct val="100000"/>
              </a:lnSpc>
              <a:spcBef>
                <a:spcPts val="0"/>
              </a:spcBef>
              <a:spcAft>
                <a:spcPts val="0"/>
              </a:spcAft>
              <a:buClr>
                <a:srgbClr val="FF0066"/>
              </a:buClr>
              <a:buSzPts val="2400"/>
              <a:buFont typeface="Arial"/>
              <a:buNone/>
            </a:pPr>
            <a:r>
              <a:rPr b="1" i="0" lang="en-US" sz="2400" u="none">
                <a:solidFill>
                  <a:srgbClr val="FF0066"/>
                </a:solidFill>
                <a:latin typeface="Arial"/>
                <a:ea typeface="Arial"/>
                <a:cs typeface="Arial"/>
                <a:sym typeface="Arial"/>
              </a:rPr>
              <a:t>Relative and Absolute Dating</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Geological events can be given a precise date at a point in time, or they can be related to other events that came before and after them. Geologists use a variety of methods to give both relative and absolute dates to geological events. They then use these dates to find the rates at which processes occur.</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nvSpPr>
        <p:spPr>
          <a:xfrm>
            <a:off x="3276600" y="230187"/>
            <a:ext cx="2533800" cy="747600"/>
          </a:xfrm>
          <a:prstGeom prst="rect">
            <a:avLst/>
          </a:prstGeom>
          <a:noFill/>
          <a:ln>
            <a:noFill/>
          </a:ln>
        </p:spPr>
        <p:txBody>
          <a:bodyPr anchorCtr="0" anchor="ctr" bIns="46000" lIns="0" spcFirstLastPara="1" rIns="0" wrap="square" tIns="0">
            <a:spAutoFit/>
          </a:bodyPr>
          <a:lstStyle/>
          <a:p>
            <a:pPr indent="0" lvl="0" marL="0" marR="0" rtl="0" algn="l">
              <a:lnSpc>
                <a:spcPct val="100000"/>
              </a:lnSpc>
              <a:spcBef>
                <a:spcPts val="0"/>
              </a:spcBef>
              <a:spcAft>
                <a:spcPts val="0"/>
              </a:spcAft>
              <a:buClr>
                <a:srgbClr val="FF0066"/>
              </a:buClr>
              <a:buSzPts val="2800"/>
              <a:buFont typeface="Arial"/>
              <a:buNone/>
            </a:pPr>
            <a:r>
              <a:rPr b="1" i="0" lang="en-US" sz="2800" u="none">
                <a:solidFill>
                  <a:srgbClr val="FF0066"/>
                </a:solidFill>
                <a:latin typeface="Arial"/>
                <a:ea typeface="Arial"/>
                <a:cs typeface="Arial"/>
                <a:sym typeface="Arial"/>
              </a:rPr>
              <a:t>Relative dating</a:t>
            </a:r>
            <a:endParaRPr/>
          </a:p>
          <a:p>
            <a:pPr indent="0" lvl="0" marL="0" marR="0" rtl="0" algn="l">
              <a:lnSpc>
                <a:spcPct val="100000"/>
              </a:lnSpc>
              <a:spcBef>
                <a:spcPts val="0"/>
              </a:spcBef>
              <a:spcAft>
                <a:spcPts val="0"/>
              </a:spcAft>
              <a:buNone/>
            </a:pPr>
            <a:r>
              <a:t/>
            </a:r>
            <a:endParaRPr b="1" i="0" sz="2800" u="none">
              <a:solidFill>
                <a:srgbClr val="FF0066"/>
              </a:solidFill>
              <a:latin typeface="Arial"/>
              <a:ea typeface="Arial"/>
              <a:cs typeface="Arial"/>
              <a:sym typeface="Arial"/>
            </a:endParaRPr>
          </a:p>
        </p:txBody>
      </p:sp>
      <p:pic>
        <p:nvPicPr>
          <p:cNvPr descr="350px-Cross-cutting_relations" id="180" name="Google Shape;180;p23"/>
          <p:cNvPicPr preferRelativeResize="0"/>
          <p:nvPr/>
        </p:nvPicPr>
        <p:blipFill rotWithShape="1">
          <a:blip r:embed="rId3">
            <a:alphaModFix/>
          </a:blip>
          <a:srcRect b="0" l="0" r="0" t="0"/>
          <a:stretch/>
        </p:blipFill>
        <p:spPr>
          <a:xfrm>
            <a:off x="990600" y="1600200"/>
            <a:ext cx="6248400" cy="33734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4"/>
          <p:cNvSpPr txBox="1"/>
          <p:nvPr/>
        </p:nvSpPr>
        <p:spPr>
          <a:xfrm>
            <a:off x="1295400" y="1143000"/>
            <a:ext cx="7543800" cy="3255900"/>
          </a:xfrm>
          <a:prstGeom prst="rect">
            <a:avLst/>
          </a:prstGeom>
          <a:noFill/>
          <a:ln>
            <a:noFill/>
          </a:ln>
        </p:spPr>
        <p:txBody>
          <a:bodyPr anchorCtr="0" anchor="t" bIns="45700" lIns="91425" spcFirstLastPara="1" rIns="91425" wrap="square" tIns="45700">
            <a:spAutoFit/>
          </a:bodyPr>
          <a:lstStyle/>
          <a:p>
            <a:pPr indent="-371475" lvl="0" marL="371475" marR="0" rtl="0" algn="l">
              <a:lnSpc>
                <a:spcPct val="100000"/>
              </a:lnSpc>
              <a:spcBef>
                <a:spcPts val="0"/>
              </a:spcBef>
              <a:spcAft>
                <a:spcPts val="0"/>
              </a:spcAft>
              <a:buClr>
                <a:schemeClr val="dk1"/>
              </a:buClr>
              <a:buSzPts val="1800"/>
              <a:buFont typeface="Arial"/>
              <a:buAutoNum type="romanLcParenR"/>
            </a:pPr>
            <a:r>
              <a:rPr b="1" i="0" lang="en-US" sz="1800" u="none">
                <a:solidFill>
                  <a:schemeClr val="dk1"/>
                </a:solidFill>
                <a:latin typeface="Arial"/>
                <a:ea typeface="Arial"/>
                <a:cs typeface="Arial"/>
                <a:sym typeface="Arial"/>
              </a:rPr>
              <a:t>Principle of cross-cutting relationships</a:t>
            </a:r>
            <a:r>
              <a:rPr b="0" i="0" lang="en-US" sz="1800" u="none">
                <a:solidFill>
                  <a:schemeClr val="dk1"/>
                </a:solidFill>
                <a:latin typeface="Arial"/>
                <a:ea typeface="Arial"/>
                <a:cs typeface="Arial"/>
                <a:sym typeface="Arial"/>
              </a:rPr>
              <a:t> </a:t>
            </a:r>
            <a:endParaRPr/>
          </a:p>
          <a:p>
            <a:pPr indent="-371475" lvl="0" marL="371475" marR="0" rtl="0" algn="l">
              <a:lnSpc>
                <a:spcPct val="100000"/>
              </a:lnSpc>
              <a:spcBef>
                <a:spcPts val="900"/>
              </a:spcBef>
              <a:spcAft>
                <a:spcPts val="0"/>
              </a:spcAft>
              <a:buClr>
                <a:schemeClr val="dk1"/>
              </a:buClr>
              <a:buSzPts val="1800"/>
              <a:buFont typeface="Arial"/>
              <a:buAutoNum type="romanLcParenR"/>
            </a:pPr>
            <a:r>
              <a:rPr b="0" i="0" lang="en-US" sz="1800" u="none">
                <a:solidFill>
                  <a:schemeClr val="dk1"/>
                </a:solidFill>
                <a:latin typeface="Arial"/>
                <a:ea typeface="Arial"/>
                <a:cs typeface="Arial"/>
                <a:sym typeface="Arial"/>
              </a:rPr>
              <a:t>  </a:t>
            </a:r>
            <a:r>
              <a:rPr b="1" i="0" lang="en-US" sz="1800" u="none">
                <a:solidFill>
                  <a:schemeClr val="dk1"/>
                </a:solidFill>
                <a:latin typeface="Arial"/>
                <a:ea typeface="Arial"/>
                <a:cs typeface="Arial"/>
                <a:sym typeface="Arial"/>
              </a:rPr>
              <a:t>Principle of intrusive relationships</a:t>
            </a:r>
            <a:r>
              <a:rPr b="0" i="0" lang="en-US" sz="1800" u="none">
                <a:solidFill>
                  <a:schemeClr val="dk1"/>
                </a:solidFill>
                <a:latin typeface="Arial"/>
                <a:ea typeface="Arial"/>
                <a:cs typeface="Arial"/>
                <a:sym typeface="Arial"/>
              </a:rPr>
              <a:t> </a:t>
            </a:r>
            <a:endParaRPr/>
          </a:p>
          <a:p>
            <a:pPr indent="-371475" lvl="0" marL="371475" marR="0" rtl="0" algn="l">
              <a:lnSpc>
                <a:spcPct val="100000"/>
              </a:lnSpc>
              <a:spcBef>
                <a:spcPts val="900"/>
              </a:spcBef>
              <a:spcAft>
                <a:spcPts val="0"/>
              </a:spcAft>
              <a:buClr>
                <a:schemeClr val="dk1"/>
              </a:buClr>
              <a:buSzPts val="1800"/>
              <a:buFont typeface="Arial"/>
              <a:buAutoNum type="romanLcParenR"/>
            </a:pPr>
            <a:r>
              <a:rPr b="1" i="0" lang="en-US" sz="1800" u="none">
                <a:solidFill>
                  <a:schemeClr val="dk1"/>
                </a:solidFill>
                <a:latin typeface="Arial"/>
                <a:ea typeface="Arial"/>
                <a:cs typeface="Arial"/>
                <a:sym typeface="Arial"/>
              </a:rPr>
              <a:t>Principle of inclusions and components</a:t>
            </a:r>
            <a:r>
              <a:rPr b="0" i="0" lang="en-US" sz="1800" u="none">
                <a:solidFill>
                  <a:schemeClr val="dk1"/>
                </a:solidFill>
                <a:latin typeface="Arial"/>
                <a:ea typeface="Arial"/>
                <a:cs typeface="Arial"/>
                <a:sym typeface="Arial"/>
              </a:rPr>
              <a:t> </a:t>
            </a:r>
            <a:endParaRPr/>
          </a:p>
          <a:p>
            <a:pPr indent="-371475" lvl="0" marL="371475" marR="0" rtl="0" algn="l">
              <a:lnSpc>
                <a:spcPct val="100000"/>
              </a:lnSpc>
              <a:spcBef>
                <a:spcPts val="900"/>
              </a:spcBef>
              <a:spcAft>
                <a:spcPts val="0"/>
              </a:spcAft>
              <a:buClr>
                <a:schemeClr val="dk1"/>
              </a:buClr>
              <a:buSzPts val="1800"/>
              <a:buFont typeface="Arial"/>
              <a:buAutoNum type="romanLcParenR"/>
            </a:pPr>
            <a:r>
              <a:rPr b="1" i="0" lang="en-US" sz="1800" u="none">
                <a:solidFill>
                  <a:schemeClr val="dk1"/>
                </a:solidFill>
                <a:latin typeface="Arial"/>
                <a:ea typeface="Arial"/>
                <a:cs typeface="Arial"/>
                <a:sym typeface="Arial"/>
              </a:rPr>
              <a:t>Principle of uniformitarianism</a:t>
            </a:r>
            <a:r>
              <a:rPr b="0" i="0" lang="en-US" sz="1800" u="none">
                <a:solidFill>
                  <a:schemeClr val="dk1"/>
                </a:solidFill>
                <a:latin typeface="Arial"/>
                <a:ea typeface="Arial"/>
                <a:cs typeface="Arial"/>
                <a:sym typeface="Arial"/>
              </a:rPr>
              <a:t> </a:t>
            </a:r>
            <a:endParaRPr/>
          </a:p>
          <a:p>
            <a:pPr indent="-371475" lvl="0" marL="371475" marR="0" rtl="0" algn="l">
              <a:lnSpc>
                <a:spcPct val="100000"/>
              </a:lnSpc>
              <a:spcBef>
                <a:spcPts val="900"/>
              </a:spcBef>
              <a:spcAft>
                <a:spcPts val="0"/>
              </a:spcAft>
              <a:buClr>
                <a:schemeClr val="dk1"/>
              </a:buClr>
              <a:buSzPts val="1800"/>
              <a:buFont typeface="Arial"/>
              <a:buAutoNum type="romanLcParenR"/>
            </a:pPr>
            <a:r>
              <a:rPr b="1" i="0" lang="en-US" sz="1800" u="none">
                <a:solidFill>
                  <a:schemeClr val="dk1"/>
                </a:solidFill>
                <a:latin typeface="Arial"/>
                <a:ea typeface="Arial"/>
                <a:cs typeface="Arial"/>
                <a:sym typeface="Arial"/>
              </a:rPr>
              <a:t>Principle of original horizontality</a:t>
            </a:r>
            <a:r>
              <a:rPr b="0" i="0" lang="en-US" sz="1800" u="none">
                <a:solidFill>
                  <a:schemeClr val="dk1"/>
                </a:solidFill>
                <a:latin typeface="Arial"/>
                <a:ea typeface="Arial"/>
                <a:cs typeface="Arial"/>
                <a:sym typeface="Arial"/>
              </a:rPr>
              <a:t> </a:t>
            </a:r>
            <a:endParaRPr/>
          </a:p>
          <a:p>
            <a:pPr indent="-371475" lvl="0" marL="371475" marR="0" rtl="0" algn="l">
              <a:lnSpc>
                <a:spcPct val="100000"/>
              </a:lnSpc>
              <a:spcBef>
                <a:spcPts val="900"/>
              </a:spcBef>
              <a:spcAft>
                <a:spcPts val="0"/>
              </a:spcAft>
              <a:buClr>
                <a:schemeClr val="dk1"/>
              </a:buClr>
              <a:buSzPts val="1800"/>
              <a:buFont typeface="Arial"/>
              <a:buAutoNum type="romanLcParenR"/>
            </a:pPr>
            <a:r>
              <a:rPr b="1" i="0" lang="en-US" sz="1800" u="none">
                <a:solidFill>
                  <a:schemeClr val="dk1"/>
                </a:solidFill>
                <a:latin typeface="Arial"/>
                <a:ea typeface="Arial"/>
                <a:cs typeface="Arial"/>
                <a:sym typeface="Arial"/>
              </a:rPr>
              <a:t>The principle of superposition</a:t>
            </a:r>
            <a:r>
              <a:rPr b="0" i="0" lang="en-US" sz="1800" u="none">
                <a:solidFill>
                  <a:schemeClr val="dk1"/>
                </a:solidFill>
                <a:latin typeface="Arial"/>
                <a:ea typeface="Arial"/>
                <a:cs typeface="Arial"/>
                <a:sym typeface="Arial"/>
              </a:rPr>
              <a:t> </a:t>
            </a:r>
            <a:endParaRPr/>
          </a:p>
          <a:p>
            <a:pPr indent="-371475" lvl="0" marL="371475" marR="0" rtl="0" algn="l">
              <a:lnSpc>
                <a:spcPct val="100000"/>
              </a:lnSpc>
              <a:spcBef>
                <a:spcPts val="900"/>
              </a:spcBef>
              <a:spcAft>
                <a:spcPts val="0"/>
              </a:spcAft>
              <a:buClr>
                <a:schemeClr val="dk1"/>
              </a:buClr>
              <a:buSzPts val="1800"/>
              <a:buFont typeface="Arial"/>
              <a:buAutoNum type="romanLcParenR"/>
            </a:pPr>
            <a:r>
              <a:rPr b="1" i="0" lang="en-US" sz="1800" u="none">
                <a:solidFill>
                  <a:schemeClr val="dk1"/>
                </a:solidFill>
                <a:latin typeface="Arial"/>
                <a:ea typeface="Arial"/>
                <a:cs typeface="Arial"/>
                <a:sym typeface="Arial"/>
              </a:rPr>
              <a:t>Principle of faunal succession</a:t>
            </a:r>
            <a:r>
              <a:rPr b="0" i="0" lang="en-US" sz="18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fig2" id="190" name="Google Shape;190;p25"/>
          <p:cNvPicPr preferRelativeResize="0"/>
          <p:nvPr/>
        </p:nvPicPr>
        <p:blipFill rotWithShape="1">
          <a:blip r:embed="rId3">
            <a:alphaModFix/>
          </a:blip>
          <a:srcRect b="0" l="0" r="0" t="0"/>
          <a:stretch/>
        </p:blipFill>
        <p:spPr>
          <a:xfrm>
            <a:off x="2057400" y="1600200"/>
            <a:ext cx="5410200" cy="3395662"/>
          </a:xfrm>
          <a:prstGeom prst="rect">
            <a:avLst/>
          </a:prstGeom>
          <a:noFill/>
          <a:ln>
            <a:noFill/>
          </a:ln>
        </p:spPr>
      </p:pic>
      <p:sp>
        <p:nvSpPr>
          <p:cNvPr id="191" name="Google Shape;191;p25"/>
          <p:cNvSpPr txBox="1"/>
          <p:nvPr/>
        </p:nvSpPr>
        <p:spPr>
          <a:xfrm>
            <a:off x="7924800" y="2514600"/>
            <a:ext cx="533400" cy="131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C</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B</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nvSpPr>
        <p:spPr>
          <a:xfrm>
            <a:off x="533400" y="457200"/>
            <a:ext cx="8305800" cy="593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Arial"/>
              <a:buNone/>
            </a:pPr>
            <a:r>
              <a:rPr b="1" i="0" lang="en-US" sz="2400" u="none">
                <a:solidFill>
                  <a:srgbClr val="FF0066"/>
                </a:solidFill>
                <a:latin typeface="Arial"/>
                <a:ea typeface="Arial"/>
                <a:cs typeface="Arial"/>
                <a:sym typeface="Arial"/>
              </a:rPr>
              <a:t> Principle of Uniformitarianism</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rgbClr val="FF006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The “Principle of Uniformitarianism” states that the earth is a result of natural forces which are presently active and have persisted over the course of geologic time. </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Rocks form most often as a result of slow, gradual developments resulting from various geologic processes. </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Catastrophic events do occur and contribute to the overall development and history of rocks, but these events are less frequent and contribute to only a small percentage of the net effect of natural forces in general. </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This principle has been used to study the history of ancient volcanic rocks by observing present day volcanic activity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nvSpPr>
        <p:spPr>
          <a:xfrm>
            <a:off x="0" y="1066800"/>
            <a:ext cx="9213900" cy="2654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The </a:t>
            </a:r>
            <a:r>
              <a:rPr b="1" i="0" lang="en-US" sz="2800" u="none">
                <a:solidFill>
                  <a:srgbClr val="FF0066"/>
                </a:solidFill>
                <a:latin typeface="Arial"/>
                <a:ea typeface="Arial"/>
                <a:cs typeface="Arial"/>
                <a:sym typeface="Arial"/>
              </a:rPr>
              <a:t>principle of original horizontality</a:t>
            </a:r>
            <a:r>
              <a:rPr b="0" i="0" lang="en-US" sz="2800" u="none">
                <a:solidFill>
                  <a:srgbClr val="FF0066"/>
                </a:solidFill>
                <a:latin typeface="Arial"/>
                <a:ea typeface="Arial"/>
                <a:cs typeface="Arial"/>
                <a:sym typeface="Arial"/>
              </a:rPr>
              <a:t> </a:t>
            </a:r>
            <a:r>
              <a:rPr b="0" i="0" lang="en-US" sz="2800" u="none">
                <a:solidFill>
                  <a:schemeClr val="dk1"/>
                </a:solidFill>
                <a:latin typeface="Arial"/>
                <a:ea typeface="Arial"/>
                <a:cs typeface="Arial"/>
                <a:sym typeface="Arial"/>
              </a:rPr>
              <a:t>states that the deposition of sediments occurs as essentially horizontal beds. Observation of modern marine and non-marine sediments in a wide variety of environments supports this generalization (although cross-bedding is inclined, the overall orientation of cross-bedded units is horizontal).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nvSpPr>
        <p:spPr>
          <a:xfrm>
            <a:off x="609600" y="857250"/>
            <a:ext cx="7956600" cy="3378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Arial"/>
              <a:buNone/>
            </a:pPr>
            <a:r>
              <a:rPr b="1" i="0" lang="en-US" sz="2400" u="none">
                <a:solidFill>
                  <a:srgbClr val="FF0066"/>
                </a:solidFill>
                <a:latin typeface="Arial"/>
                <a:ea typeface="Arial"/>
                <a:cs typeface="Arial"/>
                <a:sym typeface="Arial"/>
              </a:rPr>
              <a:t>The principle of superposition</a:t>
            </a:r>
            <a:r>
              <a:rPr b="0" i="0" lang="en-US" sz="2400" u="none">
                <a:solidFill>
                  <a:srgbClr val="FF0066"/>
                </a:solidFill>
                <a:latin typeface="Arial"/>
                <a:ea typeface="Arial"/>
                <a:cs typeface="Arial"/>
                <a:sym typeface="Arial"/>
              </a:rPr>
              <a:t> </a:t>
            </a:r>
            <a:r>
              <a:rPr b="0" i="0" lang="en-US" sz="2400" u="none">
                <a:solidFill>
                  <a:schemeClr val="dk1"/>
                </a:solidFill>
                <a:latin typeface="Arial"/>
                <a:ea typeface="Arial"/>
                <a:cs typeface="Arial"/>
                <a:sym typeface="Arial"/>
              </a:rPr>
              <a:t>states that a sedimentary rock layer in a tectonically undisturbed sequence is younger than the one beneath it and older than the one above it. Logically a younger layer cannot slip beneath a layer previously deposited. This principle allows sedimentary layers to be viewed as a form of vertical time line, a partial or complete record of the time elapsed from deposition of the lowest layer to deposition of the highest bed. </a:t>
            </a:r>
            <a:endParaRPr/>
          </a:p>
        </p:txBody>
      </p:sp>
      <p:pic>
        <p:nvPicPr>
          <p:cNvPr descr="fig" id="207" name="Google Shape;207;p28"/>
          <p:cNvPicPr preferRelativeResize="0"/>
          <p:nvPr/>
        </p:nvPicPr>
        <p:blipFill rotWithShape="1">
          <a:blip r:embed="rId3">
            <a:alphaModFix/>
          </a:blip>
          <a:srcRect b="0" l="0" r="0" t="0"/>
          <a:stretch/>
        </p:blipFill>
        <p:spPr>
          <a:xfrm>
            <a:off x="4648200" y="3962400"/>
            <a:ext cx="3429000" cy="2381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nvSpPr>
        <p:spPr>
          <a:xfrm>
            <a:off x="228600" y="642937"/>
            <a:ext cx="8610600" cy="4108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0066"/>
              </a:buClr>
              <a:buSzPts val="2400"/>
              <a:buFont typeface="Arial"/>
              <a:buNone/>
            </a:pPr>
            <a:r>
              <a:rPr b="1" i="0" lang="en-US" sz="2400" u="none">
                <a:solidFill>
                  <a:srgbClr val="FF0066"/>
                </a:solidFill>
                <a:latin typeface="Arial"/>
                <a:ea typeface="Arial"/>
                <a:cs typeface="Arial"/>
                <a:sym typeface="Arial"/>
              </a:rPr>
              <a:t>The principle of faunal succession</a:t>
            </a:r>
            <a:r>
              <a:rPr b="0" i="0" lang="en-US" sz="2400" u="none">
                <a:solidFill>
                  <a:schemeClr val="dk1"/>
                </a:solidFill>
                <a:latin typeface="Arial"/>
                <a:ea typeface="Arial"/>
                <a:cs typeface="Arial"/>
                <a:sym typeface="Arial"/>
              </a:rPr>
              <a:t> is based on the appearance of fossils in sedimentary rocks.</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As organisms exist at the same time period throughout the world, their presence or (sometimes) absence may be used to provide a relative age of the formations in which they are found. </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The principle becomes quite complex, however, given the uncertainties of fossilization, the localization of fossil types due to lateral changes in habitat (facies change in sedimentary strata), and that not all fossils may be found globally at the same time</a:t>
            </a:r>
            <a:r>
              <a:rPr b="0" i="0" lang="en-US" sz="1800" u="none">
                <a:solidFill>
                  <a:schemeClr val="dk1"/>
                </a:solidFill>
                <a:latin typeface="Arial"/>
                <a:ea typeface="Arial"/>
                <a:cs typeface="Arial"/>
                <a:sym typeface="Arial"/>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nvSpPr>
        <p:spPr>
          <a:xfrm>
            <a:off x="457200" y="842962"/>
            <a:ext cx="8534400" cy="3743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The </a:t>
            </a:r>
            <a:r>
              <a:rPr b="1" i="0" lang="en-US" sz="2400" u="none">
                <a:solidFill>
                  <a:srgbClr val="FF0066"/>
                </a:solidFill>
                <a:latin typeface="Arial"/>
                <a:ea typeface="Arial"/>
                <a:cs typeface="Arial"/>
                <a:sym typeface="Arial"/>
              </a:rPr>
              <a:t>principle of inclusions and components</a:t>
            </a:r>
            <a:r>
              <a:rPr b="0" i="0" lang="en-US" sz="2400" u="none">
                <a:solidFill>
                  <a:srgbClr val="FF0066"/>
                </a:solidFill>
                <a:latin typeface="Arial"/>
                <a:ea typeface="Arial"/>
                <a:cs typeface="Arial"/>
                <a:sym typeface="Arial"/>
              </a:rPr>
              <a:t> </a:t>
            </a:r>
            <a:r>
              <a:rPr b="0" i="0" lang="en-US" sz="2400" u="none">
                <a:solidFill>
                  <a:schemeClr val="dk1"/>
                </a:solidFill>
                <a:latin typeface="Arial"/>
                <a:ea typeface="Arial"/>
                <a:cs typeface="Arial"/>
                <a:sym typeface="Arial"/>
              </a:rPr>
              <a:t>states that, with sedimentary rocks, if inclusions (or </a:t>
            </a:r>
            <a:r>
              <a:rPr b="0" i="1" lang="en-US" sz="2400" u="none">
                <a:solidFill>
                  <a:schemeClr val="dk1"/>
                </a:solidFill>
                <a:latin typeface="Arial"/>
                <a:ea typeface="Arial"/>
                <a:cs typeface="Arial"/>
                <a:sym typeface="Arial"/>
              </a:rPr>
              <a:t>clasts</a:t>
            </a:r>
            <a:r>
              <a:rPr b="0" i="0" lang="en-US" sz="2400" u="none">
                <a:solidFill>
                  <a:schemeClr val="dk1"/>
                </a:solidFill>
                <a:latin typeface="Arial"/>
                <a:ea typeface="Arial"/>
                <a:cs typeface="Arial"/>
                <a:sym typeface="Arial"/>
              </a:rPr>
              <a:t>) are found in a formation, then the inclusions must be older than the formation that contains them. For example, in sedimentary rocks, it is common for gravel from an older formation to be ripped up and included in a newer layer. A similar situation with igneous rocks occurs when </a:t>
            </a:r>
            <a:r>
              <a:rPr b="0" i="0" lang="en-US" sz="2400" u="none">
                <a:solidFill>
                  <a:srgbClr val="FF0066"/>
                </a:solidFill>
                <a:latin typeface="Arial"/>
                <a:ea typeface="Arial"/>
                <a:cs typeface="Arial"/>
                <a:sym typeface="Arial"/>
              </a:rPr>
              <a:t>xenoliths</a:t>
            </a:r>
            <a:r>
              <a:rPr b="0" i="0" lang="en-US" sz="2400" u="none">
                <a:solidFill>
                  <a:schemeClr val="dk1"/>
                </a:solidFill>
                <a:latin typeface="Arial"/>
                <a:ea typeface="Arial"/>
                <a:cs typeface="Arial"/>
                <a:sym typeface="Arial"/>
              </a:rPr>
              <a:t> are found. These foreign bodies are picked up as magma or lava flows, and are incorporated, later to cool in the matrix. As a result, </a:t>
            </a:r>
            <a:r>
              <a:rPr b="0" i="0" lang="en-US" sz="2400" u="none">
                <a:solidFill>
                  <a:srgbClr val="FF0066"/>
                </a:solidFill>
                <a:latin typeface="Arial"/>
                <a:ea typeface="Arial"/>
                <a:cs typeface="Arial"/>
                <a:sym typeface="Arial"/>
              </a:rPr>
              <a:t>xenoliths are older than the rock which contains them.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nvSpPr>
        <p:spPr>
          <a:xfrm>
            <a:off x="228600" y="228600"/>
            <a:ext cx="8915400" cy="5888100"/>
          </a:xfrm>
          <a:prstGeom prst="rect">
            <a:avLst/>
          </a:prstGeom>
          <a:noFill/>
          <a:ln>
            <a:noFill/>
          </a:ln>
        </p:spPr>
        <p:txBody>
          <a:bodyPr anchorCtr="0" anchor="ctr" bIns="46000" lIns="0" spcFirstLastPara="1" rIns="0" wrap="square" tIns="0">
            <a:spAutoFit/>
          </a:bodyPr>
          <a:lstStyle/>
          <a:p>
            <a:pPr indent="0" lvl="0" marL="0" marR="0" rtl="0" algn="l">
              <a:lnSpc>
                <a:spcPct val="100000"/>
              </a:lnSpc>
              <a:spcBef>
                <a:spcPts val="0"/>
              </a:spcBef>
              <a:spcAft>
                <a:spcPts val="0"/>
              </a:spcAft>
              <a:buClr>
                <a:srgbClr val="FF0066"/>
              </a:buClr>
              <a:buSzPts val="2400"/>
              <a:buFont typeface="Arial"/>
              <a:buNone/>
            </a:pPr>
            <a:r>
              <a:rPr b="1" i="0" lang="en-US" sz="2400" u="none">
                <a:solidFill>
                  <a:srgbClr val="FF0066"/>
                </a:solidFill>
                <a:latin typeface="Arial"/>
                <a:ea typeface="Arial"/>
                <a:cs typeface="Arial"/>
                <a:sym typeface="Arial"/>
              </a:rPr>
              <a:t>Absolute dating</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Geologists can also give precise absolute dates to geologic events. These dates are useful on their own, and can also be used in conjunction with relative dating methods or to calibrate relative dating methods. </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 large advance in geology in the advent of the 20th century was the ability to give precise absolute dates to geologic events through radioactive isotopes and other methods.</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The advent of radiometric dating changed the understanding of geologic time. Before, geologists could only use fossils to date sections of rock relative to one another. </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With isotopic dates, </a:t>
            </a:r>
            <a:r>
              <a:rPr b="0" i="0" lang="en-US" sz="2400" u="none">
                <a:solidFill>
                  <a:srgbClr val="FF0066"/>
                </a:solidFill>
                <a:latin typeface="Arial"/>
                <a:ea typeface="Arial"/>
                <a:cs typeface="Arial"/>
                <a:sym typeface="Arial"/>
              </a:rPr>
              <a:t>absolute dating</a:t>
            </a:r>
            <a:r>
              <a:rPr b="0" i="0" lang="en-US" sz="2400" u="none">
                <a:solidFill>
                  <a:schemeClr val="dk1"/>
                </a:solidFill>
                <a:latin typeface="Arial"/>
                <a:ea typeface="Arial"/>
                <a:cs typeface="Arial"/>
                <a:sym typeface="Arial"/>
              </a:rPr>
              <a:t> became possible, and these absolute dates could be applied fossil sequences in which there was datable material, converting the old relative ages into new absolute ages.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nvSpPr>
        <p:spPr>
          <a:xfrm>
            <a:off x="762000" y="457200"/>
            <a:ext cx="7620000" cy="5791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What is Stratigraphy ?</a:t>
            </a:r>
            <a:endParaRPr/>
          </a:p>
          <a:p>
            <a:pPr indent="0" lvl="0" marL="0" marR="0" rtl="0" algn="l">
              <a:lnSpc>
                <a:spcPct val="100000"/>
              </a:lnSpc>
              <a:spcBef>
                <a:spcPts val="10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The branch of geology which deals with sequential arrangement of layered rocks according to the time of their formation on the surface of earth.</a:t>
            </a:r>
            <a:endParaRPr/>
          </a:p>
          <a:p>
            <a:pPr indent="-127000" lvl="1" marL="457200" marR="0" rtl="0" algn="l">
              <a:lnSpc>
                <a:spcPct val="100000"/>
              </a:lnSpc>
              <a:spcBef>
                <a:spcPts val="10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It is primarily used in the study of </a:t>
            </a:r>
            <a:r>
              <a:rPr b="0" i="0" lang="en-US" sz="2000" u="none" cap="none" strike="noStrike">
                <a:solidFill>
                  <a:srgbClr val="FF00FF"/>
                </a:solidFill>
                <a:latin typeface="Arial"/>
                <a:ea typeface="Arial"/>
                <a:cs typeface="Arial"/>
                <a:sym typeface="Arial"/>
              </a:rPr>
              <a:t>Sedimentary </a:t>
            </a:r>
            <a:r>
              <a:rPr b="0" i="0" lang="en-US" sz="2000" u="none" cap="none" strike="noStrike">
                <a:solidFill>
                  <a:schemeClr val="dk1"/>
                </a:solidFill>
                <a:latin typeface="Arial"/>
                <a:ea typeface="Arial"/>
                <a:cs typeface="Arial"/>
                <a:sym typeface="Arial"/>
              </a:rPr>
              <a:t>and </a:t>
            </a:r>
            <a:r>
              <a:rPr b="0" i="0" lang="en-US" sz="2000" u="none" cap="none" strike="noStrike">
                <a:solidFill>
                  <a:srgbClr val="FF00FF"/>
                </a:solidFill>
                <a:latin typeface="Arial"/>
                <a:ea typeface="Arial"/>
                <a:cs typeface="Arial"/>
                <a:sym typeface="Arial"/>
              </a:rPr>
              <a:t>layered volcanic rocks</a:t>
            </a:r>
            <a:r>
              <a:rPr b="0" i="0" lang="en-US" sz="1800" u="none" cap="none" strike="noStrike">
                <a:solidFill>
                  <a:srgbClr val="FF00FF"/>
                </a:solidFill>
                <a:latin typeface="Arial"/>
                <a:ea typeface="Arial"/>
                <a:cs typeface="Arial"/>
                <a:sym typeface="Arial"/>
              </a:rPr>
              <a:t>.</a:t>
            </a:r>
            <a:endParaRPr/>
          </a:p>
          <a:p>
            <a:pPr indent="-127000" lvl="1" marL="457200" marR="0" rtl="0" algn="l">
              <a:lnSpc>
                <a:spcPct val="100000"/>
              </a:lnSpc>
              <a:spcBef>
                <a:spcPts val="10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theoretical basis for the subject was established by </a:t>
            </a:r>
            <a:r>
              <a:rPr b="0" i="0" lang="en-US" sz="2000" u="none" cap="none" strike="noStrike">
                <a:solidFill>
                  <a:schemeClr val="accent2"/>
                </a:solidFill>
                <a:latin typeface="Arial"/>
                <a:ea typeface="Arial"/>
                <a:cs typeface="Arial"/>
                <a:sym typeface="Arial"/>
              </a:rPr>
              <a:t>Nicholas Steno</a:t>
            </a:r>
            <a:r>
              <a:rPr b="0" i="0" lang="en-US" sz="2000" u="none" cap="none" strike="noStrike">
                <a:solidFill>
                  <a:schemeClr val="dk1"/>
                </a:solidFill>
                <a:latin typeface="Arial"/>
                <a:ea typeface="Arial"/>
                <a:cs typeface="Arial"/>
                <a:sym typeface="Arial"/>
              </a:rPr>
              <a:t> who re-introduced the </a:t>
            </a:r>
            <a:r>
              <a:rPr b="0" i="0" lang="en-US" sz="2000" u="none" cap="none" strike="noStrike">
                <a:solidFill>
                  <a:schemeClr val="accent2"/>
                </a:solidFill>
                <a:latin typeface="Arial"/>
                <a:ea typeface="Arial"/>
                <a:cs typeface="Arial"/>
                <a:sym typeface="Arial"/>
              </a:rPr>
              <a:t>Law of Superposition</a:t>
            </a:r>
            <a:r>
              <a:rPr b="0" i="0" lang="en-US" sz="2000" u="none" cap="none" strike="noStrike">
                <a:solidFill>
                  <a:schemeClr val="dk1"/>
                </a:solidFill>
                <a:latin typeface="Arial"/>
                <a:ea typeface="Arial"/>
                <a:cs typeface="Arial"/>
                <a:sym typeface="Arial"/>
              </a:rPr>
              <a:t> and introduced the </a:t>
            </a:r>
            <a:r>
              <a:rPr b="0" i="0" lang="en-US" sz="2000" u="none" cap="none" strike="noStrike">
                <a:solidFill>
                  <a:srgbClr val="FF0066"/>
                </a:solidFill>
                <a:latin typeface="Arial"/>
                <a:ea typeface="Arial"/>
                <a:cs typeface="Arial"/>
                <a:sym typeface="Arial"/>
              </a:rPr>
              <a:t>Principle of original horizontality</a:t>
            </a:r>
            <a:r>
              <a:rPr b="0" i="0" lang="en-US" sz="2000" u="none" cap="none" strike="noStrike">
                <a:solidFill>
                  <a:schemeClr val="dk1"/>
                </a:solidFill>
                <a:latin typeface="Arial"/>
                <a:ea typeface="Arial"/>
                <a:cs typeface="Arial"/>
                <a:sym typeface="Arial"/>
              </a:rPr>
              <a:t> and </a:t>
            </a:r>
            <a:r>
              <a:rPr b="0" i="0" lang="en-US" sz="2000" u="none" cap="none" strike="noStrike">
                <a:solidFill>
                  <a:srgbClr val="FF0066"/>
                </a:solidFill>
                <a:latin typeface="Arial"/>
                <a:ea typeface="Arial"/>
                <a:cs typeface="Arial"/>
                <a:sym typeface="Arial"/>
              </a:rPr>
              <a:t>Principle of lateral horizontality</a:t>
            </a:r>
            <a:r>
              <a:rPr b="0" i="0" lang="en-US" sz="2000" u="none" cap="none" strike="noStrike">
                <a:solidFill>
                  <a:schemeClr val="dk1"/>
                </a:solidFill>
                <a:latin typeface="Arial"/>
                <a:ea typeface="Arial"/>
                <a:cs typeface="Arial"/>
                <a:sym typeface="Arial"/>
              </a:rPr>
              <a:t> in a 1669 work on the fossilization of organic remains in layers of sediment.</a:t>
            </a:r>
            <a:endParaRPr/>
          </a:p>
          <a:p>
            <a:pPr indent="-127000" lvl="1" marL="457200" marR="0" rtl="0" algn="l">
              <a:lnSpc>
                <a:spcPct val="100000"/>
              </a:lnSpc>
              <a:spcBef>
                <a:spcPts val="10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Smith, known as the </a:t>
            </a:r>
            <a:r>
              <a:rPr b="0" i="1" lang="en-US" sz="2000" u="none" cap="none" strike="noStrike">
                <a:solidFill>
                  <a:schemeClr val="dk1"/>
                </a:solidFill>
                <a:latin typeface="Arial"/>
                <a:ea typeface="Arial"/>
                <a:cs typeface="Arial"/>
                <a:sym typeface="Arial"/>
              </a:rPr>
              <a:t>Father of English Geology</a:t>
            </a:r>
            <a:r>
              <a:rPr b="0" i="0" lang="en-US" sz="2000" u="none" cap="none" strike="noStrike">
                <a:solidFill>
                  <a:schemeClr val="dk1"/>
                </a:solidFill>
                <a:latin typeface="Arial"/>
                <a:ea typeface="Arial"/>
                <a:cs typeface="Arial"/>
                <a:sym typeface="Arial"/>
              </a:rPr>
              <a:t>, created the first Geological Map of England, and first recognized the significance of Strata or rock layering, and the importance of fossil markers for correlating strata. </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nvSpPr>
        <p:spPr>
          <a:xfrm>
            <a:off x="762000" y="685800"/>
            <a:ext cx="7772400" cy="237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Formal and Informal names and Units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Any Stratigraphic Unit which is derived and named as per the standard code of nomenclature in a </a:t>
            </a:r>
            <a:r>
              <a:rPr b="0" i="0" lang="en-US" sz="2000" u="none">
                <a:solidFill>
                  <a:schemeClr val="accent2"/>
                </a:solidFill>
                <a:latin typeface="Arial"/>
                <a:ea typeface="Arial"/>
                <a:cs typeface="Arial"/>
                <a:sym typeface="Arial"/>
              </a:rPr>
              <a:t>Formal Unit</a:t>
            </a:r>
            <a:r>
              <a:rPr b="0" i="0" lang="en-US" sz="2000" u="none">
                <a:solidFill>
                  <a:schemeClr val="dk1"/>
                </a:solidFill>
                <a:latin typeface="Arial"/>
                <a:ea typeface="Arial"/>
                <a:cs typeface="Arial"/>
                <a:sym typeface="Arial"/>
              </a:rPr>
              <a:t>.</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Earlier established stratigraphic units and names are known as </a:t>
            </a:r>
            <a:r>
              <a:rPr b="0" i="0" lang="en-US" sz="2000" u="none">
                <a:solidFill>
                  <a:schemeClr val="accent2"/>
                </a:solidFill>
                <a:latin typeface="Arial"/>
                <a:ea typeface="Arial"/>
                <a:cs typeface="Arial"/>
                <a:sym typeface="Arial"/>
              </a:rPr>
              <a:t>Informal Units</a:t>
            </a:r>
            <a:r>
              <a:rPr b="0" i="0" lang="en-US" sz="2000" u="non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nvSpPr>
        <p:spPr>
          <a:xfrm>
            <a:off x="0" y="0"/>
            <a:ext cx="9144000" cy="6492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Stratigraphic Correlation</a:t>
            </a:r>
            <a:r>
              <a:rPr b="0" i="0" lang="en-US" sz="2000" u="none">
                <a:solidFill>
                  <a:schemeClr val="dk1"/>
                </a:solidFill>
                <a:latin typeface="Arial"/>
                <a:ea typeface="Arial"/>
                <a:cs typeface="Arial"/>
                <a:sym typeface="Arial"/>
              </a:rPr>
              <a:t>:</a:t>
            </a:r>
            <a:endParaRPr/>
          </a:p>
          <a:p>
            <a:pPr indent="-342900" lvl="0" marL="34290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Correlation of rock formations of stratigraphic columns by matching their lithology, fossil content and order of superposition is known Stratigraphic Correlation.</a:t>
            </a:r>
            <a:endParaRPr/>
          </a:p>
          <a:p>
            <a:pPr indent="-342900" lvl="0" marL="34290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Basis of correlation- </a:t>
            </a:r>
            <a:r>
              <a:rPr b="0" i="0" lang="en-US" sz="2000" u="none">
                <a:solidFill>
                  <a:schemeClr val="accent2"/>
                </a:solidFill>
                <a:latin typeface="Arial"/>
                <a:ea typeface="Arial"/>
                <a:cs typeface="Arial"/>
                <a:sym typeface="Arial"/>
              </a:rPr>
              <a:t>Time</a:t>
            </a:r>
            <a:endParaRPr/>
          </a:p>
          <a:p>
            <a:pPr indent="-342900" lvl="0" marL="34290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Lithology</a:t>
            </a:r>
            <a:endParaRPr/>
          </a:p>
          <a:p>
            <a:pPr indent="-342900" lvl="0" marL="34290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Stage</a:t>
            </a:r>
            <a:endParaRPr/>
          </a:p>
          <a:p>
            <a:pPr indent="-342900" lvl="0" marL="34290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Formations deposited at the same stage of the earth’s evolutionary history are referred as </a:t>
            </a:r>
            <a:r>
              <a:rPr b="0" i="0" lang="en-US" sz="2000" u="none">
                <a:solidFill>
                  <a:srgbClr val="FF0066"/>
                </a:solidFill>
                <a:latin typeface="Arial"/>
                <a:ea typeface="Arial"/>
                <a:cs typeface="Arial"/>
                <a:sym typeface="Arial"/>
              </a:rPr>
              <a:t>Homotaxial.</a:t>
            </a:r>
            <a:endParaRPr/>
          </a:p>
          <a:p>
            <a:pPr indent="-342900" lvl="0" marL="342900" marR="0" rtl="0" algn="l">
              <a:lnSpc>
                <a:spcPct val="100000"/>
              </a:lnSpc>
              <a:spcBef>
                <a:spcPts val="10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Crieria of correlation:</a:t>
            </a:r>
            <a:endParaRPr/>
          </a:p>
          <a:p>
            <a:pPr indent="-342900" lvl="0" marL="342900" marR="0" rtl="0" algn="l">
              <a:lnSpc>
                <a:spcPct val="100000"/>
              </a:lnSpc>
              <a:spcBef>
                <a:spcPts val="1000"/>
              </a:spcBef>
              <a:spcAft>
                <a:spcPts val="0"/>
              </a:spcAft>
              <a:buClr>
                <a:schemeClr val="dk1"/>
              </a:buClr>
              <a:buSzPts val="2000"/>
              <a:buFont typeface="Arial"/>
              <a:buAutoNum type="alphaLcParenR"/>
            </a:pPr>
            <a:r>
              <a:rPr b="1" i="0" lang="en-US" sz="2000" u="none">
                <a:solidFill>
                  <a:schemeClr val="dk1"/>
                </a:solidFill>
                <a:latin typeface="Arial"/>
                <a:ea typeface="Arial"/>
                <a:cs typeface="Arial"/>
                <a:sym typeface="Arial"/>
              </a:rPr>
              <a:t>Palaeontological      		b) Non-palaeontological</a:t>
            </a:r>
            <a:endParaRPr/>
          </a:p>
          <a:p>
            <a:pPr indent="-342900" lvl="0" marL="34290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As per order of superposition</a:t>
            </a:r>
            <a:endParaRPr/>
          </a:p>
          <a:p>
            <a:pPr indent="-342900" lvl="0" marL="34290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a:t>
            </a:r>
            <a:r>
              <a:rPr b="0" i="0" lang="en-US" sz="2000" u="none">
                <a:solidFill>
                  <a:schemeClr val="dk1"/>
                </a:solidFill>
                <a:latin typeface="Arial"/>
                <a:ea typeface="Arial"/>
                <a:cs typeface="Arial"/>
                <a:sym typeface="Arial"/>
              </a:rPr>
              <a:t>Rocks deposited later will overlie the ones deposited earlier.</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So older the rock, lower is the position in the stratigraphy.</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The lower formations will contain fossils of primitive or less evolved forms.</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Younger formations will contain evolved forms of life (fossil)</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nvSpPr>
        <p:spPr>
          <a:xfrm>
            <a:off x="0" y="0"/>
            <a:ext cx="9144000" cy="5791200"/>
          </a:xfrm>
          <a:prstGeom prst="rect">
            <a:avLst/>
          </a:prstGeom>
          <a:noFill/>
          <a:ln>
            <a:noFill/>
          </a:ln>
        </p:spPr>
        <p:txBody>
          <a:bodyPr anchorCtr="0" anchor="t" bIns="45700" lIns="91425" spcFirstLastPara="1" rIns="91425" wrap="square" tIns="45700">
            <a:spAutoFit/>
          </a:bodyPr>
          <a:lstStyle/>
          <a:p>
            <a:pPr indent="-862012" lvl="0" marL="862012"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Non-palaeontological criteria</a:t>
            </a:r>
            <a:endParaRPr/>
          </a:p>
          <a:p>
            <a:pPr indent="-862012" lvl="0" marL="862012"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For unfossiliferous Rocks (Precambrians) criteria adopted are</a:t>
            </a:r>
            <a:endParaRPr/>
          </a:p>
          <a:p>
            <a:pPr indent="-862012" lvl="0" marL="862012"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Order of superposition</a:t>
            </a:r>
            <a:endParaRPr/>
          </a:p>
          <a:p>
            <a:pPr indent="-862012" lvl="0" marL="862012"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Principle of cross cutting relationship</a:t>
            </a:r>
            <a:endParaRPr/>
          </a:p>
          <a:p>
            <a:pPr indent="-862012" lvl="0" marL="862012"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Use of top and bottom identification criteria by study of  sedimentary structures.</a:t>
            </a:r>
            <a:endParaRPr/>
          </a:p>
          <a:p>
            <a:pPr indent="-862012" lvl="0" marL="862012"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Petrological studies-texture, min.comp. and microstructures.</a:t>
            </a:r>
            <a:endParaRPr/>
          </a:p>
          <a:p>
            <a:pPr indent="-862012" lvl="0" marL="862012"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Use of marker bed/horizon</a:t>
            </a:r>
            <a:endParaRPr/>
          </a:p>
          <a:p>
            <a:pPr indent="-862012" lvl="0" marL="862012"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Heavy mineral concentration.</a:t>
            </a:r>
            <a:endParaRPr/>
          </a:p>
          <a:p>
            <a:pPr indent="-862012" lvl="0" marL="862012"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Deformations</a:t>
            </a:r>
            <a:endParaRPr/>
          </a:p>
          <a:p>
            <a:pPr indent="-862012" lvl="0" marL="862012"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Grade of metamorphism (not always true)</a:t>
            </a:r>
            <a:endParaRPr/>
          </a:p>
          <a:p>
            <a:pPr indent="-862012" lvl="0" marL="862012"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Age dating</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nvSpPr>
        <p:spPr>
          <a:xfrm>
            <a:off x="0" y="0"/>
            <a:ext cx="9144000" cy="634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Marker Horizon: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rock unit with distinct lithology.</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Rock formations situated in between two marker horizons in neighboring area are considered as of same age.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There should not be any evidence of erosion between two marker horizons if they are correlatable.</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Unconformity:</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Older rocks undergoing deformation get partly eroded.Thus an erosion plane develops overtime and no deposition has taken place during that period.</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plane which thus formed represents a stage of erosion and non-deposition. Such a plane is an </a:t>
            </a:r>
            <a:r>
              <a:rPr b="0" i="0" lang="en-US" sz="2000" u="none">
                <a:solidFill>
                  <a:schemeClr val="accent2"/>
                </a:solidFill>
                <a:latin typeface="Arial"/>
                <a:ea typeface="Arial"/>
                <a:cs typeface="Arial"/>
                <a:sym typeface="Arial"/>
              </a:rPr>
              <a:t>Uncorfprmity</a:t>
            </a:r>
            <a:r>
              <a:rPr b="0" i="0" lang="en-US" sz="2000" u="none">
                <a:solidFill>
                  <a:schemeClr val="dk1"/>
                </a:solidFill>
                <a:latin typeface="Arial"/>
                <a:ea typeface="Arial"/>
                <a:cs typeface="Arial"/>
                <a:sym typeface="Arial"/>
              </a:rPr>
              <a:t>.</a:t>
            </a:r>
            <a:endParaRPr/>
          </a:p>
          <a:p>
            <a:pPr indent="0" lvl="0" marL="0" marR="0" rtl="0" algn="l">
              <a:lnSpc>
                <a:spcPct val="100000"/>
              </a:lnSpc>
              <a:spcBef>
                <a:spcPts val="100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An </a:t>
            </a:r>
            <a:r>
              <a:rPr b="1" i="1" lang="en-US" sz="2000" u="none">
                <a:solidFill>
                  <a:schemeClr val="dk1"/>
                </a:solidFill>
                <a:latin typeface="Arial"/>
                <a:ea typeface="Arial"/>
                <a:cs typeface="Arial"/>
                <a:sym typeface="Arial"/>
              </a:rPr>
              <a:t>unconformity</a:t>
            </a:r>
            <a:r>
              <a:rPr b="0" i="1" lang="en-US" sz="2000" u="none">
                <a:solidFill>
                  <a:schemeClr val="dk1"/>
                </a:solidFill>
                <a:latin typeface="Arial"/>
                <a:ea typeface="Arial"/>
                <a:cs typeface="Arial"/>
                <a:sym typeface="Arial"/>
              </a:rPr>
              <a:t> is a buried erosion surface separating two rock masses or strata of different ages, indicating that sediment deposition was not continuous</a:t>
            </a:r>
            <a:r>
              <a:rPr b="0" i="0" lang="en-US" sz="1800" u="none">
                <a:solidFill>
                  <a:schemeClr val="dk1"/>
                </a:solidFill>
                <a:latin typeface="Arial"/>
                <a:ea typeface="Arial"/>
                <a:cs typeface="Arial"/>
                <a:sym typeface="Arial"/>
              </a:rPr>
              <a:t>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Unconformities are greatly used in stratigraphic classification and correlation.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Formations lying between two successive unconformities are considered of same age.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unconformity" id="247" name="Google Shape;247;p36"/>
          <p:cNvPicPr preferRelativeResize="0"/>
          <p:nvPr/>
        </p:nvPicPr>
        <p:blipFill rotWithShape="1">
          <a:blip r:embed="rId3">
            <a:alphaModFix/>
          </a:blip>
          <a:srcRect b="0" l="0" r="0" t="0"/>
          <a:stretch/>
        </p:blipFill>
        <p:spPr>
          <a:xfrm>
            <a:off x="0" y="228600"/>
            <a:ext cx="4953000" cy="3281363"/>
          </a:xfrm>
          <a:prstGeom prst="rect">
            <a:avLst/>
          </a:prstGeom>
          <a:noFill/>
          <a:ln>
            <a:noFill/>
          </a:ln>
        </p:spPr>
      </p:pic>
      <p:pic>
        <p:nvPicPr>
          <p:cNvPr descr="syncline_unconformity" id="248" name="Google Shape;248;p36"/>
          <p:cNvPicPr preferRelativeResize="0"/>
          <p:nvPr/>
        </p:nvPicPr>
        <p:blipFill rotWithShape="1">
          <a:blip r:embed="rId4">
            <a:alphaModFix/>
          </a:blip>
          <a:srcRect b="0" l="0" r="0" t="0"/>
          <a:stretch/>
        </p:blipFill>
        <p:spPr>
          <a:xfrm>
            <a:off x="4876800" y="3581400"/>
            <a:ext cx="4010025" cy="2905125"/>
          </a:xfrm>
          <a:prstGeom prst="rect">
            <a:avLst/>
          </a:prstGeom>
          <a:noFill/>
          <a:ln>
            <a:noFill/>
          </a:ln>
        </p:spPr>
      </p:pic>
      <p:pic>
        <p:nvPicPr>
          <p:cNvPr descr="See full size image" id="249" name="Google Shape;249;p36"/>
          <p:cNvPicPr preferRelativeResize="0"/>
          <p:nvPr/>
        </p:nvPicPr>
        <p:blipFill rotWithShape="1">
          <a:blip r:embed="rId5">
            <a:alphaModFix/>
          </a:blip>
          <a:srcRect b="0" l="0" r="0" t="0"/>
          <a:stretch/>
        </p:blipFill>
        <p:spPr>
          <a:xfrm>
            <a:off x="457200" y="3729037"/>
            <a:ext cx="3733800" cy="28178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nvSpPr>
        <p:spPr>
          <a:xfrm>
            <a:off x="152400" y="212725"/>
            <a:ext cx="8991600" cy="634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Other criterias:</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Geophysical Methods-</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a:t>
            </a:r>
            <a:r>
              <a:rPr b="0" i="0" lang="en-US" sz="2000" u="none">
                <a:solidFill>
                  <a:schemeClr val="dk1"/>
                </a:solidFill>
                <a:latin typeface="Arial"/>
                <a:ea typeface="Arial"/>
                <a:cs typeface="Arial"/>
                <a:sym typeface="Arial"/>
              </a:rPr>
              <a:t>Electrical logging</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Gamma Ray logging</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Seismic Stratigraphy-</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Mostly P-wave reflections used</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Seismic data along with logging data including geological core logs used in arriving stratigraphic correlation.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Palaeomagnetism- 	</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Magnetostratigraphy</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Radiometric dating-</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Ratio of parent element and daughter element amount is used to calculate the time of formation of a mineral constituent of the rock containing the radio element. This is calculated based on half life periods of decay .</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8"/>
          <p:cNvSpPr txBox="1"/>
          <p:nvPr/>
        </p:nvSpPr>
        <p:spPr>
          <a:xfrm>
            <a:off x="0" y="0"/>
            <a:ext cx="9144000" cy="649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Palaeontological Criteria:</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Very reliable criteria</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Floral and faunal assemblags never repeat in geological time scale and life forms get evolved over time.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Thus fossil records are used thoroughly to know relative age of rocks.</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Index Fossils: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Those forms of life which were extincted in a definite geologic age and got buried or fossilised in restricted litho horizons with wide geographic area are the index fossils.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Ex.</a:t>
            </a:r>
            <a:r>
              <a:rPr b="0" i="0" lang="en-US" sz="2000" u="sng">
                <a:solidFill>
                  <a:schemeClr val="dk1"/>
                </a:solidFill>
                <a:latin typeface="Arial"/>
                <a:ea typeface="Arial"/>
                <a:cs typeface="Arial"/>
                <a:sym typeface="Arial"/>
              </a:rPr>
              <a:t>Syringothyris</a:t>
            </a:r>
            <a:r>
              <a:rPr b="0" i="0" lang="en-US" sz="2000" u="none">
                <a:solidFill>
                  <a:schemeClr val="dk1"/>
                </a:solidFill>
                <a:latin typeface="Arial"/>
                <a:ea typeface="Arial"/>
                <a:cs typeface="Arial"/>
                <a:sym typeface="Arial"/>
              </a:rPr>
              <a:t> limestone</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Fossil Assemblege-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Group of fossils characterising rock units of different geologic time is a better tool in finding relative age of rocks than index fossil.</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Micropalaeontology</a:t>
            </a:r>
            <a:r>
              <a:rPr b="0" i="0" lang="en-US" sz="2000" u="none">
                <a:solidFill>
                  <a:schemeClr val="dk1"/>
                </a:solidFill>
                <a:latin typeface="Arial"/>
                <a:ea typeface="Arial"/>
                <a:cs typeface="Arial"/>
                <a:sym typeface="Arial"/>
              </a:rPr>
              <a:t>-Foraminifera, Ostracods, spores and pollens are used in stratigraphic correlation purpose.</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nvSpPr>
        <p:spPr>
          <a:xfrm>
            <a:off x="914400" y="304800"/>
            <a:ext cx="7391400" cy="5426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Geological Time</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Successive arrangement of stratigraphic and time units are standard reference for world wide correlation of geological units.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This is known as </a:t>
            </a:r>
            <a:r>
              <a:rPr b="0" i="0" lang="en-US" sz="2000" u="none">
                <a:solidFill>
                  <a:schemeClr val="accent2"/>
                </a:solidFill>
                <a:latin typeface="Arial"/>
                <a:ea typeface="Arial"/>
                <a:cs typeface="Arial"/>
                <a:sym typeface="Arial"/>
              </a:rPr>
              <a:t>Standard Stratigraphic Scale</a:t>
            </a:r>
            <a:r>
              <a:rPr b="0" i="0" lang="en-US" sz="2000" u="none">
                <a:solidFill>
                  <a:schemeClr val="dk1"/>
                </a:solidFill>
                <a:latin typeface="Arial"/>
                <a:ea typeface="Arial"/>
                <a:cs typeface="Arial"/>
                <a:sym typeface="Arial"/>
              </a:rPr>
              <a:t> or  </a:t>
            </a:r>
            <a:r>
              <a:rPr b="0" i="0" lang="en-US" sz="2000" u="none">
                <a:solidFill>
                  <a:srgbClr val="FF00FF"/>
                </a:solidFill>
                <a:latin typeface="Arial"/>
                <a:ea typeface="Arial"/>
                <a:cs typeface="Arial"/>
                <a:sym typeface="Arial"/>
              </a:rPr>
              <a:t>Geological Time Scale.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scale is based on natural stage of evolution in the earth’s history.</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Rock sequences and its fossil content are the records of geological time scale.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Palaeontology has been the most important tool for classifying or defining major divisions of the geological time scale.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Thus geological time scale is a reflection of Chronostratigraphic units.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GeologicTimeScale_3" id="269" name="Google Shape;269;p40"/>
          <p:cNvPicPr preferRelativeResize="0"/>
          <p:nvPr/>
        </p:nvPicPr>
        <p:blipFill rotWithShape="1">
          <a:blip r:embed="rId3">
            <a:alphaModFix/>
          </a:blip>
          <a:srcRect b="0" l="0" r="0" t="0"/>
          <a:stretch/>
        </p:blipFill>
        <p:spPr>
          <a:xfrm>
            <a:off x="1600200" y="0"/>
            <a:ext cx="5105400" cy="6219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1"/>
          <p:cNvSpPr txBox="1"/>
          <p:nvPr/>
        </p:nvSpPr>
        <p:spPr>
          <a:xfrm>
            <a:off x="381000" y="457200"/>
            <a:ext cx="8763000" cy="51213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Stratigraphic Classification:</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grouping or classifying of strata related to sedimentary and volcanic rock formations based on their lithological characters and fossil contents </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is called </a:t>
            </a:r>
            <a:r>
              <a:rPr b="0" i="0" lang="en-US" sz="2000" u="none">
                <a:solidFill>
                  <a:schemeClr val="accent2"/>
                </a:solidFill>
                <a:latin typeface="Arial"/>
                <a:ea typeface="Arial"/>
                <a:cs typeface="Arial"/>
                <a:sym typeface="Arial"/>
              </a:rPr>
              <a:t>Stratigraphic Classification</a:t>
            </a:r>
            <a:r>
              <a:rPr b="0" i="0" lang="en-US" sz="2000" u="none">
                <a:solidFill>
                  <a:schemeClr val="dk1"/>
                </a:solidFill>
                <a:latin typeface="Arial"/>
                <a:ea typeface="Arial"/>
                <a:cs typeface="Arial"/>
                <a:sym typeface="Arial"/>
              </a:rPr>
              <a:t>.</a:t>
            </a:r>
            <a:endParaRPr/>
          </a:p>
          <a:p>
            <a:pPr indent="-342900" lvl="0" marL="34290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With classification of rock successions </a:t>
            </a:r>
            <a:r>
              <a:rPr b="0" i="0" lang="en-US" sz="2000" u="none">
                <a:solidFill>
                  <a:srgbClr val="FF0066"/>
                </a:solidFill>
                <a:latin typeface="Arial"/>
                <a:ea typeface="Arial"/>
                <a:cs typeface="Arial"/>
                <a:sym typeface="Arial"/>
              </a:rPr>
              <a:t>Stratigraphic Units</a:t>
            </a:r>
            <a:r>
              <a:rPr b="0" i="0" lang="en-US" sz="2000" u="none">
                <a:solidFill>
                  <a:schemeClr val="dk1"/>
                </a:solidFill>
                <a:latin typeface="Arial"/>
                <a:ea typeface="Arial"/>
                <a:cs typeface="Arial"/>
                <a:sym typeface="Arial"/>
              </a:rPr>
              <a:t> are defined.</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There are three principal types of Stratigraphic Units as per code of stratigraphic nomenclature</a:t>
            </a:r>
            <a:endParaRPr/>
          </a:p>
          <a:p>
            <a:pPr indent="-342900" lvl="0" marL="342900" marR="0" rtl="0" algn="l">
              <a:lnSpc>
                <a:spcPct val="100000"/>
              </a:lnSpc>
              <a:spcBef>
                <a:spcPts val="1000"/>
              </a:spcBef>
              <a:spcAft>
                <a:spcPts val="0"/>
              </a:spcAft>
              <a:buClr>
                <a:schemeClr val="dk1"/>
              </a:buClr>
              <a:buSzPts val="2000"/>
              <a:buFont typeface="Arial"/>
              <a:buAutoNum type="arabicParenBoth"/>
            </a:pPr>
            <a:r>
              <a:rPr b="0" i="0" lang="en-US" sz="2000" u="none">
                <a:solidFill>
                  <a:schemeClr val="dk1"/>
                </a:solidFill>
                <a:latin typeface="Arial"/>
                <a:ea typeface="Arial"/>
                <a:cs typeface="Arial"/>
                <a:sym typeface="Arial"/>
              </a:rPr>
              <a:t>Litho-Stratigraphic Units</a:t>
            </a:r>
            <a:endParaRPr/>
          </a:p>
          <a:p>
            <a:pPr indent="-342900" lvl="0" marL="342900" marR="0" rtl="0" algn="l">
              <a:lnSpc>
                <a:spcPct val="100000"/>
              </a:lnSpc>
              <a:spcBef>
                <a:spcPts val="1000"/>
              </a:spcBef>
              <a:spcAft>
                <a:spcPts val="0"/>
              </a:spcAft>
              <a:buClr>
                <a:schemeClr val="dk1"/>
              </a:buClr>
              <a:buSzPts val="2000"/>
              <a:buFont typeface="Arial"/>
              <a:buAutoNum type="arabicParenBoth"/>
            </a:pPr>
            <a:r>
              <a:rPr b="0" i="0" lang="en-US" sz="2000" u="none">
                <a:solidFill>
                  <a:schemeClr val="dk1"/>
                </a:solidFill>
                <a:latin typeface="Arial"/>
                <a:ea typeface="Arial"/>
                <a:cs typeface="Arial"/>
                <a:sym typeface="Arial"/>
              </a:rPr>
              <a:t>Biostratigraphic Units and</a:t>
            </a:r>
            <a:endParaRPr/>
          </a:p>
          <a:p>
            <a:pPr indent="-342900" lvl="0" marL="342900" marR="0" rtl="0" algn="l">
              <a:lnSpc>
                <a:spcPct val="100000"/>
              </a:lnSpc>
              <a:spcBef>
                <a:spcPts val="1000"/>
              </a:spcBef>
              <a:spcAft>
                <a:spcPts val="0"/>
              </a:spcAft>
              <a:buClr>
                <a:schemeClr val="dk1"/>
              </a:buClr>
              <a:buSzPts val="2000"/>
              <a:buFont typeface="Arial"/>
              <a:buAutoNum type="arabicParenBoth"/>
            </a:pPr>
            <a:r>
              <a:rPr b="0" i="0" lang="en-US" sz="2000" u="none">
                <a:solidFill>
                  <a:schemeClr val="dk1"/>
                </a:solidFill>
                <a:latin typeface="Arial"/>
                <a:ea typeface="Arial"/>
                <a:cs typeface="Arial"/>
                <a:sym typeface="Arial"/>
              </a:rPr>
              <a:t>Chronostratigraphic Units</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nvSpPr>
        <p:spPr>
          <a:xfrm>
            <a:off x="152400" y="1219200"/>
            <a:ext cx="8686800" cy="447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Stratigraphic principles</a:t>
            </a:r>
            <a:r>
              <a:rPr b="0" i="0" lang="en-US" sz="2400" u="none">
                <a:solidFill>
                  <a:schemeClr val="dk1"/>
                </a:solidFill>
                <a:latin typeface="Arial"/>
                <a:ea typeface="Arial"/>
                <a:cs typeface="Arial"/>
                <a:sym typeface="Arial"/>
              </a:rPr>
              <a:t>: The laws that govern sequential organization /arrangements strata, rock bodies, sediments, soil etc.</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Stratigraphic code</a:t>
            </a:r>
            <a:r>
              <a:rPr b="0" i="0" lang="en-US" sz="2400" u="none">
                <a:solidFill>
                  <a:schemeClr val="dk1"/>
                </a:solidFill>
                <a:latin typeface="Arial"/>
                <a:ea typeface="Arial"/>
                <a:cs typeface="Arial"/>
                <a:sym typeface="Arial"/>
              </a:rPr>
              <a:t>: Seeks to describe practices for classifying  and naming </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all formally defined geologic units</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Stratigraphic guide</a:t>
            </a:r>
            <a:r>
              <a:rPr b="0" i="0" lang="en-US" sz="2400" u="none">
                <a:solidFill>
                  <a:schemeClr val="dk1"/>
                </a:solidFill>
                <a:latin typeface="Arial"/>
                <a:ea typeface="Arial"/>
                <a:cs typeface="Arial"/>
                <a:sym typeface="Arial"/>
              </a:rPr>
              <a:t>: deals with principles and procedures that have been adopted by various committees and commissions on stratigraphy</a:t>
            </a:r>
            <a:r>
              <a:rPr b="0" i="0" lang="en-US" sz="2000" u="none">
                <a:solidFill>
                  <a:schemeClr val="dk1"/>
                </a:solidFill>
                <a:latin typeface="Arial"/>
                <a:ea typeface="Arial"/>
                <a:cs typeface="Arial"/>
                <a:sym typeface="Arial"/>
              </a:rPr>
              <a:t>.</a:t>
            </a:r>
            <a:endParaRPr/>
          </a:p>
        </p:txBody>
      </p:sp>
      <p:sp>
        <p:nvSpPr>
          <p:cNvPr id="96" name="Google Shape;96;p15"/>
          <p:cNvSpPr txBox="1"/>
          <p:nvPr/>
        </p:nvSpPr>
        <p:spPr>
          <a:xfrm>
            <a:off x="457200" y="3200400"/>
            <a:ext cx="2475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sp>
        <p:nvSpPr>
          <p:cNvPr id="97" name="Google Shape;97;p15"/>
          <p:cNvSpPr txBox="1"/>
          <p:nvPr/>
        </p:nvSpPr>
        <p:spPr>
          <a:xfrm>
            <a:off x="2209800" y="381000"/>
            <a:ext cx="3597300" cy="57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3200"/>
              <a:buFont typeface="Arial"/>
              <a:buNone/>
            </a:pPr>
            <a:r>
              <a:rPr b="1" i="0" lang="en-US" sz="3200" u="none">
                <a:solidFill>
                  <a:srgbClr val="FF0066"/>
                </a:solidFill>
                <a:latin typeface="Arial"/>
                <a:ea typeface="Arial"/>
                <a:cs typeface="Arial"/>
                <a:sym typeface="Arial"/>
              </a:rPr>
              <a:t>Terminologies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2"/>
          <p:cNvSpPr txBox="1"/>
          <p:nvPr/>
        </p:nvSpPr>
        <p:spPr>
          <a:xfrm>
            <a:off x="0" y="136525"/>
            <a:ext cx="9144000" cy="588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Lithostratigraphic Classification</a:t>
            </a:r>
            <a:r>
              <a:rPr b="1" i="0" lang="en-US" sz="2000" u="none">
                <a:solidFill>
                  <a:schemeClr val="dk1"/>
                </a:solidFill>
                <a:latin typeface="Arial"/>
                <a:ea typeface="Arial"/>
                <a:cs typeface="Arial"/>
                <a:sym typeface="Arial"/>
              </a:rPr>
              <a:t>:</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There are limitations in Chronostratigraphic classification-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It was first used for Europe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When other areas in Asia, Africa and America were mapped, standard stratigraphic divisions cannot be applied everywhere because of different evolutionary history of different segments of the earth.</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Within the same country while Erathem and Systems could be used, it was difficult to correlate at Series and Stage level.</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Unfossiliferous formations cannot be classified in this syste.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new scheme was developed, known as </a:t>
            </a:r>
            <a:r>
              <a:rPr b="1" i="0" lang="en-US" sz="2000" u="none">
                <a:solidFill>
                  <a:schemeClr val="dk1"/>
                </a:solidFill>
                <a:latin typeface="Arial"/>
                <a:ea typeface="Arial"/>
                <a:cs typeface="Arial"/>
                <a:sym typeface="Arial"/>
              </a:rPr>
              <a:t>Lithostratigraphic Classification</a:t>
            </a:r>
            <a:r>
              <a:rPr b="0" i="0" lang="en-US" sz="2000" u="none">
                <a:solidFill>
                  <a:schemeClr val="dk1"/>
                </a:solidFill>
                <a:latin typeface="Arial"/>
                <a:ea typeface="Arial"/>
                <a:cs typeface="Arial"/>
                <a:sym typeface="Arial"/>
              </a:rPr>
              <a:t>.</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Lithostratigraphic Classification is</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a:t>
            </a:r>
            <a:r>
              <a:rPr b="0" i="0" lang="en-US" sz="2000" u="none">
                <a:solidFill>
                  <a:schemeClr val="dk1"/>
                </a:solidFill>
                <a:latin typeface="Arial"/>
                <a:ea typeface="Arial"/>
                <a:cs typeface="Arial"/>
                <a:sym typeface="Arial"/>
              </a:rPr>
              <a:t>based on lithological criteria</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regional naming</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following basic principles of stratigraphy and correlation.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3"/>
          <p:cNvSpPr txBox="1"/>
          <p:nvPr/>
        </p:nvSpPr>
        <p:spPr>
          <a:xfrm>
            <a:off x="152400" y="187325"/>
            <a:ext cx="8915400" cy="55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400"/>
              <a:buFont typeface="Arial"/>
              <a:buNone/>
            </a:pPr>
            <a:r>
              <a:rPr b="1" i="0" lang="en-US" sz="2400" u="none">
                <a:solidFill>
                  <a:schemeClr val="accent2"/>
                </a:solidFill>
                <a:latin typeface="Arial"/>
                <a:ea typeface="Arial"/>
                <a:cs typeface="Arial"/>
                <a:sym typeface="Arial"/>
              </a:rPr>
              <a:t>Lithostratigraphic units</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a:t>
            </a:r>
            <a:r>
              <a:rPr b="1" i="0" lang="en-US" sz="2000" u="none">
                <a:solidFill>
                  <a:schemeClr val="dk1"/>
                </a:solidFill>
                <a:latin typeface="Arial"/>
                <a:ea typeface="Arial"/>
                <a:cs typeface="Arial"/>
                <a:sym typeface="Arial"/>
              </a:rPr>
              <a:t> lithostratigraphic unit</a:t>
            </a:r>
            <a:r>
              <a:rPr b="0" i="0" lang="en-US" sz="2000" u="none">
                <a:solidFill>
                  <a:schemeClr val="dk1"/>
                </a:solidFill>
                <a:latin typeface="Arial"/>
                <a:ea typeface="Arial"/>
                <a:cs typeface="Arial"/>
                <a:sym typeface="Arial"/>
              </a:rPr>
              <a:t> is a defined body of sedimentary, extrusive igneous rocks,meta-sedimentary or meta-volcanic strata distinguished and delimited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on the basis of lithologic characteristics and stratigraphic position. </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LU is commonly Stratified and tabular, and generally conforms to Law of Superposition.</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Boundaries</a:t>
            </a:r>
            <a:r>
              <a:rPr b="0" i="0" lang="en-US" sz="2000" u="none">
                <a:solidFill>
                  <a:schemeClr val="dk1"/>
                </a:solidFill>
                <a:latin typeface="Arial"/>
                <a:ea typeface="Arial"/>
                <a:cs typeface="Arial"/>
                <a:sym typeface="Arial"/>
              </a:rPr>
              <a:t> are placed at positions of lithic change with distinct contact or arbitrarily within the zone of gradation. In case of lateral gradation or intertongues, a new named unit may be proposed for the </a:t>
            </a:r>
            <a:r>
              <a:rPr b="1" i="0" lang="en-US" sz="2000" u="none">
                <a:solidFill>
                  <a:schemeClr val="accent2"/>
                </a:solidFill>
                <a:latin typeface="Arial"/>
                <a:ea typeface="Arial"/>
                <a:cs typeface="Arial"/>
                <a:sym typeface="Arial"/>
              </a:rPr>
              <a:t>zone of gradation</a:t>
            </a:r>
            <a:r>
              <a:rPr b="0" i="0" lang="en-US" sz="2000" u="none">
                <a:solidFill>
                  <a:schemeClr val="dk1"/>
                </a:solidFill>
                <a:latin typeface="Arial"/>
                <a:ea typeface="Arial"/>
                <a:cs typeface="Arial"/>
                <a:sym typeface="Arial"/>
              </a:rPr>
              <a:t> or </a:t>
            </a:r>
            <a:r>
              <a:rPr b="1" i="0" lang="en-US" sz="2000" u="none">
                <a:solidFill>
                  <a:schemeClr val="accent2"/>
                </a:solidFill>
                <a:latin typeface="Arial"/>
                <a:ea typeface="Arial"/>
                <a:cs typeface="Arial"/>
                <a:sym typeface="Arial"/>
              </a:rPr>
              <a:t>intertongues</a:t>
            </a:r>
            <a:r>
              <a:rPr b="0" i="0" lang="en-US" sz="2000" u="non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Low grade metamorphic rock, volcanic rock, interbedded volcanic and sedimentary rock, organic reef and carbonate mounds are formal litho-stratigraphic units, depending on mappability</a:t>
            </a:r>
            <a:r>
              <a:rPr b="0" i="0" lang="en-US" sz="1800" u="none">
                <a:solidFill>
                  <a:schemeClr val="dk1"/>
                </a:solidFill>
                <a:latin typeface="Arial"/>
                <a:ea typeface="Arial"/>
                <a:cs typeface="Arial"/>
                <a:sym typeface="Arial"/>
              </a:rPr>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txBox="1"/>
          <p:nvPr/>
        </p:nvSpPr>
        <p:spPr>
          <a:xfrm>
            <a:off x="990600" y="533400"/>
            <a:ext cx="70866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Ranks of Lithostratigraphic Units</a:t>
            </a:r>
            <a:endParaRPr/>
          </a:p>
          <a:p>
            <a:pPr indent="0" lvl="0" marL="0" marR="0" rtl="0" algn="l">
              <a:lnSpc>
                <a:spcPct val="100000"/>
              </a:lnSpc>
              <a:spcBef>
                <a:spcPts val="10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Supergroup</a:t>
            </a:r>
            <a:endParaRPr/>
          </a:p>
          <a:p>
            <a:pPr indent="0" lvl="0" marL="0" marR="0" rtl="0" algn="l">
              <a:lnSpc>
                <a:spcPct val="100000"/>
              </a:lnSpc>
              <a:spcBef>
                <a:spcPts val="10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	Group</a:t>
            </a:r>
            <a:endParaRPr/>
          </a:p>
          <a:p>
            <a:pPr indent="0" lvl="0" marL="0" marR="0" rtl="0" algn="l">
              <a:lnSpc>
                <a:spcPct val="100000"/>
              </a:lnSpc>
              <a:spcBef>
                <a:spcPts val="10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		Subgroup(rare use)</a:t>
            </a:r>
            <a:endParaRPr/>
          </a:p>
          <a:p>
            <a:pPr indent="0" lvl="0" marL="0" marR="0" rtl="0" algn="l">
              <a:lnSpc>
                <a:spcPct val="100000"/>
              </a:lnSpc>
              <a:spcBef>
                <a:spcPts val="10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			Formation</a:t>
            </a:r>
            <a:endParaRPr/>
          </a:p>
          <a:p>
            <a:pPr indent="0" lvl="0" marL="0" marR="0" rtl="0" algn="l">
              <a:lnSpc>
                <a:spcPct val="100000"/>
              </a:lnSpc>
              <a:spcBef>
                <a:spcPts val="10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				Member</a:t>
            </a:r>
            <a:endParaRPr/>
          </a:p>
          <a:p>
            <a:pPr indent="0" lvl="0" marL="0" marR="0" rtl="0" algn="l">
              <a:lnSpc>
                <a:spcPct val="100000"/>
              </a:lnSpc>
              <a:spcBef>
                <a:spcPts val="10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					Bed/Beds(rare use)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5"/>
          <p:cNvSpPr txBox="1"/>
          <p:nvPr/>
        </p:nvSpPr>
        <p:spPr>
          <a:xfrm>
            <a:off x="0" y="0"/>
            <a:ext cx="9144000" cy="6950100"/>
          </a:xfrm>
          <a:prstGeom prst="rect">
            <a:avLst/>
          </a:prstGeom>
          <a:noFill/>
          <a:ln>
            <a:noFill/>
          </a:ln>
        </p:spPr>
        <p:txBody>
          <a:bodyPr anchorCtr="0" anchor="t" bIns="45700" lIns="91425" spcFirstLastPara="1" rIns="91425" wrap="square" tIns="45700">
            <a:spAutoFit/>
          </a:bodyPr>
          <a:lstStyle/>
          <a:p>
            <a:pPr indent="0" lvl="0" marL="225425"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Definitions of Lithostratigraphic Ranks</a:t>
            </a:r>
            <a:r>
              <a:rPr b="1" i="0" lang="en-US" sz="2000" u="none">
                <a:solidFill>
                  <a:schemeClr val="dk1"/>
                </a:solidFill>
                <a:latin typeface="Arial"/>
                <a:ea typeface="Arial"/>
                <a:cs typeface="Arial"/>
                <a:sym typeface="Arial"/>
              </a:rPr>
              <a:t>:</a:t>
            </a:r>
            <a:endParaRPr/>
          </a:p>
          <a:p>
            <a:pPr indent="0" lvl="0" marL="225425"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Bed</a:t>
            </a:r>
            <a:r>
              <a:rPr b="0" i="0" lang="en-US" sz="2000" u="none">
                <a:solidFill>
                  <a:schemeClr val="dk1"/>
                </a:solidFill>
                <a:latin typeface="Arial"/>
                <a:ea typeface="Arial"/>
                <a:cs typeface="Arial"/>
                <a:sym typeface="Arial"/>
              </a:rPr>
              <a:t>-is the lowest rank in formal stratigraphic classification.</a:t>
            </a:r>
            <a:endParaRPr/>
          </a:p>
          <a:p>
            <a:pPr indent="0" lvl="0" marL="225425"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Example- a coal seam</a:t>
            </a:r>
            <a:endParaRPr/>
          </a:p>
          <a:p>
            <a:pPr indent="0" lvl="0" marL="225425"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Member</a:t>
            </a:r>
            <a:r>
              <a:rPr b="0" i="0" lang="en-US" sz="2000" u="none">
                <a:solidFill>
                  <a:schemeClr val="dk1"/>
                </a:solidFill>
                <a:latin typeface="Arial"/>
                <a:ea typeface="Arial"/>
                <a:cs typeface="Arial"/>
                <a:sym typeface="Arial"/>
              </a:rPr>
              <a:t>- A package of beds which form a formal unit in a formation characterised by distinct lithology or fossil content. Ex.Prang Member of Sylhet Limestone.</a:t>
            </a:r>
            <a:endParaRPr/>
          </a:p>
          <a:p>
            <a:pPr indent="0" lvl="0" marL="225425"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Formation</a:t>
            </a:r>
            <a:r>
              <a:rPr b="0" i="0" lang="en-US" sz="2000" u="none">
                <a:solidFill>
                  <a:schemeClr val="dk1"/>
                </a:solidFill>
                <a:latin typeface="Arial"/>
                <a:ea typeface="Arial"/>
                <a:cs typeface="Arial"/>
                <a:sym typeface="Arial"/>
              </a:rPr>
              <a:t>-is the fundamental unit of lithostratigraphic classification..</a:t>
            </a:r>
            <a:endParaRPr/>
          </a:p>
          <a:p>
            <a:pPr indent="0" lvl="0" marL="225425"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 is a mappable unit in 1:50K scale</a:t>
            </a:r>
            <a:endParaRPr/>
          </a:p>
          <a:p>
            <a:pPr indent="0" lvl="0" marL="225425"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1.It is represented by a rock succession deposited under a relatively           uniform physicochemical conditions.</a:t>
            </a:r>
            <a:endParaRPr/>
          </a:p>
          <a:p>
            <a:pPr indent="0" lvl="0" marL="225425"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2.It may comprise a single litho unit or a closely related association of rock types.</a:t>
            </a:r>
            <a:endParaRPr/>
          </a:p>
          <a:p>
            <a:pPr indent="0" lvl="0" marL="225425"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3.Boundaries</a:t>
            </a:r>
            <a:r>
              <a:rPr b="1" i="0" lang="en-US" sz="2000" u="none">
                <a:solidFill>
                  <a:schemeClr val="dk1"/>
                </a:solidFill>
                <a:latin typeface="Arial"/>
                <a:ea typeface="Arial"/>
                <a:cs typeface="Arial"/>
                <a:sym typeface="Arial"/>
              </a:rPr>
              <a:t> </a:t>
            </a:r>
            <a:r>
              <a:rPr b="0" i="0" lang="en-US" sz="2000" u="none">
                <a:solidFill>
                  <a:schemeClr val="dk1"/>
                </a:solidFill>
                <a:latin typeface="Arial"/>
                <a:ea typeface="Arial"/>
                <a:cs typeface="Arial"/>
                <a:sym typeface="Arial"/>
              </a:rPr>
              <a:t>fixed based on change of lithology, may be even gradational.</a:t>
            </a:r>
            <a:endParaRPr/>
          </a:p>
          <a:p>
            <a:pPr indent="0" lvl="0" marL="225425"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4.It can be purely sedimentary rocks, layered igneous rocks or sedimentary and penecontemporaneous igneous flows together.</a:t>
            </a:r>
            <a:endParaRPr/>
          </a:p>
          <a:p>
            <a:pPr indent="0" lvl="0" marL="225425"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Nomenclature</a:t>
            </a:r>
            <a:r>
              <a:rPr b="0" i="0" lang="en-US" sz="2000" u="none">
                <a:solidFill>
                  <a:schemeClr val="dk1"/>
                </a:solidFill>
                <a:latin typeface="Arial"/>
                <a:ea typeface="Arial"/>
                <a:cs typeface="Arial"/>
                <a:sym typeface="Arial"/>
              </a:rPr>
              <a:t>- Koilikuntla Formation; Nandyal Shale</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6"/>
          <p:cNvSpPr txBox="1"/>
          <p:nvPr/>
        </p:nvSpPr>
        <p:spPr>
          <a:xfrm>
            <a:off x="0" y="0"/>
            <a:ext cx="9144000" cy="679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Group:</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 is a broader unit in lithostratigraphic classification.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thick succession of rock formations spread over a large area.(Basin/sub-basin)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Boundaries marked by unconformities.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 comprises more than one formation.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Nomenclature- Named after a Geographic place where it is well 	developed (type area)   Example- Nallamalai Group</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Supergroup:</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An association of mutually related groups.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Example Cuddapah Supergroup.</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Supergroup  corresponds to Erathem</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Group corresponds to System.</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Complex-</a:t>
            </a:r>
            <a:r>
              <a:rPr b="0" i="0" lang="en-US" sz="2000" u="none">
                <a:solidFill>
                  <a:schemeClr val="dk1"/>
                </a:solidFill>
                <a:latin typeface="Arial"/>
                <a:ea typeface="Arial"/>
                <a:cs typeface="Arial"/>
                <a:sym typeface="Arial"/>
              </a:rPr>
              <a:t> An association of a group of rock formations/units.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It is not a formal unit. It may include several groups, several formations, both igneous and metamorphic rock units.Example-PGC, BGC</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3" id="304" name="Google Shape;304;p47"/>
          <p:cNvPicPr preferRelativeResize="0"/>
          <p:nvPr/>
        </p:nvPicPr>
        <p:blipFill rotWithShape="1">
          <a:blip r:embed="rId3">
            <a:alphaModFix/>
          </a:blip>
          <a:srcRect b="0" l="0" r="0" t="0"/>
          <a:stretch/>
        </p:blipFill>
        <p:spPr>
          <a:xfrm>
            <a:off x="609600" y="0"/>
            <a:ext cx="7929562" cy="6861175"/>
          </a:xfrm>
          <a:prstGeom prst="rect">
            <a:avLst/>
          </a:prstGeom>
          <a:noFill/>
          <a:ln>
            <a:noFill/>
          </a:ln>
        </p:spPr>
      </p:pic>
      <p:sp>
        <p:nvSpPr>
          <p:cNvPr id="305" name="Google Shape;305;p47"/>
          <p:cNvSpPr txBox="1"/>
          <p:nvPr/>
        </p:nvSpPr>
        <p:spPr>
          <a:xfrm>
            <a:off x="0" y="0"/>
            <a:ext cx="609600" cy="779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a:t>
            </a:r>
            <a:endParaRPr/>
          </a:p>
          <a:p>
            <a:pPr indent="0" lvl="0" marL="0" marR="0" rtl="0" algn="l">
              <a:lnSpc>
                <a:spcPct val="100000"/>
              </a:lnSpc>
              <a:spcBef>
                <a:spcPts val="90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g</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o</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nvSpPr>
        <p:spPr>
          <a:xfrm>
            <a:off x="685800" y="304800"/>
            <a:ext cx="7772400" cy="603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Biostratigraphic unit</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a:t>
            </a:r>
            <a:r>
              <a:rPr b="1" i="0" lang="en-US" sz="2000" u="none">
                <a:solidFill>
                  <a:schemeClr val="dk1"/>
                </a:solidFill>
                <a:latin typeface="Arial"/>
                <a:ea typeface="Arial"/>
                <a:cs typeface="Arial"/>
                <a:sym typeface="Arial"/>
              </a:rPr>
              <a:t>biostratigraphic unit</a:t>
            </a:r>
            <a:r>
              <a:rPr b="0" i="0" lang="en-US" sz="2000" u="none">
                <a:solidFill>
                  <a:schemeClr val="dk1"/>
                </a:solidFill>
                <a:latin typeface="Arial"/>
                <a:ea typeface="Arial"/>
                <a:cs typeface="Arial"/>
                <a:sym typeface="Arial"/>
              </a:rPr>
              <a:t> is a body of rock that is </a:t>
            </a:r>
            <a:r>
              <a:rPr b="0" i="0" lang="en-US" sz="2000" u="none">
                <a:solidFill>
                  <a:srgbClr val="FF00FF"/>
                </a:solidFill>
                <a:latin typeface="Arial"/>
                <a:ea typeface="Arial"/>
                <a:cs typeface="Arial"/>
                <a:sym typeface="Arial"/>
              </a:rPr>
              <a:t>defined by its fossil content. </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Uniqueness lies because their fossil contents record unidirectional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Organic evolution. </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Fossils are contemporaneous with the body of rock that contain them.</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Biostratigraphic unit is independent from lithostratigraphic unit and chronostratigraphic unit. Boundaries between them, may or may not coincide.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As lithostratigraphic unit represents a depositional environment, it may be reflected with specific fossils so as to have positive relationship with chronostratigraphic unit.</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9"/>
          <p:cNvSpPr txBox="1"/>
          <p:nvPr/>
        </p:nvSpPr>
        <p:spPr>
          <a:xfrm>
            <a:off x="0" y="0"/>
            <a:ext cx="9144000" cy="721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Zone</a:t>
            </a:r>
            <a:r>
              <a:rPr b="0" i="0" lang="en-US" sz="2000" u="none">
                <a:solidFill>
                  <a:schemeClr val="dk1"/>
                </a:solidFill>
                <a:latin typeface="Arial"/>
                <a:ea typeface="Arial"/>
                <a:cs typeface="Arial"/>
                <a:sym typeface="Arial"/>
              </a:rPr>
              <a:t>- Zone is the basic unit in biostratigraphic classification.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It is based on its fossils, may be of one phyllum, one class or one species.</a:t>
            </a:r>
            <a:endParaRPr/>
          </a:p>
          <a:p>
            <a:pPr indent="0" lvl="0" marL="0" marR="0" rtl="0" algn="l">
              <a:lnSpc>
                <a:spcPct val="100000"/>
              </a:lnSpc>
              <a:spcBef>
                <a:spcPts val="1000"/>
              </a:spcBef>
              <a:spcAft>
                <a:spcPts val="0"/>
              </a:spcAft>
              <a:buClr>
                <a:srgbClr val="FF00FF"/>
              </a:buClr>
              <a:buSzPts val="2000"/>
              <a:buFont typeface="Arial"/>
              <a:buNone/>
            </a:pPr>
            <a:r>
              <a:rPr b="0" i="0" lang="en-US" sz="2000" u="none">
                <a:solidFill>
                  <a:srgbClr val="FF00FF"/>
                </a:solidFill>
                <a:latin typeface="Arial"/>
                <a:ea typeface="Arial"/>
                <a:cs typeface="Arial"/>
                <a:sym typeface="Arial"/>
              </a:rPr>
              <a:t>Two types of formal zones-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a:t>
            </a:r>
            <a:r>
              <a:rPr b="1" i="0" lang="en-US" sz="2000" u="none">
                <a:solidFill>
                  <a:schemeClr val="dk1"/>
                </a:solidFill>
                <a:latin typeface="Arial"/>
                <a:ea typeface="Arial"/>
                <a:cs typeface="Arial"/>
                <a:sym typeface="Arial"/>
              </a:rPr>
              <a:t>Assemblage Zone</a:t>
            </a:r>
            <a:r>
              <a:rPr b="0" i="0" lang="en-US" sz="2000" u="none">
                <a:solidFill>
                  <a:schemeClr val="dk1"/>
                </a:solidFill>
                <a:latin typeface="Arial"/>
                <a:ea typeface="Arial"/>
                <a:cs typeface="Arial"/>
                <a:sym typeface="Arial"/>
              </a:rPr>
              <a:t> (cenozone) and </a:t>
            </a:r>
            <a:r>
              <a:rPr b="1" i="0" lang="en-US" sz="2000" u="none">
                <a:solidFill>
                  <a:schemeClr val="dk1"/>
                </a:solidFill>
                <a:latin typeface="Arial"/>
                <a:ea typeface="Arial"/>
                <a:cs typeface="Arial"/>
                <a:sym typeface="Arial"/>
              </a:rPr>
              <a:t>Range Zone</a:t>
            </a:r>
            <a:r>
              <a:rPr b="0" i="0" lang="en-US" sz="2000" u="none">
                <a:solidFill>
                  <a:schemeClr val="dk1"/>
                </a:solidFill>
                <a:latin typeface="Arial"/>
                <a:ea typeface="Arial"/>
                <a:cs typeface="Arial"/>
                <a:sym typeface="Arial"/>
              </a:rPr>
              <a:t> (acrozone)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 </a:t>
            </a:r>
            <a:r>
              <a:rPr b="0" i="1" lang="en-US" sz="2000" u="none">
                <a:solidFill>
                  <a:schemeClr val="dk1"/>
                </a:solidFill>
                <a:latin typeface="Arial"/>
                <a:ea typeface="Arial"/>
                <a:cs typeface="Arial"/>
                <a:sym typeface="Arial"/>
              </a:rPr>
              <a:t>Oteceras-Ophiceras</a:t>
            </a:r>
            <a:r>
              <a:rPr b="0" i="0" lang="en-US" sz="2000" u="none">
                <a:solidFill>
                  <a:schemeClr val="dk1"/>
                </a:solidFill>
                <a:latin typeface="Arial"/>
                <a:ea typeface="Arial"/>
                <a:cs typeface="Arial"/>
                <a:sym typeface="Arial"/>
              </a:rPr>
              <a:t> Assemblage Zone of Spiti (Triassic).</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Assemblage zone should have a </a:t>
            </a:r>
            <a:r>
              <a:rPr b="1" i="0" lang="en-US" sz="2000" u="none">
                <a:solidFill>
                  <a:schemeClr val="dk1"/>
                </a:solidFill>
                <a:latin typeface="Arial"/>
                <a:ea typeface="Arial"/>
                <a:cs typeface="Arial"/>
                <a:sym typeface="Arial"/>
              </a:rPr>
              <a:t>type section</a:t>
            </a:r>
            <a:r>
              <a:rPr b="0" i="0" lang="en-US" sz="2000" u="none">
                <a:solidFill>
                  <a:schemeClr val="dk1"/>
                </a:solidFill>
                <a:latin typeface="Arial"/>
                <a:ea typeface="Arial"/>
                <a:cs typeface="Arial"/>
                <a:sym typeface="Arial"/>
              </a:rPr>
              <a:t>.</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Assemblage/Range Zone is named after the fossil </a:t>
            </a:r>
            <a:r>
              <a:rPr b="0" i="0" lang="en-US" sz="2000" u="none">
                <a:solidFill>
                  <a:srgbClr val="FF00FF"/>
                </a:solidFill>
                <a:latin typeface="Arial"/>
                <a:ea typeface="Arial"/>
                <a:cs typeface="Arial"/>
                <a:sym typeface="Arial"/>
              </a:rPr>
              <a:t>taxon</a:t>
            </a:r>
            <a:r>
              <a:rPr b="0" i="0" lang="en-US" sz="2000" u="none">
                <a:solidFill>
                  <a:schemeClr val="dk1"/>
                </a:solidFill>
                <a:latin typeface="Arial"/>
                <a:ea typeface="Arial"/>
                <a:cs typeface="Arial"/>
                <a:sym typeface="Arial"/>
              </a:rPr>
              <a:t>.</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Zonule</a:t>
            </a:r>
            <a:r>
              <a:rPr b="0" i="0" lang="en-US" sz="2000" u="none">
                <a:solidFill>
                  <a:schemeClr val="dk1"/>
                </a:solidFill>
                <a:latin typeface="Arial"/>
                <a:ea typeface="Arial"/>
                <a:cs typeface="Arial"/>
                <a:sym typeface="Arial"/>
              </a:rPr>
              <a:t>- The smallest recognizable unit in an Assemblage Zone is a zonule.</a:t>
            </a:r>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Range Zone-</a:t>
            </a:r>
            <a:r>
              <a:rPr b="0" i="0" lang="en-US" sz="2000" u="none">
                <a:solidFill>
                  <a:schemeClr val="dk1"/>
                </a:solidFill>
                <a:latin typeface="Arial"/>
                <a:ea typeface="Arial"/>
                <a:cs typeface="Arial"/>
                <a:sym typeface="Arial"/>
              </a:rPr>
              <a:t> It comprises the rocks in reasonable continuity that contains the taxon whose name it bears.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a:t>
            </a:r>
            <a:r>
              <a:rPr b="0" i="1" lang="en-US" sz="2000" u="none">
                <a:solidFill>
                  <a:schemeClr val="dk1"/>
                </a:solidFill>
                <a:latin typeface="Arial"/>
                <a:ea typeface="Arial"/>
                <a:cs typeface="Arial"/>
                <a:sym typeface="Arial"/>
              </a:rPr>
              <a:t>Numulites</a:t>
            </a:r>
            <a:r>
              <a:rPr b="0" i="0" lang="en-US" sz="2000" u="none">
                <a:solidFill>
                  <a:schemeClr val="dk1"/>
                </a:solidFill>
                <a:latin typeface="Arial"/>
                <a:ea typeface="Arial"/>
                <a:cs typeface="Arial"/>
                <a:sym typeface="Arial"/>
              </a:rPr>
              <a:t> Range Zone in Assam</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An </a:t>
            </a:r>
            <a:r>
              <a:rPr b="1" i="0" lang="en-US" sz="2000" u="none">
                <a:solidFill>
                  <a:schemeClr val="dk1"/>
                </a:solidFill>
                <a:latin typeface="Arial"/>
                <a:ea typeface="Arial"/>
                <a:cs typeface="Arial"/>
                <a:sym typeface="Arial"/>
              </a:rPr>
              <a:t>Epibole</a:t>
            </a:r>
            <a:r>
              <a:rPr b="0" i="0" lang="en-US" sz="2000" u="none">
                <a:solidFill>
                  <a:schemeClr val="dk1"/>
                </a:solidFill>
                <a:latin typeface="Arial"/>
                <a:ea typeface="Arial"/>
                <a:cs typeface="Arial"/>
                <a:sym typeface="Arial"/>
              </a:rPr>
              <a:t>-</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 is the body of strata representing maximum development of a species or genus/peak of development.</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 </a:t>
            </a:r>
            <a:r>
              <a:rPr b="0" i="1" lang="en-US" sz="2000" u="none">
                <a:solidFill>
                  <a:schemeClr val="dk1"/>
                </a:solidFill>
                <a:latin typeface="Arial"/>
                <a:ea typeface="Arial"/>
                <a:cs typeface="Arial"/>
                <a:sym typeface="Arial"/>
              </a:rPr>
              <a:t>Glossopteris</a:t>
            </a:r>
            <a:r>
              <a:rPr b="0" i="0" lang="en-US" sz="2000" u="none">
                <a:solidFill>
                  <a:schemeClr val="dk1"/>
                </a:solidFill>
                <a:latin typeface="Arial"/>
                <a:ea typeface="Arial"/>
                <a:cs typeface="Arial"/>
                <a:sym typeface="Arial"/>
              </a:rPr>
              <a:t> epibole.It is noticed in Raniganj formation.</a:t>
            </a:r>
            <a:endParaRPr/>
          </a:p>
          <a:p>
            <a:pPr indent="0" lvl="0" marL="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0"/>
          <p:cNvSpPr txBox="1"/>
          <p:nvPr/>
        </p:nvSpPr>
        <p:spPr>
          <a:xfrm>
            <a:off x="152400" y="457200"/>
            <a:ext cx="8763000" cy="359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Nomenclature of Biostratigraphic Units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Initial letter of the zone or zonule has to be capital letter.</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Species name after genus name has to be small letter.</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 </a:t>
            </a:r>
            <a:r>
              <a:rPr b="0" i="1" lang="en-US" sz="2000" u="none">
                <a:solidFill>
                  <a:schemeClr val="dk1"/>
                </a:solidFill>
                <a:latin typeface="Arial"/>
                <a:ea typeface="Arial"/>
                <a:cs typeface="Arial"/>
                <a:sym typeface="Arial"/>
              </a:rPr>
              <a:t>Syringothyris cuspidata</a:t>
            </a:r>
            <a:r>
              <a:rPr b="0" i="0" lang="en-US" sz="2000" u="none">
                <a:solidFill>
                  <a:schemeClr val="dk1"/>
                </a:solidFill>
                <a:latin typeface="Arial"/>
                <a:ea typeface="Arial"/>
                <a:cs typeface="Arial"/>
                <a:sym typeface="Arial"/>
              </a:rPr>
              <a:t> Assembly Zone.</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Naming is based on international biological nomenclature.</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1"/>
          <p:cNvSpPr txBox="1"/>
          <p:nvPr/>
        </p:nvSpPr>
        <p:spPr>
          <a:xfrm>
            <a:off x="228600" y="457200"/>
            <a:ext cx="8915400" cy="6188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0066"/>
              </a:buClr>
              <a:buSzPts val="2000"/>
              <a:buFont typeface="Arial"/>
              <a:buNone/>
            </a:pPr>
            <a:r>
              <a:rPr b="1" i="0" lang="en-US" sz="2000" u="none">
                <a:solidFill>
                  <a:srgbClr val="FF0066"/>
                </a:solidFill>
                <a:latin typeface="Arial"/>
                <a:ea typeface="Arial"/>
                <a:cs typeface="Arial"/>
                <a:sym typeface="Arial"/>
              </a:rPr>
              <a:t>Chronostraigraphic Units and Geological Time Units:</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Each Chronostraigraphic unit represents a certain course in the Earth’s history. The rock sequences deposited during a certain duration of geologic time containing characteristic fossils constitute </a:t>
            </a:r>
            <a:r>
              <a:rPr b="0" i="0" lang="en-US" sz="2000" u="none">
                <a:solidFill>
                  <a:srgbClr val="FF00FF"/>
                </a:solidFill>
                <a:latin typeface="Arial"/>
                <a:ea typeface="Arial"/>
                <a:cs typeface="Arial"/>
                <a:sym typeface="Arial"/>
              </a:rPr>
              <a:t>Chronostratigraphic Unit</a:t>
            </a:r>
            <a:r>
              <a:rPr b="0" i="0" lang="en-US" sz="2000" u="none">
                <a:solidFill>
                  <a:schemeClr val="dk1"/>
                </a:solidFill>
                <a:latin typeface="Arial"/>
                <a:ea typeface="Arial"/>
                <a:cs typeface="Arial"/>
                <a:sym typeface="Arial"/>
              </a:rPr>
              <a:t>.</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Geologic Time Units are on the other hand Abstract Units and are defined after the chronostratigraphic Unit.</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Chronostraigraphic unit is defined or designated as per a refrence section, known as </a:t>
            </a:r>
            <a:r>
              <a:rPr b="1" i="0" lang="en-US" sz="2000" u="none">
                <a:solidFill>
                  <a:schemeClr val="dk1"/>
                </a:solidFill>
                <a:latin typeface="Arial"/>
                <a:ea typeface="Arial"/>
                <a:cs typeface="Arial"/>
                <a:sym typeface="Arial"/>
              </a:rPr>
              <a:t>Type Section</a:t>
            </a:r>
            <a:r>
              <a:rPr b="0" i="0" lang="en-US" sz="2000" u="none">
                <a:solidFill>
                  <a:schemeClr val="dk1"/>
                </a:solidFill>
                <a:latin typeface="Arial"/>
                <a:ea typeface="Arial"/>
                <a:cs typeface="Arial"/>
                <a:sym typeface="Arial"/>
              </a:rPr>
              <a:t>.In the type section it should be able to coincide with a lithostratigraphic or biostratigraphic units.</a:t>
            </a:r>
            <a:endParaRPr/>
          </a:p>
          <a:p>
            <a:pPr indent="-342900" lvl="0" marL="34290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What is the purpose of Chronostratigraphic Units?</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Employed for correlation purposes.</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Placing the rock in the systematic geological time sequence so as to indicate the age.</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nvSpPr>
        <p:spPr>
          <a:xfrm>
            <a:off x="762000" y="1219200"/>
            <a:ext cx="7924800" cy="4657800"/>
          </a:xfrm>
          <a:prstGeom prst="rect">
            <a:avLst/>
          </a:prstGeom>
          <a:noFill/>
          <a:ln>
            <a:noFill/>
          </a:ln>
        </p:spPr>
        <p:txBody>
          <a:bodyPr anchorCtr="0" anchor="t" bIns="45700" lIns="91425" spcFirstLastPara="1" rIns="91425" wrap="square" tIns="45700">
            <a:spAutoFit/>
          </a:bodyPr>
          <a:lstStyle/>
          <a:p>
            <a:pPr indent="-371475" lvl="0" marL="371475"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Succession:</a:t>
            </a:r>
            <a:endParaRPr/>
          </a:p>
          <a:p>
            <a:pPr indent="-371475" lvl="0" marL="371475"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1" i="0" lang="en-US" sz="2400" u="none">
                <a:solidFill>
                  <a:schemeClr val="dk1"/>
                </a:solidFill>
                <a:latin typeface="Arial"/>
                <a:ea typeface="Arial"/>
                <a:cs typeface="Arial"/>
                <a:sym typeface="Arial"/>
              </a:rPr>
              <a:t>i.</a:t>
            </a:r>
            <a:r>
              <a:rPr b="0" i="0" lang="en-US" sz="2400" u="none">
                <a:solidFill>
                  <a:schemeClr val="dk1"/>
                </a:solidFill>
                <a:latin typeface="Arial"/>
                <a:ea typeface="Arial"/>
                <a:cs typeface="Arial"/>
                <a:sym typeface="Arial"/>
              </a:rPr>
              <a:t> </a:t>
            </a:r>
            <a:r>
              <a:rPr b="1" i="0" lang="en-US" sz="2400" u="none">
                <a:solidFill>
                  <a:schemeClr val="dk1"/>
                </a:solidFill>
                <a:latin typeface="Arial"/>
                <a:ea typeface="Arial"/>
                <a:cs typeface="Arial"/>
                <a:sym typeface="Arial"/>
              </a:rPr>
              <a:t>Stratigraphic:</a:t>
            </a:r>
            <a:r>
              <a:rPr b="0" i="0" lang="en-US" sz="2400" u="none">
                <a:solidFill>
                  <a:schemeClr val="dk1"/>
                </a:solidFill>
                <a:latin typeface="Arial"/>
                <a:ea typeface="Arial"/>
                <a:cs typeface="Arial"/>
                <a:sym typeface="Arial"/>
              </a:rPr>
              <a:t> a number of rock units orderly stacked to succeed</a:t>
            </a:r>
            <a:endParaRPr/>
          </a:p>
          <a:p>
            <a:pPr indent="-371475" lvl="0" marL="371475"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one another in chronologic order</a:t>
            </a:r>
            <a:endParaRPr/>
          </a:p>
          <a:p>
            <a:pPr indent="-371475" lvl="0" marL="371475"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371475" lvl="0" marL="371475"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1" i="0" lang="en-US" sz="2400" u="none">
                <a:solidFill>
                  <a:schemeClr val="dk1"/>
                </a:solidFill>
                <a:latin typeface="Arial"/>
                <a:ea typeface="Arial"/>
                <a:cs typeface="Arial"/>
                <a:sym typeface="Arial"/>
              </a:rPr>
              <a:t>ii.</a:t>
            </a:r>
            <a:r>
              <a:rPr b="0" i="0" lang="en-US" sz="2400" u="none">
                <a:solidFill>
                  <a:schemeClr val="dk1"/>
                </a:solidFill>
                <a:latin typeface="Arial"/>
                <a:ea typeface="Arial"/>
                <a:cs typeface="Arial"/>
                <a:sym typeface="Arial"/>
              </a:rPr>
              <a:t> </a:t>
            </a:r>
            <a:r>
              <a:rPr b="1" i="0" lang="en-US" sz="2400" u="none">
                <a:solidFill>
                  <a:schemeClr val="dk1"/>
                </a:solidFill>
                <a:latin typeface="Arial"/>
                <a:ea typeface="Arial"/>
                <a:cs typeface="Arial"/>
                <a:sym typeface="Arial"/>
              </a:rPr>
              <a:t>Biotic:</a:t>
            </a:r>
            <a:r>
              <a:rPr b="0" i="0" lang="en-US" sz="2400" u="none">
                <a:solidFill>
                  <a:schemeClr val="dk1"/>
                </a:solidFill>
                <a:latin typeface="Arial"/>
                <a:ea typeface="Arial"/>
                <a:cs typeface="Arial"/>
                <a:sym typeface="Arial"/>
              </a:rPr>
              <a:t> Progressive change in a biologic 	community as a result of response of member species to environment.</a:t>
            </a:r>
            <a:endParaRPr/>
          </a:p>
          <a:p>
            <a:pPr indent="-371475" lvl="0" marL="371475"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371475" lvl="0" marL="371475"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371475" lvl="0" marL="371475"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t>
            </a:r>
            <a:endParaRPr/>
          </a:p>
          <a:p>
            <a:pPr indent="-371475" lvl="0" marL="371475" marR="0" rtl="0" algn="l">
              <a:lnSpc>
                <a:spcPct val="100000"/>
              </a:lnSpc>
              <a:spcBef>
                <a:spcPts val="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2"/>
          <p:cNvSpPr txBox="1"/>
          <p:nvPr/>
        </p:nvSpPr>
        <p:spPr>
          <a:xfrm>
            <a:off x="685800" y="533400"/>
            <a:ext cx="8077200" cy="390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Its magnitude is measured in terms of length of trime interval and not by thickness.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Boundaries in a Type area defined by</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1.Palaeontological criteria</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2.Physical Criteria</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3. Isotopic Age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4.</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3"/>
          <p:cNvSpPr txBox="1"/>
          <p:nvPr/>
        </p:nvSpPr>
        <p:spPr>
          <a:xfrm>
            <a:off x="609600" y="1323975"/>
            <a:ext cx="8534400" cy="344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Ranks of </a:t>
            </a:r>
            <a:r>
              <a:rPr b="0" i="0" lang="en-US" sz="2000" u="sng">
                <a:solidFill>
                  <a:schemeClr val="accent2"/>
                </a:solidFill>
                <a:latin typeface="Arial"/>
                <a:ea typeface="Arial"/>
                <a:cs typeface="Arial"/>
                <a:sym typeface="Arial"/>
              </a:rPr>
              <a:t>Chronostraigraphic unit</a:t>
            </a:r>
            <a:r>
              <a:rPr b="0" i="0" lang="en-US" sz="2000" u="none">
                <a:solidFill>
                  <a:schemeClr val="dk1"/>
                </a:solidFill>
                <a:latin typeface="Arial"/>
                <a:ea typeface="Arial"/>
                <a:cs typeface="Arial"/>
                <a:sym typeface="Arial"/>
              </a:rPr>
              <a:t> and </a:t>
            </a:r>
            <a:r>
              <a:rPr b="0" i="0" lang="en-US" sz="2000" u="sng">
                <a:solidFill>
                  <a:schemeClr val="accent2"/>
                </a:solidFill>
                <a:latin typeface="Arial"/>
                <a:ea typeface="Arial"/>
                <a:cs typeface="Arial"/>
                <a:sym typeface="Arial"/>
              </a:rPr>
              <a:t>Geologic-time Unit</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Erathem				Era</a:t>
            </a:r>
            <a:endParaRPr/>
          </a:p>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a:t>
            </a:r>
            <a:endParaRPr/>
          </a:p>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System	-------------------------------------------Period</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Series----------------------------------------------Epoch</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Stage	-----------------------------------------    Age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	Substage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4"/>
          <p:cNvSpPr txBox="1"/>
          <p:nvPr/>
        </p:nvSpPr>
        <p:spPr>
          <a:xfrm>
            <a:off x="457200" y="457200"/>
            <a:ext cx="8305800" cy="451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Earathem</a:t>
            </a:r>
            <a:r>
              <a:rPr b="0" i="0" lang="en-US" sz="2000" u="none">
                <a:solidFill>
                  <a:schemeClr val="dk1"/>
                </a:solidFill>
                <a:latin typeface="Arial"/>
                <a:ea typeface="Arial"/>
                <a:cs typeface="Arial"/>
                <a:sym typeface="Arial"/>
              </a:rPr>
              <a:t>- An Erathem represents a succession of rock formations deposited during an Era.</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 is the record of the broadest division in the earth’s history.</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Its boundary is fixed as per major discontinuities in earth’s history.</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Archaeologist, Proterozoic,Palaeozoic, Mesozoic, and Cainozoic are the five broad Earathems.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Its corresponding time unit is Era-</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Archaeozoic Era, Proterozoic Era</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Archaeozoic and Proterozoic are combinedly referred as Precambrian Eon.</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5"/>
          <p:cNvSpPr txBox="1"/>
          <p:nvPr/>
        </p:nvSpPr>
        <p:spPr>
          <a:xfrm>
            <a:off x="304800" y="533400"/>
            <a:ext cx="8534400" cy="557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System</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 is lower in rank to Erathem.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 is the division of Erathem, defined by a succession of rocks which were deposited in a </a:t>
            </a:r>
            <a:r>
              <a:rPr b="1" i="0" lang="en-US" sz="2000" u="none">
                <a:solidFill>
                  <a:schemeClr val="dk1"/>
                </a:solidFill>
                <a:latin typeface="Arial"/>
                <a:ea typeface="Arial"/>
                <a:cs typeface="Arial"/>
                <a:sym typeface="Arial"/>
              </a:rPr>
              <a:t>Period</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 Phanerozoic rocks, fossil record is straight. So Systems are characterised by fossils.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 Palaeozoic Erathem has 6 systems-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Cambrian, Ordovician, Silurian. Devonian, Carboniferous, Permian.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Mesozoic has 3 Systems- Triassic, Jurassic and Cretaceous;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Cainozoic has two- Tertiary and Quaternary</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(2</a:t>
            </a:r>
            <a:r>
              <a:rPr b="0" baseline="30000" i="0" lang="en-US" sz="2000" u="none">
                <a:solidFill>
                  <a:schemeClr val="dk1"/>
                </a:solidFill>
                <a:latin typeface="Arial"/>
                <a:ea typeface="Arial"/>
                <a:cs typeface="Arial"/>
                <a:sym typeface="Arial"/>
              </a:rPr>
              <a:t>nd</a:t>
            </a:r>
            <a:r>
              <a:rPr b="0" i="0" lang="en-US" sz="2000" u="none">
                <a:solidFill>
                  <a:schemeClr val="dk1"/>
                </a:solidFill>
                <a:latin typeface="Arial"/>
                <a:ea typeface="Arial"/>
                <a:cs typeface="Arial"/>
                <a:sym typeface="Arial"/>
              </a:rPr>
              <a:t> International Geological Congress-1881)</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Names of systems derived from type areas.</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6"/>
          <p:cNvSpPr txBox="1"/>
          <p:nvPr/>
        </p:nvSpPr>
        <p:spPr>
          <a:xfrm>
            <a:off x="457200" y="457200"/>
            <a:ext cx="8305800" cy="527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Series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Series is part of a System representing rock formations deposited during an Epoch.</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 Phanerozoics, Series is characterised by typical fossil assemblages.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Series is assigned a name as per its position in the system like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Upper Damudas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Lower Damudas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Lower, Middle and Upper Gondwana.</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Early. Middle and Late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 case of Tertiary special names are assigned to Series like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Palaeocene, Eocene, Oligocene, Miocene, Pliocene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Each Series is made of two or more Stages.</a:t>
            </a:r>
            <a:endParaRPr/>
          </a:p>
        </p:txBody>
      </p:sp>
      <p:cxnSp>
        <p:nvCxnSpPr>
          <p:cNvPr id="351" name="Google Shape;351;p56"/>
          <p:cNvCxnSpPr/>
          <p:nvPr/>
        </p:nvCxnSpPr>
        <p:spPr>
          <a:xfrm>
            <a:off x="2514600" y="2743200"/>
            <a:ext cx="0" cy="685800"/>
          </a:xfrm>
          <a:prstGeom prst="straightConnector1">
            <a:avLst/>
          </a:prstGeom>
          <a:noFill/>
          <a:ln cap="flat" cmpd="sng" w="9525">
            <a:solidFill>
              <a:schemeClr val="dk1"/>
            </a:solidFill>
            <a:prstDash val="solid"/>
            <a:miter lim="800000"/>
            <a:headEnd len="med" w="med" type="none"/>
            <a:tailEnd len="med" w="med" type="none"/>
          </a:ln>
        </p:spPr>
      </p:cxnSp>
      <p:sp>
        <p:nvSpPr>
          <p:cNvPr id="352" name="Google Shape;352;p56"/>
          <p:cNvSpPr txBox="1"/>
          <p:nvPr/>
        </p:nvSpPr>
        <p:spPr>
          <a:xfrm>
            <a:off x="2514600" y="2819400"/>
            <a:ext cx="25146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Damuda System</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2" id="357" name="Google Shape;357;p57"/>
          <p:cNvPicPr preferRelativeResize="0"/>
          <p:nvPr/>
        </p:nvPicPr>
        <p:blipFill rotWithShape="1">
          <a:blip r:embed="rId3">
            <a:alphaModFix/>
          </a:blip>
          <a:srcRect b="0" l="0" r="0" t="0"/>
          <a:stretch/>
        </p:blipFill>
        <p:spPr>
          <a:xfrm>
            <a:off x="2514600" y="0"/>
            <a:ext cx="4157661"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8"/>
          <p:cNvSpPr txBox="1"/>
          <p:nvPr/>
        </p:nvSpPr>
        <p:spPr>
          <a:xfrm>
            <a:off x="609600" y="457200"/>
            <a:ext cx="8229600" cy="496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Stage</a:t>
            </a:r>
            <a:r>
              <a:rPr b="0" i="0" lang="en-US" sz="2000" u="none">
                <a:solidFill>
                  <a:schemeClr val="dk1"/>
                </a:solidFill>
                <a:latin typeface="Arial"/>
                <a:ea typeface="Arial"/>
                <a:cs typeface="Arial"/>
                <a:sym typeface="Arial"/>
              </a:rPr>
              <a:t> is lower in rank to Series.</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 represents rock successions deposited during a geologic age.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 Phanerozoics, a typical fossil assemblage having wide geographic distribution decides the stage.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Example- Oxfordian Stage of the Upper Jurassic belonging to Marl Series.</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Zone</a:t>
            </a:r>
            <a:r>
              <a:rPr b="0" i="0" lang="en-US" sz="2000" u="none">
                <a:solidFill>
                  <a:schemeClr val="dk1"/>
                </a:solidFill>
                <a:latin typeface="Arial"/>
                <a:ea typeface="Arial"/>
                <a:cs typeface="Arial"/>
                <a:sym typeface="Arial"/>
              </a:rPr>
              <a:t> is the smallest stratigraphic unit in Chronostratigraphic nomenclature.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 is defined by one most characteristic fossil from an assemblage.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Example-</a:t>
            </a:r>
            <a:r>
              <a:rPr b="0" i="1" lang="en-US" sz="2000" u="none">
                <a:solidFill>
                  <a:schemeClr val="dk1"/>
                </a:solidFill>
                <a:latin typeface="Arial"/>
                <a:ea typeface="Arial"/>
                <a:cs typeface="Arial"/>
                <a:sym typeface="Arial"/>
              </a:rPr>
              <a:t>Globorotalia</a:t>
            </a:r>
            <a:r>
              <a:rPr b="0" i="0" lang="en-US" sz="2000" u="none">
                <a:solidFill>
                  <a:schemeClr val="dk1"/>
                </a:solidFill>
                <a:latin typeface="Arial"/>
                <a:ea typeface="Arial"/>
                <a:cs typeface="Arial"/>
                <a:sym typeface="Arial"/>
              </a:rPr>
              <a:t> </a:t>
            </a:r>
            <a:r>
              <a:rPr b="0" i="1" lang="en-US" sz="2000" u="none">
                <a:solidFill>
                  <a:schemeClr val="dk1"/>
                </a:solidFill>
                <a:latin typeface="Arial"/>
                <a:ea typeface="Arial"/>
                <a:cs typeface="Arial"/>
                <a:sym typeface="Arial"/>
              </a:rPr>
              <a:t>flexuosa</a:t>
            </a:r>
            <a:r>
              <a:rPr b="0" i="0" lang="en-US" sz="2000" u="none">
                <a:solidFill>
                  <a:schemeClr val="dk1"/>
                </a:solidFill>
                <a:latin typeface="Arial"/>
                <a:ea typeface="Arial"/>
                <a:cs typeface="Arial"/>
                <a:sym typeface="Arial"/>
              </a:rPr>
              <a:t> Zone.</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9"/>
          <p:cNvSpPr txBox="1"/>
          <p:nvPr/>
        </p:nvSpPr>
        <p:spPr>
          <a:xfrm>
            <a:off x="0" y="0"/>
            <a:ext cx="9144000" cy="685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Magnetostratigraphic units</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a:t>
            </a:r>
            <a:r>
              <a:rPr b="1" i="0" lang="en-US" sz="2000" u="none">
                <a:solidFill>
                  <a:schemeClr val="dk1"/>
                </a:solidFill>
                <a:latin typeface="Arial"/>
                <a:ea typeface="Arial"/>
                <a:cs typeface="Arial"/>
                <a:sym typeface="Arial"/>
              </a:rPr>
              <a:t>magnetostratigraphic unit</a:t>
            </a:r>
            <a:r>
              <a:rPr b="0" i="0" lang="en-US" sz="2000" u="none">
                <a:solidFill>
                  <a:schemeClr val="dk1"/>
                </a:solidFill>
                <a:latin typeface="Arial"/>
                <a:ea typeface="Arial"/>
                <a:cs typeface="Arial"/>
                <a:sym typeface="Arial"/>
              </a:rPr>
              <a:t> is a body of rock unified by specified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remanent-magnetic properties and is distinct from underlying and overlying units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having different magnetic properties.</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Standard Stratigraphic Code considers only </a:t>
            </a:r>
            <a:r>
              <a:rPr b="1" i="0" lang="en-US" sz="2000" u="none">
                <a:solidFill>
                  <a:schemeClr val="dk1"/>
                </a:solidFill>
                <a:latin typeface="Arial"/>
                <a:ea typeface="Arial"/>
                <a:cs typeface="Arial"/>
                <a:sym typeface="Arial"/>
              </a:rPr>
              <a:t>polarity reversals</a:t>
            </a:r>
            <a:r>
              <a:rPr b="0" i="0" lang="en-US" sz="2000" u="none">
                <a:solidFill>
                  <a:schemeClr val="dk1"/>
                </a:solidFill>
                <a:latin typeface="Arial"/>
                <a:ea typeface="Arial"/>
                <a:cs typeface="Arial"/>
                <a:sym typeface="Arial"/>
              </a:rPr>
              <a:t> as a stratigraphic tool. </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a:t>
            </a:r>
            <a:r>
              <a:rPr b="1" i="0" lang="en-US" sz="2000" u="none">
                <a:solidFill>
                  <a:schemeClr val="dk1"/>
                </a:solidFill>
                <a:latin typeface="Arial"/>
                <a:ea typeface="Arial"/>
                <a:cs typeface="Arial"/>
                <a:sym typeface="Arial"/>
              </a:rPr>
              <a:t>magnetopolarity unit</a:t>
            </a:r>
            <a:r>
              <a:rPr b="0" i="0" lang="en-US" sz="2000" u="none">
                <a:solidFill>
                  <a:schemeClr val="dk1"/>
                </a:solidFill>
                <a:latin typeface="Arial"/>
                <a:ea typeface="Arial"/>
                <a:cs typeface="Arial"/>
                <a:sym typeface="Arial"/>
              </a:rPr>
              <a:t> Is a body of rock unified by its remnant magnetic polarity. </a:t>
            </a:r>
            <a:r>
              <a:rPr b="1" i="0" lang="en-US" sz="2000" u="none">
                <a:solidFill>
                  <a:schemeClr val="dk1"/>
                </a:solidFill>
                <a:latin typeface="Arial"/>
                <a:ea typeface="Arial"/>
                <a:cs typeface="Arial"/>
                <a:sym typeface="Arial"/>
              </a:rPr>
              <a:t>Boundary</a:t>
            </a:r>
            <a:r>
              <a:rPr b="0" i="0" lang="en-US" sz="2000" u="none">
                <a:solidFill>
                  <a:schemeClr val="dk1"/>
                </a:solidFill>
                <a:latin typeface="Arial"/>
                <a:ea typeface="Arial"/>
                <a:cs typeface="Arial"/>
                <a:sym typeface="Arial"/>
              </a:rPr>
              <a:t> be placed at polarity reversal horizon.</a:t>
            </a:r>
            <a:endParaRPr/>
          </a:p>
          <a:p>
            <a:pPr indent="0" lvl="0" marL="0" marR="0" rtl="0" algn="l">
              <a:lnSpc>
                <a:spcPct val="100000"/>
              </a:lnSpc>
              <a:spcBef>
                <a:spcPts val="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Stratotype</a:t>
            </a:r>
            <a:r>
              <a:rPr b="0" i="0" lang="en-US" sz="2000" u="none">
                <a:solidFill>
                  <a:schemeClr val="dk1"/>
                </a:solidFill>
                <a:latin typeface="Arial"/>
                <a:ea typeface="Arial"/>
                <a:cs typeface="Arial"/>
                <a:sym typeface="Arial"/>
              </a:rPr>
              <a:t> should be designated and boundaries defined in terms of recognized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Litho- or biostratigraphic unit in the stratotype.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 </a:t>
            </a:r>
            <a:r>
              <a:rPr b="1" i="0" lang="en-US" sz="2000" u="none">
                <a:solidFill>
                  <a:schemeClr val="dk1"/>
                </a:solidFill>
                <a:latin typeface="Arial"/>
                <a:ea typeface="Arial"/>
                <a:cs typeface="Arial"/>
                <a:sym typeface="Arial"/>
              </a:rPr>
              <a:t>magnetopolarity</a:t>
            </a:r>
            <a:r>
              <a:rPr b="0" i="0" lang="en-US" sz="2000" u="none">
                <a:solidFill>
                  <a:schemeClr val="dk1"/>
                </a:solidFill>
                <a:latin typeface="Arial"/>
                <a:ea typeface="Arial"/>
                <a:cs typeface="Arial"/>
                <a:sym typeface="Arial"/>
              </a:rPr>
              <a:t> zone is the fundamental unit and may contain rocks of entirely or predominantly one polarity, or mixed polarity. Its </a:t>
            </a:r>
            <a:r>
              <a:rPr b="1" i="0" lang="en-US" sz="2000" u="none">
                <a:solidFill>
                  <a:schemeClr val="dk1"/>
                </a:solidFill>
                <a:latin typeface="Arial"/>
                <a:ea typeface="Arial"/>
                <a:cs typeface="Arial"/>
                <a:sym typeface="Arial"/>
              </a:rPr>
              <a:t>name</a:t>
            </a:r>
            <a:r>
              <a:rPr b="0" i="0" lang="en-US" sz="2000" u="none">
                <a:solidFill>
                  <a:schemeClr val="dk1"/>
                </a:solidFill>
                <a:latin typeface="Arial"/>
                <a:ea typeface="Arial"/>
                <a:cs typeface="Arial"/>
                <a:sym typeface="Arial"/>
              </a:rPr>
              <a:t> is compound consisting a geographic name and the tern Polarity Zone. The term may include Normal, Reverse or Mixed. E. g. Deer Park Reversed Polarity Zone.</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0"/>
          <p:cNvSpPr txBox="1"/>
          <p:nvPr/>
        </p:nvSpPr>
        <p:spPr>
          <a:xfrm>
            <a:off x="457200" y="457200"/>
            <a:ext cx="8077200" cy="5121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Formal Chronostratigraphic Units follow the following rules-</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Naming is Binomial</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Same name has to be given to the corresponding geologic time unit with the proper rank term.</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initial letters of both the terms should be capital letters.</a:t>
            </a:r>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Standard names accepted by the International Subcommission on Stratigraphic classification are followed.</a:t>
            </a:r>
            <a:endParaRPr/>
          </a:p>
          <a:p>
            <a:pPr indent="-342900" lvl="0" marL="34290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There are other classifications</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Geological -Climate Unit</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Magnetostraigraphy(informal)</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Chemical Stratigraphy(Informal)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1"/>
          <p:cNvSpPr txBox="1"/>
          <p:nvPr/>
        </p:nvSpPr>
        <p:spPr>
          <a:xfrm>
            <a:off x="228600" y="533400"/>
            <a:ext cx="8534400" cy="5578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Summary Stratigraphic code of nomenclature</a:t>
            </a:r>
            <a:r>
              <a:rPr b="0" i="0" lang="en-US" sz="2000" u="none">
                <a:solidFill>
                  <a:schemeClr val="dk1"/>
                </a:solidFill>
                <a:latin typeface="Arial"/>
                <a:ea typeface="Arial"/>
                <a:cs typeface="Arial"/>
                <a:sym typeface="Arial"/>
              </a:rPr>
              <a:t>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naming of Stratigraphic and geologic-time units according to established practices and principles is stratigraphic nomenclature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a:t>
            </a:r>
            <a:r>
              <a:rPr b="1" i="0" lang="en-US" sz="2000" u="none">
                <a:solidFill>
                  <a:schemeClr val="dk1"/>
                </a:solidFill>
                <a:latin typeface="Arial"/>
                <a:ea typeface="Arial"/>
                <a:cs typeface="Arial"/>
                <a:sym typeface="Arial"/>
              </a:rPr>
              <a:t>Formal naming</a:t>
            </a:r>
            <a:r>
              <a:rPr b="0" i="0" lang="en-US" sz="2000" u="none">
                <a:solidFill>
                  <a:schemeClr val="dk1"/>
                </a:solidFill>
                <a:latin typeface="Arial"/>
                <a:ea typeface="Arial"/>
                <a:cs typeface="Arial"/>
                <a:sym typeface="Arial"/>
              </a:rPr>
              <a:t> of a stratigraphic unit occurs when the unit is first proposed and described from a type section (STRATOTYPE), which acts thereafter as the standard reference for that unit.</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Ideally, the name given is </a:t>
            </a:r>
            <a:r>
              <a:rPr b="1" i="0" lang="en-US" sz="2000" u="none">
                <a:solidFill>
                  <a:schemeClr val="dk1"/>
                </a:solidFill>
                <a:latin typeface="Arial"/>
                <a:ea typeface="Arial"/>
                <a:cs typeface="Arial"/>
                <a:sym typeface="Arial"/>
              </a:rPr>
              <a:t>binomial</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 the case of Chronostratigraphic and Lithostratigraphic Units, it  consists of a preceding geographic name taken from the type locality (plus lithological description where appropriate), followed by the name of the unit, e.g. Pakhal Series; Muth Quartzite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names of Biostratigraphic units consist of the name of the characteristic </a:t>
            </a:r>
            <a:r>
              <a:rPr b="1" i="0" lang="en-US" sz="2000" u="none">
                <a:solidFill>
                  <a:schemeClr val="dk1"/>
                </a:solidFill>
                <a:latin typeface="Arial"/>
                <a:ea typeface="Arial"/>
                <a:cs typeface="Arial"/>
                <a:sym typeface="Arial"/>
              </a:rPr>
              <a:t>fossil </a:t>
            </a:r>
            <a:r>
              <a:rPr b="0" i="0" lang="en-US" sz="2000" u="none">
                <a:solidFill>
                  <a:schemeClr val="dk1"/>
                </a:solidFill>
                <a:latin typeface="Arial"/>
                <a:ea typeface="Arial"/>
                <a:cs typeface="Arial"/>
                <a:sym typeface="Arial"/>
              </a:rPr>
              <a:t>plus the relevant unit term, e.g. </a:t>
            </a:r>
            <a:r>
              <a:rPr b="0" i="1" lang="en-US" sz="2000" u="none">
                <a:solidFill>
                  <a:schemeClr val="dk1"/>
                </a:solidFill>
                <a:latin typeface="Arial"/>
                <a:ea typeface="Arial"/>
                <a:cs typeface="Arial"/>
                <a:sym typeface="Arial"/>
              </a:rPr>
              <a:t>Monograptus uniformis</a:t>
            </a:r>
            <a:r>
              <a:rPr b="0" i="0" lang="en-US" sz="2000" u="none">
                <a:solidFill>
                  <a:schemeClr val="dk1"/>
                </a:solidFill>
                <a:latin typeface="Arial"/>
                <a:ea typeface="Arial"/>
                <a:cs typeface="Arial"/>
                <a:sym typeface="Arial"/>
              </a:rPr>
              <a:t> Range zone.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name chosen for a stratigraphic unit should be unique to that unit.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nvSpPr>
        <p:spPr>
          <a:xfrm>
            <a:off x="1295400" y="911225"/>
            <a:ext cx="7086600" cy="401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Sequence:</a:t>
            </a:r>
            <a:r>
              <a:rPr b="0" i="0" lang="en-US" sz="24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i.</a:t>
            </a:r>
            <a:r>
              <a:rPr b="0" i="0" lang="en-US" sz="2400" u="none">
                <a:solidFill>
                  <a:schemeClr val="dk1"/>
                </a:solidFill>
                <a:latin typeface="Arial"/>
                <a:ea typeface="Arial"/>
                <a:cs typeface="Arial"/>
                <a:sym typeface="Arial"/>
              </a:rPr>
              <a:t> A succession of geologic events, process, rocks arranged in chronologic order</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1" i="0" lang="en-US" sz="2400" u="none">
                <a:solidFill>
                  <a:schemeClr val="dk1"/>
                </a:solidFill>
                <a:latin typeface="Arial"/>
                <a:ea typeface="Arial"/>
                <a:cs typeface="Arial"/>
                <a:sym typeface="Arial"/>
              </a:rPr>
              <a:t>ii.</a:t>
            </a:r>
            <a:r>
              <a:rPr b="0" i="0" lang="en-US" sz="2400" u="none">
                <a:solidFill>
                  <a:schemeClr val="dk1"/>
                </a:solidFill>
                <a:latin typeface="Arial"/>
                <a:ea typeface="Arial"/>
                <a:cs typeface="Arial"/>
                <a:sym typeface="Arial"/>
              </a:rPr>
              <a:t> </a:t>
            </a:r>
            <a:r>
              <a:rPr b="1" i="0" lang="en-US" sz="2400" u="none">
                <a:solidFill>
                  <a:schemeClr val="dk1"/>
                </a:solidFill>
                <a:latin typeface="Arial"/>
                <a:ea typeface="Arial"/>
                <a:cs typeface="Arial"/>
                <a:sym typeface="Arial"/>
              </a:rPr>
              <a:t>Stratigraphic sequence:</a:t>
            </a:r>
            <a:r>
              <a:rPr b="0" i="0" lang="en-US" sz="2400" u="none">
                <a:solidFill>
                  <a:schemeClr val="dk1"/>
                </a:solidFill>
                <a:latin typeface="Arial"/>
                <a:ea typeface="Arial"/>
                <a:cs typeface="Arial"/>
                <a:sym typeface="Arial"/>
              </a:rPr>
              <a:t> Chronologic succession of sedimentary </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rocks from older to younger, essentially without interruption and bounded by </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unconformities.</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2"/>
          <p:cNvSpPr txBox="1"/>
          <p:nvPr/>
        </p:nvSpPr>
        <p:spPr>
          <a:xfrm>
            <a:off x="0" y="0"/>
            <a:ext cx="9144000" cy="603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When used as a proper name, the initial letters are capitalized.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Except in very special circumstances the first formal name given has priority and is adhered to.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 practice many well-known units, e.g. Barren Measures, were named long before the present conventions were established, and to avoid confusion these names are preserved in their original form.</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Geologic-time units generally take their preceding name from that of the corresponding chronostratigraphic unit, plus the name of the unit (</a:t>
            </a:r>
            <a:r>
              <a:rPr b="0" i="0" lang="en-US" sz="2000" u="none">
                <a:solidFill>
                  <a:srgbClr val="FF00FF"/>
                </a:solidFill>
                <a:latin typeface="Arial"/>
                <a:ea typeface="Arial"/>
                <a:cs typeface="Arial"/>
                <a:sym typeface="Arial"/>
              </a:rPr>
              <a:t>period</a:t>
            </a:r>
            <a:r>
              <a:rPr b="0" i="0" lang="en-US" sz="2000" u="none">
                <a:solidFill>
                  <a:schemeClr val="dk1"/>
                </a:solidFill>
                <a:latin typeface="Arial"/>
                <a:ea typeface="Arial"/>
                <a:cs typeface="Arial"/>
                <a:sym typeface="Arial"/>
              </a:rPr>
              <a:t>, </a:t>
            </a:r>
            <a:r>
              <a:rPr b="0" i="0" lang="en-US" sz="2000" u="none">
                <a:solidFill>
                  <a:srgbClr val="66FF66"/>
                </a:solidFill>
                <a:latin typeface="Arial"/>
                <a:ea typeface="Arial"/>
                <a:cs typeface="Arial"/>
                <a:sym typeface="Arial"/>
              </a:rPr>
              <a:t>epoch</a:t>
            </a:r>
            <a:r>
              <a:rPr b="0" i="0" lang="en-US" sz="2000" u="none">
                <a:solidFill>
                  <a:schemeClr val="dk1"/>
                </a:solidFill>
                <a:latin typeface="Arial"/>
                <a:ea typeface="Arial"/>
                <a:cs typeface="Arial"/>
                <a:sym typeface="Arial"/>
              </a:rPr>
              <a:t>,</a:t>
            </a:r>
            <a:r>
              <a:rPr b="0" i="0" lang="en-US" sz="2000" u="none">
                <a:solidFill>
                  <a:schemeClr val="accent2"/>
                </a:solidFill>
                <a:latin typeface="Arial"/>
                <a:ea typeface="Arial"/>
                <a:cs typeface="Arial"/>
                <a:sym typeface="Arial"/>
              </a:rPr>
              <a:t>age</a:t>
            </a:r>
            <a:r>
              <a:rPr b="0" i="0" lang="en-US" sz="2000" u="none">
                <a:solidFill>
                  <a:schemeClr val="dk1"/>
                </a:solidFill>
                <a:latin typeface="Arial"/>
                <a:ea typeface="Arial"/>
                <a:cs typeface="Arial"/>
                <a:sym typeface="Arial"/>
              </a:rPr>
              <a:t>, etc.),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 the </a:t>
            </a:r>
            <a:r>
              <a:rPr b="0" i="0" lang="en-US" sz="2000" u="none">
                <a:solidFill>
                  <a:schemeClr val="accent2"/>
                </a:solidFill>
                <a:latin typeface="Arial"/>
                <a:ea typeface="Arial"/>
                <a:cs typeface="Arial"/>
                <a:sym typeface="Arial"/>
              </a:rPr>
              <a:t>Jurassic Period</a:t>
            </a:r>
            <a:r>
              <a:rPr b="0" i="0" lang="en-US" sz="2000" u="none">
                <a:solidFill>
                  <a:schemeClr val="dk1"/>
                </a:solidFill>
                <a:latin typeface="Arial"/>
                <a:ea typeface="Arial"/>
                <a:cs typeface="Arial"/>
                <a:sym typeface="Arial"/>
              </a:rPr>
              <a:t>, from the Jurassic System (named after the type area in the Jura Mountains). </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names of eons and eras (e.g. Precambrian Eon, Mesozoic Era) were proposed independently, so that the names for the corresponding </a:t>
            </a:r>
            <a:r>
              <a:rPr b="0" i="0" lang="en-US" sz="2000" u="none">
                <a:solidFill>
                  <a:schemeClr val="accent2"/>
                </a:solidFill>
                <a:latin typeface="Arial"/>
                <a:ea typeface="Arial"/>
                <a:cs typeface="Arial"/>
                <a:sym typeface="Arial"/>
              </a:rPr>
              <a:t>eonothems </a:t>
            </a:r>
            <a:r>
              <a:rPr b="0" i="0" lang="en-US" sz="2000" u="none">
                <a:solidFill>
                  <a:schemeClr val="dk1"/>
                </a:solidFill>
                <a:latin typeface="Arial"/>
                <a:ea typeface="Arial"/>
                <a:cs typeface="Arial"/>
                <a:sym typeface="Arial"/>
              </a:rPr>
              <a:t>and </a:t>
            </a:r>
            <a:r>
              <a:rPr b="0" i="0" lang="en-US" sz="2000" u="none">
                <a:solidFill>
                  <a:schemeClr val="accent2"/>
                </a:solidFill>
                <a:latin typeface="Arial"/>
                <a:ea typeface="Arial"/>
                <a:cs typeface="Arial"/>
                <a:sym typeface="Arial"/>
              </a:rPr>
              <a:t>erathems</a:t>
            </a:r>
            <a:r>
              <a:rPr b="0" i="0" lang="en-US" sz="2000" u="none">
                <a:solidFill>
                  <a:schemeClr val="dk1"/>
                </a:solidFill>
                <a:latin typeface="Arial"/>
                <a:ea typeface="Arial"/>
                <a:cs typeface="Arial"/>
                <a:sym typeface="Arial"/>
              </a:rPr>
              <a:t> are derived from the time units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3"/>
          <p:cNvSpPr txBox="1"/>
          <p:nvPr/>
        </p:nvSpPr>
        <p:spPr>
          <a:xfrm>
            <a:off x="0" y="306387"/>
            <a:ext cx="9144000" cy="4359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Informal:</a:t>
            </a:r>
            <a:r>
              <a:rPr b="0" i="0" lang="en-US" sz="20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informal naming of a Stratigraphic Unit occurs when</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a:t>
            </a:r>
            <a:r>
              <a:rPr b="0" i="1" lang="en-US" sz="2000" u="none">
                <a:solidFill>
                  <a:schemeClr val="dk1"/>
                </a:solidFill>
                <a:latin typeface="Arial"/>
                <a:ea typeface="Arial"/>
                <a:cs typeface="Arial"/>
                <a:sym typeface="Arial"/>
              </a:rPr>
              <a:t>a</a:t>
            </a:r>
            <a:r>
              <a:rPr b="0" i="0" lang="en-US" sz="2000" u="none">
                <a:solidFill>
                  <a:schemeClr val="dk1"/>
                </a:solidFill>
                <a:latin typeface="Arial"/>
                <a:ea typeface="Arial"/>
                <a:cs typeface="Arial"/>
                <a:sym typeface="Arial"/>
              </a:rPr>
              <a:t>) the unit-term is referred to as an ordinary noun, and not in the context of a proper name, e.g. ‘the geologic periods’; and </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t>
            </a:r>
            <a:r>
              <a:rPr b="0" i="1" lang="en-US" sz="2000" u="none">
                <a:solidFill>
                  <a:schemeClr val="dk1"/>
                </a:solidFill>
                <a:latin typeface="Arial"/>
                <a:ea typeface="Arial"/>
                <a:cs typeface="Arial"/>
                <a:sym typeface="Arial"/>
              </a:rPr>
              <a:t>b</a:t>
            </a:r>
            <a:r>
              <a:rPr b="0" i="0" lang="en-US" sz="2000" u="none">
                <a:solidFill>
                  <a:schemeClr val="dk1"/>
                </a:solidFill>
                <a:latin typeface="Arial"/>
                <a:ea typeface="Arial"/>
                <a:cs typeface="Arial"/>
                <a:sym typeface="Arial"/>
              </a:rPr>
              <a:t>) when a unit-term (such as zone or formation) is referred to without having been specifically established in classification,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e.g. ‘a sandstone formation’,</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‘a mineralized zone’. </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Terms used informally are not capitalized , may not be binomial</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4"/>
          <p:cNvSpPr txBox="1"/>
          <p:nvPr/>
        </p:nvSpPr>
        <p:spPr>
          <a:xfrm>
            <a:off x="0" y="457200"/>
            <a:ext cx="9144000" cy="675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Correct use of words		Incorrect</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Supergroup			Super group/ Super Group/Super-Group</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Group				group</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Formation			formation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(Bairenkonda Formation)		(Bairenkonda formation)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Subgroup			Sub Group</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Tura Sandstone			Turas Sandstone(Plural incorrect)</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Kurnool Group			Sandstones Group</a:t>
            </a:r>
            <a:endParaRPr/>
          </a:p>
          <a:p>
            <a:pPr indent="0" lvl="0" marL="0" marR="0" rtl="0" algn="l">
              <a:lnSpc>
                <a:spcPct val="100000"/>
              </a:lnSpc>
              <a:spcBef>
                <a:spcPts val="1000"/>
              </a:spcBef>
              <a:spcAft>
                <a:spcPts val="0"/>
              </a:spcAft>
              <a:buClr>
                <a:schemeClr val="dk1"/>
              </a:buClr>
              <a:buSzPts val="2000"/>
              <a:buFont typeface="Arial"/>
              <a:buNone/>
            </a:pPr>
            <a:r>
              <a:rPr b="0" i="0" lang="en-US" sz="2000" u="sng">
                <a:solidFill>
                  <a:schemeClr val="dk1"/>
                </a:solidFill>
                <a:latin typeface="Arial"/>
                <a:ea typeface="Arial"/>
                <a:cs typeface="Arial"/>
                <a:sym typeface="Arial"/>
              </a:rPr>
              <a:t>Syringothyris</a:t>
            </a:r>
            <a:r>
              <a:rPr b="0" i="0" lang="en-US" sz="2000" u="none">
                <a:solidFill>
                  <a:schemeClr val="dk1"/>
                </a:solidFill>
                <a:latin typeface="Arial"/>
                <a:ea typeface="Arial"/>
                <a:cs typeface="Arial"/>
                <a:sym typeface="Arial"/>
              </a:rPr>
              <a:t> </a:t>
            </a:r>
            <a:r>
              <a:rPr b="0" i="0" lang="en-US" sz="2000" u="sng">
                <a:solidFill>
                  <a:schemeClr val="dk1"/>
                </a:solidFill>
                <a:latin typeface="Arial"/>
                <a:ea typeface="Arial"/>
                <a:cs typeface="Arial"/>
                <a:sym typeface="Arial"/>
              </a:rPr>
              <a:t>cuspidata </a:t>
            </a:r>
            <a:r>
              <a:rPr b="0" i="0" lang="en-US" sz="2000" u="none">
                <a:solidFill>
                  <a:schemeClr val="dk1"/>
                </a:solidFill>
                <a:latin typeface="Arial"/>
                <a:ea typeface="Arial"/>
                <a:cs typeface="Arial"/>
                <a:sym typeface="Arial"/>
              </a:rPr>
              <a:t>Assemblage Zone.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Or                                               </a:t>
            </a:r>
            <a:r>
              <a:rPr b="0" i="0" lang="en-US" sz="1800" u="sng">
                <a:solidFill>
                  <a:schemeClr val="dk1"/>
                </a:solidFill>
                <a:latin typeface="Arial"/>
                <a:ea typeface="Arial"/>
                <a:cs typeface="Arial"/>
                <a:sym typeface="Arial"/>
              </a:rPr>
              <a:t>Syringothyris</a:t>
            </a:r>
            <a:r>
              <a:rPr b="0" i="0" lang="en-US" sz="1800" u="none">
                <a:solidFill>
                  <a:schemeClr val="dk1"/>
                </a:solidFill>
                <a:latin typeface="Arial"/>
                <a:ea typeface="Arial"/>
                <a:cs typeface="Arial"/>
                <a:sym typeface="Arial"/>
              </a:rPr>
              <a:t> C</a:t>
            </a:r>
            <a:r>
              <a:rPr b="0" i="0" lang="en-US" sz="1800" u="sng">
                <a:solidFill>
                  <a:schemeClr val="dk1"/>
                </a:solidFill>
                <a:latin typeface="Arial"/>
                <a:ea typeface="Arial"/>
                <a:cs typeface="Arial"/>
                <a:sym typeface="Arial"/>
              </a:rPr>
              <a:t>uspidata </a:t>
            </a:r>
            <a:r>
              <a:rPr b="0" i="0" lang="en-US" sz="1800" u="none">
                <a:solidFill>
                  <a:schemeClr val="dk1"/>
                </a:solidFill>
                <a:latin typeface="Arial"/>
                <a:ea typeface="Arial"/>
                <a:cs typeface="Arial"/>
                <a:sym typeface="Arial"/>
              </a:rPr>
              <a:t>Assemblage Zone</a:t>
            </a:r>
            <a:endParaRPr b="0" i="0" sz="2000" u="none">
              <a:solidFill>
                <a:schemeClr val="dk1"/>
              </a:solidFill>
              <a:latin typeface="Arial"/>
              <a:ea typeface="Arial"/>
              <a:cs typeface="Arial"/>
              <a:sym typeface="Arial"/>
            </a:endParaRPr>
          </a:p>
          <a:p>
            <a:pPr indent="0" lvl="0" marL="0" marR="0" rtl="0" algn="l">
              <a:lnSpc>
                <a:spcPct val="100000"/>
              </a:lnSpc>
              <a:spcBef>
                <a:spcPts val="90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Syringothyris cuspidata</a:t>
            </a:r>
            <a:r>
              <a:rPr b="0" i="0" lang="en-US" sz="1800" u="sng">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Assemblage Zone</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Permian</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Triassic                                          Permo-Triassic</a:t>
            </a:r>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Duplicate use of geographic term for different ranks not allowed.</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5"/>
          <p:cNvSpPr txBox="1"/>
          <p:nvPr/>
        </p:nvSpPr>
        <p:spPr>
          <a:xfrm>
            <a:off x="304800" y="457200"/>
            <a:ext cx="8229600" cy="57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Stratigraphic Column:</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An account of the sequence of deposition of layered rocks in any area is shown in a columnar form, known as </a:t>
            </a:r>
            <a:r>
              <a:rPr b="0" i="0" lang="en-US" sz="2000" u="none">
                <a:solidFill>
                  <a:schemeClr val="accent2"/>
                </a:solidFill>
                <a:latin typeface="Arial"/>
                <a:ea typeface="Arial"/>
                <a:cs typeface="Arial"/>
                <a:sym typeface="Arial"/>
              </a:rPr>
              <a:t>Stratigraphic Column</a:t>
            </a:r>
            <a:r>
              <a:rPr b="0" i="0" lang="en-US" sz="2000" u="none">
                <a:solidFill>
                  <a:schemeClr val="dk1"/>
                </a:solidFill>
                <a:latin typeface="Arial"/>
                <a:ea typeface="Arial"/>
                <a:cs typeface="Arial"/>
                <a:sym typeface="Arial"/>
              </a:rPr>
              <a:t>.</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It is prepared on the basis of geological mapping, order of superposition taking account of structural and fossil data.</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Based on comparison of Stratigraphic column of adjacent areas/ different areas can be correlated.</a:t>
            </a:r>
            <a:endParaRPr/>
          </a:p>
          <a:p>
            <a:pPr indent="0" lvl="0" marL="0" marR="0" rtl="0" algn="l">
              <a:lnSpc>
                <a:spcPct val="100000"/>
              </a:lnSpc>
              <a:spcBef>
                <a:spcPts val="10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Similarly by correlating stratigraphic columns of neighboring regions, geologic history of continents is made.</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descr="1" id="402" name="Google Shape;402;p66"/>
          <p:cNvPicPr preferRelativeResize="0"/>
          <p:nvPr/>
        </p:nvPicPr>
        <p:blipFill rotWithShape="1">
          <a:blip r:embed="rId3">
            <a:alphaModFix/>
          </a:blip>
          <a:srcRect b="0" l="0" r="0" t="0"/>
          <a:stretch/>
        </p:blipFill>
        <p:spPr>
          <a:xfrm>
            <a:off x="0" y="446087"/>
            <a:ext cx="9144000" cy="596741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Shape 407"/>
          <p:cNvSpPr/>
          <p:nvPr/>
        </p:nvSpPr>
        <p:spPr>
          <a:xfrm>
            <a:off x="3624262" y="2789237"/>
            <a:ext cx="1895475" cy="1285875"/>
          </a:xfrm>
          <a:prstGeom prst="rect"/>
          <a:gradFill>
            <a:gsLst>
              <a:gs pos="0">
                <a:srgbClr val="6600CC"/>
              </a:gs>
              <a:gs pos="100000">
                <a:srgbClr val="CC00CC"/>
              </a:gs>
            </a:gsLst>
            <a:lin ang="5400000" scaled="0"/>
          </a:gradFill>
          <a:ln cap="flat" cmpd="sng" algn="ctr">
            <a:solidFill>
              <a:srgbClr val="CC99FF"/>
            </a:solidFill>
            <a:miter lim="800000"/>
            <a:headEnd/>
            <a:tailEnd/>
          </a:ln>
        </p:spPr>
        <p:txBody>
          <a:bodyPr fromWordArt="1"/>
          <a:lstStyle>
            <a:defPPr lvl="0"/>
            <a:lvl1pPr lvl="0"/>
            <a:lvl2pPr lvl="1"/>
            <a:lvl3pPr lvl="2"/>
            <a:lvl4pPr lvl="3"/>
            <a:lvl5pPr lvl="4"/>
            <a:lvl6pPr lvl="5"/>
            <a:lvl7pPr lvl="6"/>
            <a:lvl8pPr lvl="7"/>
            <a:lvl9pPr lvl="8"/>
          </a:lstStyle>
          <a:p>
            <a:r>
              <a:rPr b="0" i="0" u="none" cap="none">
                <a:latin typeface="Impact"/>
              </a:rPr>
              <a:t>Thank you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nvSpPr>
        <p:spPr>
          <a:xfrm>
            <a:off x="685800" y="1295400"/>
            <a:ext cx="7696200" cy="18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Facies:</a:t>
            </a:r>
            <a:r>
              <a:rPr b="0" i="0" lang="en-US" sz="2800" u="none">
                <a:solidFill>
                  <a:schemeClr val="dk1"/>
                </a:solidFill>
                <a:latin typeface="Arial"/>
                <a:ea typeface="Arial"/>
                <a:cs typeface="Arial"/>
                <a:sym typeface="Arial"/>
              </a:rPr>
              <a:t> implies total aspect of a rock body; the term should be used for specific category  as  stratigraphic facies, lithofacies, biofacies, igneous facies, metamorphic facies etc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nvSpPr>
        <p:spPr>
          <a:xfrm>
            <a:off x="381000" y="911225"/>
            <a:ext cx="8458200" cy="5213400"/>
          </a:xfrm>
          <a:prstGeom prst="rect">
            <a:avLst/>
          </a:prstGeom>
          <a:noFill/>
          <a:ln>
            <a:noFill/>
          </a:ln>
        </p:spPr>
        <p:txBody>
          <a:bodyPr anchorCtr="0" anchor="t" bIns="45700" lIns="91425" spcFirstLastPara="1" rIns="91425" wrap="square" tIns="45700">
            <a:spAutoFit/>
          </a:bodyPr>
          <a:lstStyle/>
          <a:p>
            <a:pPr indent="-371475" lvl="0" marL="371475" marR="0" rtl="0" algn="ctr">
              <a:lnSpc>
                <a:spcPct val="100000"/>
              </a:lnSpc>
              <a:spcBef>
                <a:spcPts val="0"/>
              </a:spcBef>
              <a:spcAft>
                <a:spcPts val="0"/>
              </a:spcAft>
              <a:buClr>
                <a:srgbClr val="FF0066"/>
              </a:buClr>
              <a:buSzPts val="2800"/>
              <a:buFont typeface="Arial"/>
              <a:buNone/>
            </a:pPr>
            <a:r>
              <a:rPr b="1" i="0" lang="en-US" sz="2800" u="none">
                <a:solidFill>
                  <a:srgbClr val="FF0066"/>
                </a:solidFill>
                <a:latin typeface="Arial"/>
                <a:ea typeface="Arial"/>
                <a:cs typeface="Arial"/>
                <a:sym typeface="Arial"/>
              </a:rPr>
              <a:t>Correlation (</a:t>
            </a:r>
            <a:r>
              <a:rPr b="0" i="0" lang="en-US" sz="2800" u="none">
                <a:solidFill>
                  <a:srgbClr val="FF0066"/>
                </a:solidFill>
                <a:latin typeface="Arial"/>
                <a:ea typeface="Arial"/>
                <a:cs typeface="Arial"/>
                <a:sym typeface="Arial"/>
              </a:rPr>
              <a:t>equivalency or correspondence </a:t>
            </a:r>
            <a:r>
              <a:rPr b="1" i="0" lang="en-US" sz="2800" u="none">
                <a:solidFill>
                  <a:srgbClr val="FF0066"/>
                </a:solidFill>
                <a:latin typeface="Arial"/>
                <a:ea typeface="Arial"/>
                <a:cs typeface="Arial"/>
                <a:sym typeface="Arial"/>
              </a:rPr>
              <a:t>)</a:t>
            </a:r>
            <a:endParaRPr/>
          </a:p>
          <a:p>
            <a:pPr indent="-371475" lvl="0" marL="371475" marR="0" rtl="0" algn="l">
              <a:lnSpc>
                <a:spcPct val="100000"/>
              </a:lnSpc>
              <a:spcBef>
                <a:spcPts val="0"/>
              </a:spcBef>
              <a:spcAft>
                <a:spcPts val="0"/>
              </a:spcAft>
              <a:buClr>
                <a:schemeClr val="dk1"/>
              </a:buClr>
              <a:buSzPts val="2800"/>
              <a:buFont typeface="Arial"/>
              <a:buNone/>
            </a:pPr>
            <a:r>
              <a:t/>
            </a:r>
            <a:endParaRPr b="1" i="0" sz="2800" u="none">
              <a:solidFill>
                <a:srgbClr val="FF0066"/>
              </a:solidFill>
              <a:latin typeface="Arial"/>
              <a:ea typeface="Arial"/>
              <a:cs typeface="Arial"/>
              <a:sym typeface="Arial"/>
            </a:endParaRPr>
          </a:p>
          <a:p>
            <a:pPr indent="-371475" lvl="0" marL="371475"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Principles of correlation:</a:t>
            </a:r>
            <a:endParaRPr/>
          </a:p>
          <a:p>
            <a:pPr indent="-371475" lvl="0" marL="371475"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demonstration of equivalency or correspondence among detached rock bodies are based on lithologic, biologic and intrinsic properties and  absolute time.</a:t>
            </a:r>
            <a:endParaRPr/>
          </a:p>
          <a:p>
            <a:pPr indent="-371475" lvl="0" marL="371475"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correlation is restricted to units of a particular category. </a:t>
            </a:r>
            <a:endParaRPr/>
          </a:p>
          <a:p>
            <a:pPr indent="-371475" lvl="0" marL="371475"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71475" lvl="0" marL="371475" marR="0" rtl="0" algn="l">
              <a:lnSpc>
                <a:spcPct val="100000"/>
              </a:lnSpc>
              <a:spcBef>
                <a:spcPts val="0"/>
              </a:spcBef>
              <a:spcAft>
                <a:spcPts val="0"/>
              </a:spcAft>
              <a:buClr>
                <a:srgbClr val="FF0066"/>
              </a:buClr>
              <a:buSzPts val="2000"/>
              <a:buFont typeface="Arial"/>
              <a:buNone/>
            </a:pPr>
            <a:r>
              <a:rPr b="0" i="0" lang="en-US" sz="2000" u="none">
                <a:solidFill>
                  <a:srgbClr val="FF0066"/>
                </a:solidFill>
                <a:latin typeface="Arial"/>
                <a:ea typeface="Arial"/>
                <a:cs typeface="Arial"/>
                <a:sym typeface="Arial"/>
              </a:rPr>
              <a:t>Three kinds of correlation</a:t>
            </a:r>
            <a:endParaRPr/>
          </a:p>
          <a:p>
            <a:pPr indent="-371475" lvl="0" marL="371475"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Lithocorrelation</a:t>
            </a:r>
            <a:r>
              <a:rPr b="0" i="0" lang="en-US" sz="2000" u="none">
                <a:solidFill>
                  <a:schemeClr val="dk1"/>
                </a:solidFill>
                <a:latin typeface="Arial"/>
                <a:ea typeface="Arial"/>
                <a:cs typeface="Arial"/>
                <a:sym typeface="Arial"/>
              </a:rPr>
              <a:t> links units of similar lithology and stratigraphic position</a:t>
            </a:r>
            <a:endParaRPr/>
          </a:p>
          <a:p>
            <a:pPr indent="-371475" lvl="0" marL="371475"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71475" lvl="0" marL="371475"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Biocorrelation</a:t>
            </a:r>
            <a:r>
              <a:rPr b="0" i="0" lang="en-US" sz="2000" u="none">
                <a:solidFill>
                  <a:schemeClr val="dk1"/>
                </a:solidFill>
                <a:latin typeface="Arial"/>
                <a:ea typeface="Arial"/>
                <a:cs typeface="Arial"/>
                <a:sym typeface="Arial"/>
              </a:rPr>
              <a:t> expresses similarity of fossil content and biostratigraphic position</a:t>
            </a:r>
            <a:endParaRPr/>
          </a:p>
          <a:p>
            <a:pPr indent="-371475" lvl="0" marL="371475"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71475" lvl="0" marL="371475"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Chronocorrelation</a:t>
            </a:r>
            <a:r>
              <a:rPr b="0" i="0" lang="en-US" sz="2000" u="none">
                <a:solidFill>
                  <a:schemeClr val="dk1"/>
                </a:solidFill>
                <a:latin typeface="Arial"/>
                <a:ea typeface="Arial"/>
                <a:cs typeface="Arial"/>
                <a:sym typeface="Arial"/>
              </a:rPr>
              <a:t> expresses correspondence in age and chronostratigraphic position.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nvSpPr>
        <p:spPr>
          <a:xfrm>
            <a:off x="609600" y="457200"/>
            <a:ext cx="8229600" cy="417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2400"/>
              <a:buFont typeface="Arial"/>
              <a:buNone/>
            </a:pPr>
            <a:r>
              <a:rPr b="1" i="0" lang="en-US" sz="2400" u="none">
                <a:solidFill>
                  <a:srgbClr val="FF0066"/>
                </a:solidFill>
                <a:latin typeface="Arial"/>
                <a:ea typeface="Arial"/>
                <a:cs typeface="Arial"/>
                <a:sym typeface="Arial"/>
              </a:rPr>
              <a:t>Homotaxy:</a:t>
            </a:r>
            <a:r>
              <a:rPr b="0" i="0" lang="en-US" sz="2400" u="none">
                <a:solidFill>
                  <a:srgbClr val="FF0066"/>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rgbClr val="FF006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	</a:t>
            </a:r>
            <a:r>
              <a:rPr b="0" i="0" lang="en-US" sz="2800" u="none">
                <a:solidFill>
                  <a:schemeClr val="dk1"/>
                </a:solidFill>
                <a:latin typeface="Arial"/>
                <a:ea typeface="Arial"/>
                <a:cs typeface="Arial"/>
                <a:sym typeface="Arial"/>
              </a:rPr>
              <a:t>Similarity in separate regions of the serial 	arrangements of succession of strata  of      	comparable positions or of included fossils. </a:t>
            </a:r>
            <a:endParaRPr/>
          </a:p>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77800" lvl="0" marL="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	 Similarity in succession does not prove age 	equivalence of the comparable units.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nvSpPr>
        <p:spPr>
          <a:xfrm>
            <a:off x="990600" y="1981200"/>
            <a:ext cx="349200" cy="9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9900"/>
              </a:buClr>
              <a:buSzPts val="1800"/>
              <a:buFont typeface="Arial"/>
              <a:buNone/>
            </a:pPr>
            <a:r>
              <a:rPr b="0" i="0" lang="en-US" sz="1800" u="none">
                <a:solidFill>
                  <a:srgbClr val="009900"/>
                </a:solidFill>
                <a:latin typeface="Arial"/>
                <a:ea typeface="Arial"/>
                <a:cs typeface="Arial"/>
                <a:sym typeface="Arial"/>
              </a:rPr>
              <a:t>C</a:t>
            </a:r>
            <a:endParaRPr/>
          </a:p>
          <a:p>
            <a:pPr indent="0" lvl="0" marL="0" marR="0" rtl="0" algn="l">
              <a:lnSpc>
                <a:spcPct val="100000"/>
              </a:lnSpc>
              <a:spcBef>
                <a:spcPts val="0"/>
              </a:spcBef>
              <a:spcAft>
                <a:spcPts val="0"/>
              </a:spcAft>
              <a:buClr>
                <a:srgbClr val="FF00FF"/>
              </a:buClr>
              <a:buSzPts val="1800"/>
              <a:buFont typeface="Arial"/>
              <a:buNone/>
            </a:pPr>
            <a:r>
              <a:rPr b="0" i="0" lang="en-US" sz="1800" u="none">
                <a:solidFill>
                  <a:srgbClr val="FF00FF"/>
                </a:solidFill>
                <a:latin typeface="Arial"/>
                <a:ea typeface="Arial"/>
                <a:cs typeface="Arial"/>
                <a:sym typeface="Arial"/>
              </a:rPr>
              <a:t>B</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a:t>
            </a:r>
            <a:endParaRPr/>
          </a:p>
        </p:txBody>
      </p:sp>
      <p:cxnSp>
        <p:nvCxnSpPr>
          <p:cNvPr id="128" name="Google Shape;128;p21"/>
          <p:cNvCxnSpPr/>
          <p:nvPr/>
        </p:nvCxnSpPr>
        <p:spPr>
          <a:xfrm>
            <a:off x="914400" y="2286000"/>
            <a:ext cx="533400" cy="0"/>
          </a:xfrm>
          <a:prstGeom prst="straightConnector1">
            <a:avLst/>
          </a:prstGeom>
          <a:noFill/>
          <a:ln cap="flat" cmpd="sng" w="9525">
            <a:solidFill>
              <a:schemeClr val="dk1"/>
            </a:solidFill>
            <a:prstDash val="solid"/>
            <a:miter lim="800000"/>
            <a:headEnd len="med" w="med" type="none"/>
            <a:tailEnd len="med" w="med" type="none"/>
          </a:ln>
        </p:spPr>
      </p:cxnSp>
      <p:cxnSp>
        <p:nvCxnSpPr>
          <p:cNvPr id="129" name="Google Shape;129;p21"/>
          <p:cNvCxnSpPr/>
          <p:nvPr/>
        </p:nvCxnSpPr>
        <p:spPr>
          <a:xfrm>
            <a:off x="914400" y="2590800"/>
            <a:ext cx="533400" cy="0"/>
          </a:xfrm>
          <a:prstGeom prst="straightConnector1">
            <a:avLst/>
          </a:prstGeom>
          <a:noFill/>
          <a:ln cap="flat" cmpd="sng" w="9525">
            <a:solidFill>
              <a:schemeClr val="dk1"/>
            </a:solidFill>
            <a:prstDash val="solid"/>
            <a:miter lim="800000"/>
            <a:headEnd len="med" w="med" type="none"/>
            <a:tailEnd len="med" w="med" type="none"/>
          </a:ln>
        </p:spPr>
      </p:cxnSp>
      <p:cxnSp>
        <p:nvCxnSpPr>
          <p:cNvPr id="130" name="Google Shape;130;p21"/>
          <p:cNvCxnSpPr/>
          <p:nvPr/>
        </p:nvCxnSpPr>
        <p:spPr>
          <a:xfrm>
            <a:off x="762000" y="2133600"/>
            <a:ext cx="0" cy="533400"/>
          </a:xfrm>
          <a:prstGeom prst="straightConnector1">
            <a:avLst/>
          </a:prstGeom>
          <a:noFill/>
          <a:ln cap="flat" cmpd="sng" w="9525">
            <a:solidFill>
              <a:schemeClr val="dk1"/>
            </a:solidFill>
            <a:prstDash val="solid"/>
            <a:miter lim="800000"/>
            <a:headEnd len="med" w="med" type="none"/>
            <a:tailEnd len="med" w="med" type="triangle"/>
          </a:ln>
        </p:spPr>
      </p:cxnSp>
      <p:sp>
        <p:nvSpPr>
          <p:cNvPr id="131" name="Google Shape;131;p21"/>
          <p:cNvSpPr txBox="1"/>
          <p:nvPr/>
        </p:nvSpPr>
        <p:spPr>
          <a:xfrm>
            <a:off x="609600" y="1600200"/>
            <a:ext cx="13494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Region 1</a:t>
            </a:r>
            <a:endParaRPr/>
          </a:p>
        </p:txBody>
      </p:sp>
      <p:sp>
        <p:nvSpPr>
          <p:cNvPr id="132" name="Google Shape;132;p21"/>
          <p:cNvSpPr txBox="1"/>
          <p:nvPr/>
        </p:nvSpPr>
        <p:spPr>
          <a:xfrm>
            <a:off x="2635250" y="1614487"/>
            <a:ext cx="12018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000"/>
              <a:buFont typeface="Arial"/>
              <a:buNone/>
            </a:pPr>
            <a:r>
              <a:rPr b="0" i="0" lang="en-US" sz="2000" u="none">
                <a:solidFill>
                  <a:srgbClr val="FF0066"/>
                </a:solidFill>
                <a:latin typeface="Arial"/>
                <a:ea typeface="Arial"/>
                <a:cs typeface="Arial"/>
                <a:sym typeface="Arial"/>
              </a:rPr>
              <a:t>Region 2</a:t>
            </a:r>
            <a:endParaRPr/>
          </a:p>
        </p:txBody>
      </p:sp>
      <p:sp>
        <p:nvSpPr>
          <p:cNvPr id="133" name="Google Shape;133;p21"/>
          <p:cNvSpPr txBox="1"/>
          <p:nvPr/>
        </p:nvSpPr>
        <p:spPr>
          <a:xfrm>
            <a:off x="2971800" y="2209800"/>
            <a:ext cx="433500" cy="9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9900"/>
              </a:buClr>
              <a:buSzPts val="1800"/>
              <a:buFont typeface="Arial"/>
              <a:buNone/>
            </a:pPr>
            <a:r>
              <a:rPr b="0" i="0" lang="en-US" sz="1800" u="none">
                <a:solidFill>
                  <a:srgbClr val="009900"/>
                </a:solidFill>
                <a:latin typeface="Arial"/>
                <a:ea typeface="Arial"/>
                <a:cs typeface="Arial"/>
                <a:sym typeface="Arial"/>
              </a:rPr>
              <a:t>C</a:t>
            </a:r>
            <a:r>
              <a:rPr b="0" baseline="-25000" i="0" lang="en-US" sz="1800" u="none">
                <a:solidFill>
                  <a:srgbClr val="009900"/>
                </a:solidFill>
                <a:latin typeface="Arial"/>
                <a:ea typeface="Arial"/>
                <a:cs typeface="Arial"/>
                <a:sym typeface="Arial"/>
              </a:rPr>
              <a:t>1</a:t>
            </a:r>
            <a:endParaRPr b="0" i="0" sz="1800" u="none">
              <a:solidFill>
                <a:srgbClr val="009900"/>
              </a:solidFill>
              <a:latin typeface="Arial"/>
              <a:ea typeface="Arial"/>
              <a:cs typeface="Arial"/>
              <a:sym typeface="Arial"/>
            </a:endParaRPr>
          </a:p>
          <a:p>
            <a:pPr indent="0" lvl="0" marL="0" marR="0" rtl="0" algn="l">
              <a:lnSpc>
                <a:spcPct val="100000"/>
              </a:lnSpc>
              <a:spcBef>
                <a:spcPts val="0"/>
              </a:spcBef>
              <a:spcAft>
                <a:spcPts val="0"/>
              </a:spcAft>
              <a:buClr>
                <a:srgbClr val="FF00FF"/>
              </a:buClr>
              <a:buSzPts val="1800"/>
              <a:buFont typeface="Arial"/>
              <a:buNone/>
            </a:pPr>
            <a:r>
              <a:rPr b="0" i="0" lang="en-US" sz="1800" u="none">
                <a:solidFill>
                  <a:srgbClr val="FF00FF"/>
                </a:solidFill>
                <a:latin typeface="Arial"/>
                <a:ea typeface="Arial"/>
                <a:cs typeface="Arial"/>
                <a:sym typeface="Arial"/>
              </a:rPr>
              <a:t>B</a:t>
            </a:r>
            <a:r>
              <a:rPr b="0" baseline="-25000" i="0" lang="en-US" sz="1800" u="none">
                <a:solidFill>
                  <a:srgbClr val="FF00FF"/>
                </a:solidFill>
                <a:latin typeface="Arial"/>
                <a:ea typeface="Arial"/>
                <a:cs typeface="Arial"/>
                <a:sym typeface="Arial"/>
              </a:rPr>
              <a:t>1</a:t>
            </a:r>
            <a:endParaRPr b="0" i="0" sz="1800" u="non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a:t>
            </a:r>
            <a:r>
              <a:rPr b="0" baseline="-25000" i="0" lang="en-US" sz="1800" u="none">
                <a:solidFill>
                  <a:schemeClr val="dk1"/>
                </a:solidFill>
                <a:latin typeface="Arial"/>
                <a:ea typeface="Arial"/>
                <a:cs typeface="Arial"/>
                <a:sym typeface="Arial"/>
              </a:rPr>
              <a:t>1</a:t>
            </a:r>
            <a:endParaRPr/>
          </a:p>
        </p:txBody>
      </p:sp>
      <p:cxnSp>
        <p:nvCxnSpPr>
          <p:cNvPr id="134" name="Google Shape;134;p21"/>
          <p:cNvCxnSpPr/>
          <p:nvPr/>
        </p:nvCxnSpPr>
        <p:spPr>
          <a:xfrm>
            <a:off x="2895600" y="2514600"/>
            <a:ext cx="533400" cy="0"/>
          </a:xfrm>
          <a:prstGeom prst="straightConnector1">
            <a:avLst/>
          </a:prstGeom>
          <a:noFill/>
          <a:ln cap="flat" cmpd="sng" w="9525">
            <a:solidFill>
              <a:schemeClr val="dk1"/>
            </a:solidFill>
            <a:prstDash val="solid"/>
            <a:miter lim="800000"/>
            <a:headEnd len="med" w="med" type="none"/>
            <a:tailEnd len="med" w="med" type="none"/>
          </a:ln>
        </p:spPr>
      </p:cxnSp>
      <p:cxnSp>
        <p:nvCxnSpPr>
          <p:cNvPr id="135" name="Google Shape;135;p21"/>
          <p:cNvCxnSpPr/>
          <p:nvPr/>
        </p:nvCxnSpPr>
        <p:spPr>
          <a:xfrm>
            <a:off x="2895600" y="2819400"/>
            <a:ext cx="533400" cy="0"/>
          </a:xfrm>
          <a:prstGeom prst="straightConnector1">
            <a:avLst/>
          </a:prstGeom>
          <a:noFill/>
          <a:ln cap="flat" cmpd="sng" w="9525">
            <a:solidFill>
              <a:schemeClr val="dk1"/>
            </a:solidFill>
            <a:prstDash val="solid"/>
            <a:miter lim="800000"/>
            <a:headEnd len="med" w="med" type="none"/>
            <a:tailEnd len="med" w="med" type="none"/>
          </a:ln>
        </p:spPr>
      </p:cxnSp>
      <p:sp>
        <p:nvSpPr>
          <p:cNvPr id="136" name="Google Shape;136;p21"/>
          <p:cNvSpPr txBox="1"/>
          <p:nvPr/>
        </p:nvSpPr>
        <p:spPr>
          <a:xfrm>
            <a:off x="228600" y="3429000"/>
            <a:ext cx="8610600" cy="16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1800"/>
              <a:buFont typeface="Arial"/>
              <a:buNone/>
            </a:pPr>
            <a:r>
              <a:rPr b="1" i="0" lang="en-US" sz="1800" u="none">
                <a:solidFill>
                  <a:srgbClr val="FF0066"/>
                </a:solidFill>
                <a:latin typeface="Arial"/>
                <a:ea typeface="Arial"/>
                <a:cs typeface="Arial"/>
                <a:sym typeface="Arial"/>
              </a:rPr>
              <a:t>Chronotaxy:</a:t>
            </a:r>
            <a:r>
              <a:rPr b="0" i="0" lang="en-US" sz="1800" u="none">
                <a:solidFill>
                  <a:schemeClr val="dk1"/>
                </a:solidFill>
                <a:latin typeface="Arial"/>
                <a:ea typeface="Arial"/>
                <a:cs typeface="Arial"/>
                <a:sym typeface="Arial"/>
              </a:rPr>
              <a:t> </a:t>
            </a:r>
            <a:r>
              <a:rPr b="0" i="0" lang="en-US" sz="2000" u="none">
                <a:solidFill>
                  <a:schemeClr val="dk1"/>
                </a:solidFill>
                <a:latin typeface="Arial"/>
                <a:ea typeface="Arial"/>
                <a:cs typeface="Arial"/>
                <a:sym typeface="Arial"/>
              </a:rPr>
              <a:t>Similar stratigraphic sequences composed of units that are of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equivalent age.</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Procedures of correlation includes paleontologic, lithologic,      	statistical,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isotopic and paleomagnetic</a:t>
            </a:r>
            <a:endParaRPr/>
          </a:p>
        </p:txBody>
      </p:sp>
      <p:sp>
        <p:nvSpPr>
          <p:cNvPr id="137" name="Google Shape;137;p21"/>
          <p:cNvSpPr txBox="1"/>
          <p:nvPr/>
        </p:nvSpPr>
        <p:spPr>
          <a:xfrm>
            <a:off x="1479550" y="5103812"/>
            <a:ext cx="349200" cy="9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a:t>
            </a:r>
            <a:endParaRPr/>
          </a:p>
        </p:txBody>
      </p:sp>
      <p:sp>
        <p:nvSpPr>
          <p:cNvPr id="138" name="Google Shape;138;p21"/>
          <p:cNvSpPr txBox="1"/>
          <p:nvPr/>
        </p:nvSpPr>
        <p:spPr>
          <a:xfrm>
            <a:off x="3689350" y="5105400"/>
            <a:ext cx="349200" cy="9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a:t>
            </a:r>
            <a:endParaRPr/>
          </a:p>
        </p:txBody>
      </p:sp>
      <p:cxnSp>
        <p:nvCxnSpPr>
          <p:cNvPr id="139" name="Google Shape;139;p21"/>
          <p:cNvCxnSpPr/>
          <p:nvPr/>
        </p:nvCxnSpPr>
        <p:spPr>
          <a:xfrm>
            <a:off x="1219200" y="5410200"/>
            <a:ext cx="914400" cy="0"/>
          </a:xfrm>
          <a:prstGeom prst="straightConnector1">
            <a:avLst/>
          </a:prstGeom>
          <a:noFill/>
          <a:ln cap="flat" cmpd="sng" w="9525">
            <a:solidFill>
              <a:schemeClr val="dk1"/>
            </a:solidFill>
            <a:prstDash val="solid"/>
            <a:miter lim="800000"/>
            <a:headEnd len="med" w="med" type="none"/>
            <a:tailEnd len="med" w="med" type="none"/>
          </a:ln>
        </p:spPr>
      </p:cxnSp>
      <p:cxnSp>
        <p:nvCxnSpPr>
          <p:cNvPr id="140" name="Google Shape;140;p21"/>
          <p:cNvCxnSpPr/>
          <p:nvPr/>
        </p:nvCxnSpPr>
        <p:spPr>
          <a:xfrm>
            <a:off x="1295400" y="5715000"/>
            <a:ext cx="838200" cy="0"/>
          </a:xfrm>
          <a:prstGeom prst="straightConnector1">
            <a:avLst/>
          </a:prstGeom>
          <a:noFill/>
          <a:ln cap="flat" cmpd="sng" w="9525">
            <a:solidFill>
              <a:schemeClr val="dk1"/>
            </a:solidFill>
            <a:prstDash val="solid"/>
            <a:miter lim="800000"/>
            <a:headEnd len="med" w="med" type="none"/>
            <a:tailEnd len="med" w="med" type="none"/>
          </a:ln>
        </p:spPr>
      </p:cxnSp>
      <p:cxnSp>
        <p:nvCxnSpPr>
          <p:cNvPr id="141" name="Google Shape;141;p21"/>
          <p:cNvCxnSpPr/>
          <p:nvPr/>
        </p:nvCxnSpPr>
        <p:spPr>
          <a:xfrm>
            <a:off x="3505200" y="5410200"/>
            <a:ext cx="685800" cy="0"/>
          </a:xfrm>
          <a:prstGeom prst="straightConnector1">
            <a:avLst/>
          </a:prstGeom>
          <a:noFill/>
          <a:ln cap="flat" cmpd="sng" w="9525">
            <a:solidFill>
              <a:schemeClr val="dk1"/>
            </a:solidFill>
            <a:prstDash val="solid"/>
            <a:miter lim="800000"/>
            <a:headEnd len="med" w="med" type="none"/>
            <a:tailEnd len="med" w="med" type="none"/>
          </a:ln>
        </p:spPr>
      </p:cxnSp>
      <p:cxnSp>
        <p:nvCxnSpPr>
          <p:cNvPr id="142" name="Google Shape;142;p21"/>
          <p:cNvCxnSpPr/>
          <p:nvPr/>
        </p:nvCxnSpPr>
        <p:spPr>
          <a:xfrm>
            <a:off x="3429000" y="5715000"/>
            <a:ext cx="762000" cy="0"/>
          </a:xfrm>
          <a:prstGeom prst="straightConnector1">
            <a:avLst/>
          </a:prstGeom>
          <a:noFill/>
          <a:ln cap="flat" cmpd="sng" w="9525">
            <a:solidFill>
              <a:schemeClr val="dk1"/>
            </a:solidFill>
            <a:prstDash val="solid"/>
            <a:miter lim="800000"/>
            <a:headEnd len="med" w="med" type="none"/>
            <a:tailEnd len="med" w="med" type="none"/>
          </a:ln>
        </p:spPr>
      </p:cxnSp>
      <p:sp>
        <p:nvSpPr>
          <p:cNvPr id="143" name="Google Shape;143;p21"/>
          <p:cNvSpPr/>
          <p:nvPr/>
        </p:nvSpPr>
        <p:spPr>
          <a:xfrm>
            <a:off x="1160462" y="5029200"/>
            <a:ext cx="1263650" cy="136525"/>
          </a:xfrm>
          <a:custGeom>
            <a:rect b="b" l="l" r="r" t="t"/>
            <a:pathLst>
              <a:path extrusionOk="0" h="86" w="796">
                <a:moveTo>
                  <a:pt x="0" y="67"/>
                </a:moveTo>
                <a:cubicBezTo>
                  <a:pt x="48" y="22"/>
                  <a:pt x="49" y="50"/>
                  <a:pt x="101" y="67"/>
                </a:cubicBezTo>
                <a:cubicBezTo>
                  <a:pt x="132" y="36"/>
                  <a:pt x="141" y="26"/>
                  <a:pt x="183" y="40"/>
                </a:cubicBezTo>
                <a:cubicBezTo>
                  <a:pt x="231" y="86"/>
                  <a:pt x="257" y="37"/>
                  <a:pt x="302" y="22"/>
                </a:cubicBezTo>
                <a:cubicBezTo>
                  <a:pt x="349" y="37"/>
                  <a:pt x="339" y="61"/>
                  <a:pt x="384" y="31"/>
                </a:cubicBezTo>
                <a:cubicBezTo>
                  <a:pt x="405" y="34"/>
                  <a:pt x="427" y="34"/>
                  <a:pt x="448" y="40"/>
                </a:cubicBezTo>
                <a:cubicBezTo>
                  <a:pt x="459" y="43"/>
                  <a:pt x="465" y="60"/>
                  <a:pt x="476" y="58"/>
                </a:cubicBezTo>
                <a:cubicBezTo>
                  <a:pt x="487" y="56"/>
                  <a:pt x="488" y="40"/>
                  <a:pt x="494" y="31"/>
                </a:cubicBezTo>
                <a:cubicBezTo>
                  <a:pt x="518" y="34"/>
                  <a:pt x="543" y="34"/>
                  <a:pt x="567" y="40"/>
                </a:cubicBezTo>
                <a:cubicBezTo>
                  <a:pt x="578" y="43"/>
                  <a:pt x="584" y="56"/>
                  <a:pt x="595" y="58"/>
                </a:cubicBezTo>
                <a:cubicBezTo>
                  <a:pt x="604" y="60"/>
                  <a:pt x="613" y="51"/>
                  <a:pt x="622" y="49"/>
                </a:cubicBezTo>
                <a:cubicBezTo>
                  <a:pt x="649" y="45"/>
                  <a:pt x="677" y="43"/>
                  <a:pt x="704" y="40"/>
                </a:cubicBezTo>
                <a:cubicBezTo>
                  <a:pt x="747" y="0"/>
                  <a:pt x="699" y="33"/>
                  <a:pt x="741" y="49"/>
                </a:cubicBezTo>
                <a:cubicBezTo>
                  <a:pt x="758" y="55"/>
                  <a:pt x="778" y="49"/>
                  <a:pt x="796" y="49"/>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4" name="Google Shape;144;p21"/>
          <p:cNvSpPr/>
          <p:nvPr/>
        </p:nvSpPr>
        <p:spPr>
          <a:xfrm>
            <a:off x="1143000" y="5959475"/>
            <a:ext cx="1263650" cy="136525"/>
          </a:xfrm>
          <a:custGeom>
            <a:rect b="b" l="l" r="r" t="t"/>
            <a:pathLst>
              <a:path extrusionOk="0" h="86" w="796">
                <a:moveTo>
                  <a:pt x="0" y="67"/>
                </a:moveTo>
                <a:cubicBezTo>
                  <a:pt x="48" y="22"/>
                  <a:pt x="49" y="50"/>
                  <a:pt x="101" y="67"/>
                </a:cubicBezTo>
                <a:cubicBezTo>
                  <a:pt x="132" y="36"/>
                  <a:pt x="141" y="26"/>
                  <a:pt x="183" y="40"/>
                </a:cubicBezTo>
                <a:cubicBezTo>
                  <a:pt x="231" y="86"/>
                  <a:pt x="257" y="37"/>
                  <a:pt x="302" y="22"/>
                </a:cubicBezTo>
                <a:cubicBezTo>
                  <a:pt x="349" y="37"/>
                  <a:pt x="339" y="61"/>
                  <a:pt x="384" y="31"/>
                </a:cubicBezTo>
                <a:cubicBezTo>
                  <a:pt x="405" y="34"/>
                  <a:pt x="427" y="34"/>
                  <a:pt x="448" y="40"/>
                </a:cubicBezTo>
                <a:cubicBezTo>
                  <a:pt x="459" y="43"/>
                  <a:pt x="465" y="60"/>
                  <a:pt x="476" y="58"/>
                </a:cubicBezTo>
                <a:cubicBezTo>
                  <a:pt x="487" y="56"/>
                  <a:pt x="488" y="40"/>
                  <a:pt x="494" y="31"/>
                </a:cubicBezTo>
                <a:cubicBezTo>
                  <a:pt x="518" y="34"/>
                  <a:pt x="543" y="34"/>
                  <a:pt x="567" y="40"/>
                </a:cubicBezTo>
                <a:cubicBezTo>
                  <a:pt x="578" y="43"/>
                  <a:pt x="584" y="56"/>
                  <a:pt x="595" y="58"/>
                </a:cubicBezTo>
                <a:cubicBezTo>
                  <a:pt x="604" y="60"/>
                  <a:pt x="613" y="51"/>
                  <a:pt x="622" y="49"/>
                </a:cubicBezTo>
                <a:cubicBezTo>
                  <a:pt x="649" y="45"/>
                  <a:pt x="677" y="43"/>
                  <a:pt x="704" y="40"/>
                </a:cubicBezTo>
                <a:cubicBezTo>
                  <a:pt x="747" y="0"/>
                  <a:pt x="699" y="33"/>
                  <a:pt x="741" y="49"/>
                </a:cubicBezTo>
                <a:cubicBezTo>
                  <a:pt x="758" y="55"/>
                  <a:pt x="778" y="49"/>
                  <a:pt x="796" y="49"/>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p21"/>
          <p:cNvSpPr/>
          <p:nvPr/>
        </p:nvSpPr>
        <p:spPr>
          <a:xfrm>
            <a:off x="3232150" y="5029200"/>
            <a:ext cx="1263650" cy="136525"/>
          </a:xfrm>
          <a:custGeom>
            <a:rect b="b" l="l" r="r" t="t"/>
            <a:pathLst>
              <a:path extrusionOk="0" h="86" w="796">
                <a:moveTo>
                  <a:pt x="0" y="67"/>
                </a:moveTo>
                <a:cubicBezTo>
                  <a:pt x="48" y="22"/>
                  <a:pt x="49" y="50"/>
                  <a:pt x="101" y="67"/>
                </a:cubicBezTo>
                <a:cubicBezTo>
                  <a:pt x="132" y="36"/>
                  <a:pt x="141" y="26"/>
                  <a:pt x="183" y="40"/>
                </a:cubicBezTo>
                <a:cubicBezTo>
                  <a:pt x="231" y="86"/>
                  <a:pt x="257" y="37"/>
                  <a:pt x="302" y="22"/>
                </a:cubicBezTo>
                <a:cubicBezTo>
                  <a:pt x="349" y="37"/>
                  <a:pt x="339" y="61"/>
                  <a:pt x="384" y="31"/>
                </a:cubicBezTo>
                <a:cubicBezTo>
                  <a:pt x="405" y="34"/>
                  <a:pt x="427" y="34"/>
                  <a:pt x="448" y="40"/>
                </a:cubicBezTo>
                <a:cubicBezTo>
                  <a:pt x="459" y="43"/>
                  <a:pt x="465" y="60"/>
                  <a:pt x="476" y="58"/>
                </a:cubicBezTo>
                <a:cubicBezTo>
                  <a:pt x="487" y="56"/>
                  <a:pt x="488" y="40"/>
                  <a:pt x="494" y="31"/>
                </a:cubicBezTo>
                <a:cubicBezTo>
                  <a:pt x="518" y="34"/>
                  <a:pt x="543" y="34"/>
                  <a:pt x="567" y="40"/>
                </a:cubicBezTo>
                <a:cubicBezTo>
                  <a:pt x="578" y="43"/>
                  <a:pt x="584" y="56"/>
                  <a:pt x="595" y="58"/>
                </a:cubicBezTo>
                <a:cubicBezTo>
                  <a:pt x="604" y="60"/>
                  <a:pt x="613" y="51"/>
                  <a:pt x="622" y="49"/>
                </a:cubicBezTo>
                <a:cubicBezTo>
                  <a:pt x="649" y="45"/>
                  <a:pt x="677" y="43"/>
                  <a:pt x="704" y="40"/>
                </a:cubicBezTo>
                <a:cubicBezTo>
                  <a:pt x="747" y="0"/>
                  <a:pt x="699" y="33"/>
                  <a:pt x="741" y="49"/>
                </a:cubicBezTo>
                <a:cubicBezTo>
                  <a:pt x="758" y="55"/>
                  <a:pt x="778" y="49"/>
                  <a:pt x="796" y="49"/>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Google Shape;146;p21"/>
          <p:cNvSpPr/>
          <p:nvPr/>
        </p:nvSpPr>
        <p:spPr>
          <a:xfrm>
            <a:off x="3308350" y="5959475"/>
            <a:ext cx="1263650" cy="136525"/>
          </a:xfrm>
          <a:custGeom>
            <a:rect b="b" l="l" r="r" t="t"/>
            <a:pathLst>
              <a:path extrusionOk="0" h="86" w="796">
                <a:moveTo>
                  <a:pt x="0" y="67"/>
                </a:moveTo>
                <a:cubicBezTo>
                  <a:pt x="48" y="22"/>
                  <a:pt x="49" y="50"/>
                  <a:pt x="101" y="67"/>
                </a:cubicBezTo>
                <a:cubicBezTo>
                  <a:pt x="132" y="36"/>
                  <a:pt x="141" y="26"/>
                  <a:pt x="183" y="40"/>
                </a:cubicBezTo>
                <a:cubicBezTo>
                  <a:pt x="231" y="86"/>
                  <a:pt x="257" y="37"/>
                  <a:pt x="302" y="22"/>
                </a:cubicBezTo>
                <a:cubicBezTo>
                  <a:pt x="349" y="37"/>
                  <a:pt x="339" y="61"/>
                  <a:pt x="384" y="31"/>
                </a:cubicBezTo>
                <a:cubicBezTo>
                  <a:pt x="405" y="34"/>
                  <a:pt x="427" y="34"/>
                  <a:pt x="448" y="40"/>
                </a:cubicBezTo>
                <a:cubicBezTo>
                  <a:pt x="459" y="43"/>
                  <a:pt x="465" y="60"/>
                  <a:pt x="476" y="58"/>
                </a:cubicBezTo>
                <a:cubicBezTo>
                  <a:pt x="487" y="56"/>
                  <a:pt x="488" y="40"/>
                  <a:pt x="494" y="31"/>
                </a:cubicBezTo>
                <a:cubicBezTo>
                  <a:pt x="518" y="34"/>
                  <a:pt x="543" y="34"/>
                  <a:pt x="567" y="40"/>
                </a:cubicBezTo>
                <a:cubicBezTo>
                  <a:pt x="578" y="43"/>
                  <a:pt x="584" y="56"/>
                  <a:pt x="595" y="58"/>
                </a:cubicBezTo>
                <a:cubicBezTo>
                  <a:pt x="604" y="60"/>
                  <a:pt x="613" y="51"/>
                  <a:pt x="622" y="49"/>
                </a:cubicBezTo>
                <a:cubicBezTo>
                  <a:pt x="649" y="45"/>
                  <a:pt x="677" y="43"/>
                  <a:pt x="704" y="40"/>
                </a:cubicBezTo>
                <a:cubicBezTo>
                  <a:pt x="747" y="0"/>
                  <a:pt x="699" y="33"/>
                  <a:pt x="741" y="49"/>
                </a:cubicBezTo>
                <a:cubicBezTo>
                  <a:pt x="758" y="55"/>
                  <a:pt x="778" y="49"/>
                  <a:pt x="796" y="49"/>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Google Shape;147;p21"/>
          <p:cNvSpPr txBox="1"/>
          <p:nvPr/>
        </p:nvSpPr>
        <p:spPr>
          <a:xfrm>
            <a:off x="2792412" y="5638800"/>
            <a:ext cx="3318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a:t>
            </a:r>
            <a:r>
              <a:rPr b="0" baseline="-25000" i="0" lang="en-US" sz="1800" u="none">
                <a:solidFill>
                  <a:schemeClr val="dk1"/>
                </a:solidFill>
                <a:latin typeface="Arial"/>
                <a:ea typeface="Arial"/>
                <a:cs typeface="Arial"/>
                <a:sym typeface="Arial"/>
              </a:rPr>
              <a:t>1</a:t>
            </a:r>
            <a:endParaRPr/>
          </a:p>
        </p:txBody>
      </p:sp>
      <p:sp>
        <p:nvSpPr>
          <p:cNvPr id="148" name="Google Shape;148;p21"/>
          <p:cNvSpPr txBox="1"/>
          <p:nvPr/>
        </p:nvSpPr>
        <p:spPr>
          <a:xfrm>
            <a:off x="2792412" y="5348287"/>
            <a:ext cx="3318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a:t>
            </a:r>
            <a:r>
              <a:rPr b="0" baseline="-25000" i="0" lang="en-US" sz="1800" u="none">
                <a:solidFill>
                  <a:schemeClr val="dk1"/>
                </a:solidFill>
                <a:latin typeface="Arial"/>
                <a:ea typeface="Arial"/>
                <a:cs typeface="Arial"/>
                <a:sym typeface="Arial"/>
              </a:rPr>
              <a:t>2</a:t>
            </a:r>
            <a:endParaRPr/>
          </a:p>
        </p:txBody>
      </p:sp>
      <p:sp>
        <p:nvSpPr>
          <p:cNvPr id="149" name="Google Shape;149;p21"/>
          <p:cNvSpPr txBox="1"/>
          <p:nvPr/>
        </p:nvSpPr>
        <p:spPr>
          <a:xfrm>
            <a:off x="2819400" y="5029200"/>
            <a:ext cx="3318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a:t>
            </a:r>
            <a:r>
              <a:rPr b="0" baseline="-25000" i="0" lang="en-US" sz="1800" u="none">
                <a:solidFill>
                  <a:schemeClr val="dk1"/>
                </a:solidFill>
                <a:latin typeface="Arial"/>
                <a:ea typeface="Arial"/>
                <a:cs typeface="Arial"/>
                <a:sym typeface="Arial"/>
              </a:rPr>
              <a:t>3</a:t>
            </a:r>
            <a:endParaRPr/>
          </a:p>
        </p:txBody>
      </p:sp>
      <p:cxnSp>
        <p:nvCxnSpPr>
          <p:cNvPr id="150" name="Google Shape;150;p21"/>
          <p:cNvCxnSpPr/>
          <p:nvPr/>
        </p:nvCxnSpPr>
        <p:spPr>
          <a:xfrm>
            <a:off x="2286000" y="5410200"/>
            <a:ext cx="1371600" cy="0"/>
          </a:xfrm>
          <a:prstGeom prst="straightConnector1">
            <a:avLst/>
          </a:prstGeom>
          <a:noFill/>
          <a:ln cap="flat" cmpd="sng" w="9525">
            <a:solidFill>
              <a:schemeClr val="dk1"/>
            </a:solidFill>
            <a:prstDash val="solid"/>
            <a:miter lim="800000"/>
            <a:headEnd len="med" w="med" type="none"/>
            <a:tailEnd len="med" w="med" type="none"/>
          </a:ln>
        </p:spPr>
      </p:cxnSp>
      <p:cxnSp>
        <p:nvCxnSpPr>
          <p:cNvPr id="151" name="Google Shape;151;p21"/>
          <p:cNvCxnSpPr/>
          <p:nvPr/>
        </p:nvCxnSpPr>
        <p:spPr>
          <a:xfrm>
            <a:off x="2133600" y="5715000"/>
            <a:ext cx="1371600" cy="0"/>
          </a:xfrm>
          <a:prstGeom prst="straightConnector1">
            <a:avLst/>
          </a:prstGeom>
          <a:noFill/>
          <a:ln cap="flat" cmpd="sng" w="9525">
            <a:solidFill>
              <a:schemeClr val="dk1"/>
            </a:solidFill>
            <a:prstDash val="solid"/>
            <a:miter lim="800000"/>
            <a:headEnd len="med" w="med" type="none"/>
            <a:tailEnd len="med" w="med" type="none"/>
          </a:ln>
        </p:spPr>
      </p:cxnSp>
      <p:cxnSp>
        <p:nvCxnSpPr>
          <p:cNvPr id="152" name="Google Shape;152;p21"/>
          <p:cNvCxnSpPr/>
          <p:nvPr/>
        </p:nvCxnSpPr>
        <p:spPr>
          <a:xfrm>
            <a:off x="609600" y="2895600"/>
            <a:ext cx="1066800" cy="0"/>
          </a:xfrm>
          <a:prstGeom prst="straightConnector1">
            <a:avLst/>
          </a:prstGeom>
          <a:noFill/>
          <a:ln cap="flat" cmpd="sng" w="9525">
            <a:solidFill>
              <a:schemeClr val="dk1"/>
            </a:solidFill>
            <a:prstDash val="solid"/>
            <a:miter lim="800000"/>
            <a:headEnd len="med" w="med" type="none"/>
            <a:tailEnd len="med" w="med" type="none"/>
          </a:ln>
        </p:spPr>
      </p:cxnSp>
      <p:cxnSp>
        <p:nvCxnSpPr>
          <p:cNvPr id="153" name="Google Shape;153;p21"/>
          <p:cNvCxnSpPr/>
          <p:nvPr/>
        </p:nvCxnSpPr>
        <p:spPr>
          <a:xfrm flipH="1">
            <a:off x="685800" y="28956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54" name="Google Shape;154;p21"/>
          <p:cNvCxnSpPr/>
          <p:nvPr/>
        </p:nvCxnSpPr>
        <p:spPr>
          <a:xfrm flipH="1">
            <a:off x="838200" y="28956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55" name="Google Shape;155;p21"/>
          <p:cNvCxnSpPr/>
          <p:nvPr/>
        </p:nvCxnSpPr>
        <p:spPr>
          <a:xfrm flipH="1">
            <a:off x="990600" y="28956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56" name="Google Shape;156;p21"/>
          <p:cNvCxnSpPr/>
          <p:nvPr/>
        </p:nvCxnSpPr>
        <p:spPr>
          <a:xfrm flipH="1">
            <a:off x="1143000" y="28956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57" name="Google Shape;157;p21"/>
          <p:cNvCxnSpPr/>
          <p:nvPr/>
        </p:nvCxnSpPr>
        <p:spPr>
          <a:xfrm flipH="1">
            <a:off x="1295400" y="28956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58" name="Google Shape;158;p21"/>
          <p:cNvCxnSpPr/>
          <p:nvPr/>
        </p:nvCxnSpPr>
        <p:spPr>
          <a:xfrm flipH="1">
            <a:off x="1447800" y="28956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59" name="Google Shape;159;p21"/>
          <p:cNvCxnSpPr/>
          <p:nvPr/>
        </p:nvCxnSpPr>
        <p:spPr>
          <a:xfrm flipH="1">
            <a:off x="533400" y="28956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60" name="Google Shape;160;p21"/>
          <p:cNvCxnSpPr/>
          <p:nvPr/>
        </p:nvCxnSpPr>
        <p:spPr>
          <a:xfrm>
            <a:off x="2667000" y="3124200"/>
            <a:ext cx="1066800" cy="0"/>
          </a:xfrm>
          <a:prstGeom prst="straightConnector1">
            <a:avLst/>
          </a:prstGeom>
          <a:noFill/>
          <a:ln cap="flat" cmpd="sng" w="9525">
            <a:solidFill>
              <a:schemeClr val="dk1"/>
            </a:solidFill>
            <a:prstDash val="solid"/>
            <a:miter lim="800000"/>
            <a:headEnd len="med" w="med" type="none"/>
            <a:tailEnd len="med" w="med" type="none"/>
          </a:ln>
        </p:spPr>
      </p:cxnSp>
      <p:cxnSp>
        <p:nvCxnSpPr>
          <p:cNvPr id="161" name="Google Shape;161;p21"/>
          <p:cNvCxnSpPr/>
          <p:nvPr/>
        </p:nvCxnSpPr>
        <p:spPr>
          <a:xfrm flipH="1">
            <a:off x="3505200" y="31242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62" name="Google Shape;162;p21"/>
          <p:cNvCxnSpPr/>
          <p:nvPr/>
        </p:nvCxnSpPr>
        <p:spPr>
          <a:xfrm flipH="1">
            <a:off x="2590800" y="31242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63" name="Google Shape;163;p21"/>
          <p:cNvCxnSpPr/>
          <p:nvPr/>
        </p:nvCxnSpPr>
        <p:spPr>
          <a:xfrm flipH="1">
            <a:off x="2743200" y="31242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64" name="Google Shape;164;p21"/>
          <p:cNvCxnSpPr/>
          <p:nvPr/>
        </p:nvCxnSpPr>
        <p:spPr>
          <a:xfrm flipH="1">
            <a:off x="2895600" y="31242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65" name="Google Shape;165;p21"/>
          <p:cNvCxnSpPr/>
          <p:nvPr/>
        </p:nvCxnSpPr>
        <p:spPr>
          <a:xfrm flipH="1">
            <a:off x="3048000" y="31242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66" name="Google Shape;166;p21"/>
          <p:cNvCxnSpPr/>
          <p:nvPr/>
        </p:nvCxnSpPr>
        <p:spPr>
          <a:xfrm flipH="1">
            <a:off x="3200400" y="3124200"/>
            <a:ext cx="152400" cy="152400"/>
          </a:xfrm>
          <a:prstGeom prst="straightConnector1">
            <a:avLst/>
          </a:prstGeom>
          <a:noFill/>
          <a:ln cap="flat" cmpd="sng" w="9525">
            <a:solidFill>
              <a:schemeClr val="dk1"/>
            </a:solidFill>
            <a:prstDash val="solid"/>
            <a:miter lim="800000"/>
            <a:headEnd len="med" w="med" type="none"/>
            <a:tailEnd len="med" w="med" type="none"/>
          </a:ln>
        </p:spPr>
      </p:cxnSp>
      <p:cxnSp>
        <p:nvCxnSpPr>
          <p:cNvPr id="167" name="Google Shape;167;p21"/>
          <p:cNvCxnSpPr/>
          <p:nvPr/>
        </p:nvCxnSpPr>
        <p:spPr>
          <a:xfrm flipH="1">
            <a:off x="3352800" y="3124200"/>
            <a:ext cx="152400" cy="152400"/>
          </a:xfrm>
          <a:prstGeom prst="straightConnector1">
            <a:avLst/>
          </a:prstGeom>
          <a:noFill/>
          <a:ln cap="flat" cmpd="sng" w="9525">
            <a:solidFill>
              <a:schemeClr val="dk1"/>
            </a:solidFill>
            <a:prstDash val="solid"/>
            <a:miter lim="800000"/>
            <a:headEnd len="med" w="med" type="none"/>
            <a:tailEnd len="med" w="med" type="none"/>
          </a:ln>
        </p:spPr>
      </p:cxnSp>
      <p:sp>
        <p:nvSpPr>
          <p:cNvPr id="168" name="Google Shape;168;p21"/>
          <p:cNvSpPr txBox="1"/>
          <p:nvPr/>
        </p:nvSpPr>
        <p:spPr>
          <a:xfrm>
            <a:off x="669925" y="5827712"/>
            <a:ext cx="4335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a:t>
            </a:r>
            <a:r>
              <a:rPr b="0" baseline="-25000" i="0" lang="en-US" sz="1800" u="none">
                <a:solidFill>
                  <a:schemeClr val="dk1"/>
                </a:solidFill>
                <a:latin typeface="Arial"/>
                <a:ea typeface="Arial"/>
                <a:cs typeface="Arial"/>
                <a:sym typeface="Arial"/>
              </a:rPr>
              <a:t>1</a:t>
            </a:r>
            <a:endParaRPr/>
          </a:p>
        </p:txBody>
      </p:sp>
      <p:sp>
        <p:nvSpPr>
          <p:cNvPr id="169" name="Google Shape;169;p21"/>
          <p:cNvSpPr txBox="1"/>
          <p:nvPr/>
        </p:nvSpPr>
        <p:spPr>
          <a:xfrm>
            <a:off x="685800" y="4953000"/>
            <a:ext cx="4335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a:t>
            </a:r>
            <a:r>
              <a:rPr b="0" baseline="-25000" i="0" lang="en-US" sz="1800" u="none">
                <a:solidFill>
                  <a:schemeClr val="dk1"/>
                </a:solidFill>
                <a:latin typeface="Arial"/>
                <a:ea typeface="Arial"/>
                <a:cs typeface="Arial"/>
                <a:sym typeface="Arial"/>
              </a:rPr>
              <a:t>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